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33"/>
  </p:notesMasterIdLst>
  <p:sldIdLst>
    <p:sldId id="286" r:id="rId2"/>
    <p:sldId id="28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8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6975A-E651-4F43-8625-427C8FA3E951}" type="datetimeFigureOut">
              <a:rPr lang="en-US" smtClean="0"/>
              <a:t>06-Oct-23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3F92A-989D-4E12-A6FB-7759ABE7F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5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558214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309311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44368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9890972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4632289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6770510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5211836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7272203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951614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48426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80305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902589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953640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551519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607434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119802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858486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257789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BD8C-57F6-45BA-A1F9-CB20EF68F6B5}" type="datetimeFigureOut">
              <a:rPr lang="en-US" smtClean="0"/>
              <a:t>06-Oct-23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2441-528A-402E-B9FD-14CB1BEA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17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BD8C-57F6-45BA-A1F9-CB20EF68F6B5}" type="datetimeFigureOut">
              <a:rPr lang="en-US" smtClean="0"/>
              <a:t>06-Oct-23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2441-528A-402E-B9FD-14CB1BEA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2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BD8C-57F6-45BA-A1F9-CB20EF68F6B5}" type="datetimeFigureOut">
              <a:rPr lang="en-US" smtClean="0"/>
              <a:t>06-Oct-23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2441-528A-402E-B9FD-14CB1BEA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40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9BD8C-57F6-45BA-A1F9-CB20EF68F6B5}" type="datetimeFigureOut">
              <a:rPr lang="en-US" smtClean="0"/>
              <a:t>06-Oct-23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32441-528A-402E-B9FD-14CB1BEAA85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6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BD8C-57F6-45BA-A1F9-CB20EF68F6B5}" type="datetimeFigureOut">
              <a:rPr lang="en-US" smtClean="0"/>
              <a:t>06-Oct-23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2441-528A-402E-B9FD-14CB1BEA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3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BD8C-57F6-45BA-A1F9-CB20EF68F6B5}" type="datetimeFigureOut">
              <a:rPr lang="en-US" smtClean="0"/>
              <a:t>06-Oct-23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2441-528A-402E-B9FD-14CB1BEA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97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BD8C-57F6-45BA-A1F9-CB20EF68F6B5}" type="datetimeFigureOut">
              <a:rPr lang="en-US" smtClean="0"/>
              <a:t>06-Oct-23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2441-528A-402E-B9FD-14CB1BEA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6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BD8C-57F6-45BA-A1F9-CB20EF68F6B5}" type="datetimeFigureOut">
              <a:rPr lang="en-US" smtClean="0"/>
              <a:t>06-Oct-23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2441-528A-402E-B9FD-14CB1BEA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26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BD8C-57F6-45BA-A1F9-CB20EF68F6B5}" type="datetimeFigureOut">
              <a:rPr lang="en-US" smtClean="0"/>
              <a:t>06-Oct-23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2441-528A-402E-B9FD-14CB1BEA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50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BD8C-57F6-45BA-A1F9-CB20EF68F6B5}" type="datetimeFigureOut">
              <a:rPr lang="en-US" smtClean="0"/>
              <a:t>06-Oct-23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2441-528A-402E-B9FD-14CB1BEA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20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BD8C-57F6-45BA-A1F9-CB20EF68F6B5}" type="datetimeFigureOut">
              <a:rPr lang="en-US" smtClean="0"/>
              <a:t>06-Oct-23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2441-528A-402E-B9FD-14CB1BEA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8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BD8C-57F6-45BA-A1F9-CB20EF68F6B5}" type="datetimeFigureOut">
              <a:rPr lang="en-US" smtClean="0"/>
              <a:t>06-Oct-23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20432441-528A-402E-B9FD-14CB1BEAA85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71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89BD8C-57F6-45BA-A1F9-CB20EF68F6B5}" type="datetimeFigureOut">
              <a:rPr lang="en-US" smtClean="0"/>
              <a:t>06-Oct-23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432441-528A-402E-B9FD-14CB1BEAA85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77057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584" y="2996952"/>
            <a:ext cx="7543800" cy="2952328"/>
          </a:xfrm>
        </p:spPr>
        <p:txBody>
          <a:bodyPr>
            <a:normAutofit fontScale="90000"/>
          </a:bodyPr>
          <a:lstStyle/>
          <a:p>
            <a:pPr algn="ctr"/>
            <a:r>
              <a:rPr lang="x-none" sz="7200" dirty="0"/>
              <a:t>EKONOMIJ</a:t>
            </a:r>
            <a:r>
              <a:rPr lang="sr-Latn-RS" sz="7200" dirty="0"/>
              <a:t>A</a:t>
            </a:r>
            <a:br>
              <a:rPr lang="sr-Latn-RS" sz="7200" dirty="0"/>
            </a:br>
            <a:br>
              <a:rPr lang="sr-Cyrl-RS" sz="7200" dirty="0"/>
            </a:br>
            <a:r>
              <a:rPr lang="sr-Latn-RS" sz="7200" dirty="0"/>
              <a:t>OSNOVI EKONOMIJE</a:t>
            </a:r>
            <a:endParaRPr lang="x-none" sz="7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1" y="183474"/>
            <a:ext cx="7125521" cy="2725428"/>
          </a:xfrm>
          <a:prstGeom prst="ellipse">
            <a:avLst/>
          </a:prstGeom>
          <a:ln w="63500" cap="rnd">
            <a:solidFill>
              <a:schemeClr val="tx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5956136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0"/>
            <a:ext cx="9144000" cy="6858000"/>
          </a:xfrm>
          <a:noFill/>
        </p:spPr>
        <p:txBody>
          <a:bodyPr>
            <a:normAutofit lnSpcReduction="10000"/>
          </a:bodyPr>
          <a:lstStyle/>
          <a:p>
            <a:endParaRPr lang="sr-Latn-CS" sz="2400" dirty="0"/>
          </a:p>
          <a:p>
            <a:pPr algn="ctr">
              <a:buNone/>
            </a:pPr>
            <a:endParaRPr lang="sr-Latn-CS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sr-Latn-CS" dirty="0">
                <a:solidFill>
                  <a:schemeClr val="tx1"/>
                </a:solidFill>
              </a:rPr>
              <a:t>U svakom slučaju, bez obzira na to o kakvim je </a:t>
            </a:r>
          </a:p>
          <a:p>
            <a:pPr algn="ctr">
              <a:buNone/>
            </a:pPr>
            <a:r>
              <a:rPr lang="sr-Latn-CS" dirty="0">
                <a:solidFill>
                  <a:schemeClr val="tx1"/>
                </a:solidFill>
              </a:rPr>
              <a:t>tendencijama reč, </a:t>
            </a:r>
          </a:p>
          <a:p>
            <a:pPr algn="ctr">
              <a:buNone/>
            </a:pPr>
            <a:r>
              <a:rPr lang="sr-Latn-CS" dirty="0">
                <a:solidFill>
                  <a:schemeClr val="tx1"/>
                </a:solidFill>
              </a:rPr>
              <a:t>njihovo identifikovanje, odnosno njihovo formulisanje u vidu </a:t>
            </a:r>
          </a:p>
          <a:p>
            <a:pPr algn="ctr">
              <a:buNone/>
            </a:pPr>
            <a:r>
              <a:rPr lang="sr-Latn-CS" dirty="0">
                <a:solidFill>
                  <a:schemeClr val="tx1"/>
                </a:solidFill>
              </a:rPr>
              <a:t>ekonomskih zakonitosti ima za cilj da ukaže na njihov opšti karakter. </a:t>
            </a:r>
          </a:p>
          <a:p>
            <a:pPr algn="ctr"/>
            <a:endParaRPr lang="sr-Latn-CS" sz="2400" dirty="0"/>
          </a:p>
          <a:p>
            <a:pPr algn="ctr"/>
            <a:endParaRPr lang="sr-Latn-CS" sz="2400" dirty="0"/>
          </a:p>
          <a:p>
            <a:pPr algn="ctr"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To ne znači da će u svakom trenutku njihovo postojanje biti potvrđeno, već da one važe u opštem slučaju, </a:t>
            </a:r>
          </a:p>
          <a:p>
            <a:pPr algn="ctr"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a izuzeci ili odstupanja se svakako mogu javiti.</a:t>
            </a:r>
          </a:p>
          <a:p>
            <a:pPr algn="ctr">
              <a:buNone/>
            </a:pPr>
            <a:endParaRPr lang="sr-Latn-CS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sr-Latn-CS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sr-Latn-CS" dirty="0">
                <a:solidFill>
                  <a:schemeClr val="tx1"/>
                </a:solidFill>
              </a:rPr>
              <a:t>Ipak, neke ekonomske zakonitosti važe od pojave ekonomske misli.</a:t>
            </a:r>
            <a:endParaRPr lang="en-US" dirty="0">
              <a:solidFill>
                <a:schemeClr val="tx1"/>
              </a:solidFill>
            </a:endParaRPr>
          </a:p>
          <a:p>
            <a:endParaRPr lang="sr-Latn-CS" sz="2400" dirty="0"/>
          </a:p>
          <a:p>
            <a:endParaRPr lang="sr-Latn-CS" sz="2400" dirty="0"/>
          </a:p>
        </p:txBody>
      </p:sp>
    </p:spTree>
    <p:extLst>
      <p:ext uri="{BB962C8B-B14F-4D97-AF65-F5344CB8AC3E}">
        <p14:creationId xmlns:p14="http://schemas.microsoft.com/office/powerpoint/2010/main" val="4176691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0"/>
            <a:ext cx="9144000" cy="6072206"/>
          </a:xfrm>
          <a:noFill/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sr-Latn-CS" sz="2400" b="1" dirty="0">
              <a:solidFill>
                <a:srgbClr val="C00000"/>
              </a:solidFill>
            </a:endParaRPr>
          </a:p>
          <a:p>
            <a:pPr algn="ctr">
              <a:buNone/>
            </a:pPr>
            <a:endParaRPr lang="sr-Latn-C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ČETIRI OSNOVNA EKONOMSKA ZAKONA </a:t>
            </a:r>
          </a:p>
          <a:p>
            <a:pPr algn="ctr">
              <a:buNone/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- ZAKONITOSTI -</a:t>
            </a:r>
          </a:p>
          <a:p>
            <a:pPr algn="ctr">
              <a:buNone/>
            </a:pPr>
            <a:r>
              <a:rPr lang="sr-Latn-CS" sz="2400" dirty="0"/>
              <a:t>karakteristična za tržišnu privredu: </a:t>
            </a:r>
          </a:p>
          <a:p>
            <a:pPr algn="ctr">
              <a:buNone/>
            </a:pPr>
            <a:endParaRPr lang="sr-Latn-CS" sz="2400" dirty="0"/>
          </a:p>
          <a:p>
            <a:pPr marL="457200" indent="-457200" algn="ctr">
              <a:buFont typeface="Wingdings" pitchFamily="2" charset="2"/>
              <a:buAutoNum type="arabicParenR"/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Zakon ponude i tražnje </a:t>
            </a:r>
          </a:p>
          <a:p>
            <a:pPr marL="457200" indent="-457200" algn="ctr">
              <a:buNone/>
            </a:pPr>
            <a:r>
              <a:rPr lang="sr-Latn-CS" sz="2400" dirty="0"/>
              <a:t>predstavlja objektivnu povezanost, uslovljenost i međuzavisnost </a:t>
            </a:r>
          </a:p>
          <a:p>
            <a:pPr marL="457200" indent="-457200" algn="ctr">
              <a:buNone/>
            </a:pPr>
            <a:r>
              <a:rPr lang="sr-Latn-CS" sz="2400" dirty="0"/>
              <a:t>odnosa ponude, cena i potražnje u stanju slobodne konkurencije</a:t>
            </a:r>
            <a:r>
              <a:rPr lang="sr-Latn-CS" dirty="0"/>
              <a:t>.</a:t>
            </a:r>
            <a:r>
              <a:rPr lang="hr-HR" dirty="0"/>
              <a:t> </a:t>
            </a:r>
          </a:p>
          <a:p>
            <a:pPr marL="457200" indent="-457200" algn="ctr">
              <a:buNone/>
            </a:pPr>
            <a:endParaRPr lang="hr-HR" dirty="0"/>
          </a:p>
          <a:p>
            <a:pPr marL="457200" indent="-457200" algn="ctr">
              <a:buNone/>
            </a:pPr>
            <a:r>
              <a:rPr lang="hr-HR" dirty="0">
                <a:solidFill>
                  <a:schemeClr val="tx1"/>
                </a:solidFill>
              </a:rPr>
              <a:t>Po ovom zakonu </a:t>
            </a:r>
          </a:p>
          <a:p>
            <a:pPr marL="457200" indent="-457200" algn="ctr">
              <a:buNone/>
            </a:pPr>
            <a:r>
              <a:rPr lang="hr-HR" dirty="0">
                <a:solidFill>
                  <a:schemeClr val="accent3">
                    <a:lumMod val="75000"/>
                  </a:schemeClr>
                </a:solidFill>
              </a:rPr>
              <a:t>sa rastom cene određenog proizvoda </a:t>
            </a:r>
          </a:p>
          <a:p>
            <a:pPr marL="457200" indent="-457200" algn="ctr">
              <a:buNone/>
            </a:pPr>
            <a:r>
              <a:rPr lang="hr-HR" dirty="0">
                <a:solidFill>
                  <a:schemeClr val="accent3">
                    <a:lumMod val="75000"/>
                  </a:schemeClr>
                </a:solidFill>
              </a:rPr>
              <a:t>raste ponuda tog proizvoda, a opada tražnja za njim. </a:t>
            </a:r>
          </a:p>
          <a:p>
            <a:pPr marL="457200" indent="-457200" algn="ctr">
              <a:buNone/>
            </a:pPr>
            <a:r>
              <a:rPr lang="hr-HR" dirty="0">
                <a:solidFill>
                  <a:schemeClr val="tx1"/>
                </a:solidFill>
              </a:rPr>
              <a:t>I obrnuto – kada cena određenog proizvoda opada </a:t>
            </a:r>
          </a:p>
          <a:p>
            <a:pPr marL="457200" indent="-457200" algn="ctr">
              <a:buNone/>
            </a:pPr>
            <a:r>
              <a:rPr lang="hr-HR" dirty="0">
                <a:solidFill>
                  <a:schemeClr val="tx1"/>
                </a:solidFill>
              </a:rPr>
              <a:t>tada opada i ponuda, a tražnja za tim proizvodom raste.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728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95472" y="357166"/>
            <a:ext cx="807249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noProof="1"/>
          </a:p>
          <a:p>
            <a:pPr algn="ctr"/>
            <a:endParaRPr lang="sr-Latn-RS" sz="2400" noProof="1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n-US" sz="2400" noProof="1">
                <a:solidFill>
                  <a:schemeClr val="accent3">
                    <a:lumMod val="75000"/>
                  </a:schemeClr>
                </a:solidFill>
              </a:rPr>
              <a:t>PRIMERI:</a:t>
            </a:r>
          </a:p>
          <a:p>
            <a:endParaRPr lang="en-US" noProof="1"/>
          </a:p>
          <a:p>
            <a:pPr algn="ctr"/>
            <a:r>
              <a:rPr lang="en-US" sz="2400" noProof="1"/>
              <a:t>Porast ponude i potražnje vodi sigurno ka povećanju </a:t>
            </a:r>
          </a:p>
          <a:p>
            <a:pPr algn="ctr"/>
            <a:r>
              <a:rPr lang="en-US" sz="2400" noProof="1"/>
              <a:t>ravnotežne količine, dok promena tržišne cene zavisi od toga </a:t>
            </a:r>
          </a:p>
          <a:p>
            <a:pPr algn="ctr"/>
            <a:r>
              <a:rPr lang="en-US" sz="2400" noProof="1"/>
              <a:t>da li je li „više“ porasla ponuda ili potražnja;</a:t>
            </a:r>
          </a:p>
          <a:p>
            <a:pPr algn="ctr"/>
            <a:endParaRPr lang="en-US" sz="2400" noProof="1"/>
          </a:p>
          <a:p>
            <a:pPr algn="ctr"/>
            <a:r>
              <a:rPr lang="en-US" sz="2400" noProof="1"/>
              <a:t>Porast ponude i pad potražnje sigurno vodi ka smanjenju </a:t>
            </a:r>
          </a:p>
          <a:p>
            <a:pPr algn="ctr"/>
            <a:r>
              <a:rPr lang="en-US" sz="2400" noProof="1"/>
              <a:t>tržišne cene, dok promena količine dobra kojom se trguje </a:t>
            </a:r>
          </a:p>
          <a:p>
            <a:pPr algn="ctr"/>
            <a:r>
              <a:rPr lang="en-US" sz="2400" noProof="1"/>
              <a:t>zavisi da  je li „više“ porasla ponuda ili pala potražnja;</a:t>
            </a:r>
          </a:p>
          <a:p>
            <a:pPr algn="ctr"/>
            <a:endParaRPr lang="en-US" sz="2400" noProof="1"/>
          </a:p>
          <a:p>
            <a:pPr algn="ctr"/>
            <a:r>
              <a:rPr lang="en-US" sz="2400" noProof="1"/>
              <a:t>Pad ponude i porast potražnje sigurno vodi ka porastu </a:t>
            </a:r>
          </a:p>
          <a:p>
            <a:pPr algn="ctr"/>
            <a:r>
              <a:rPr lang="en-US" sz="2400" noProof="1"/>
              <a:t>tržišne cene, dok promena količine dobra kojom se trguje </a:t>
            </a:r>
          </a:p>
          <a:p>
            <a:pPr algn="ctr"/>
            <a:r>
              <a:rPr lang="en-US" sz="2400" noProof="1"/>
              <a:t>zavisi da je li „više“ pala ponuda ili porasla potražnja</a:t>
            </a:r>
          </a:p>
          <a:p>
            <a:r>
              <a:rPr lang="en-US" noProof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8590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24034" y="642920"/>
            <a:ext cx="778674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endParaRPr lang="sr-Latn-CS" sz="2400" b="1" dirty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None/>
            </a:pPr>
            <a:endParaRPr lang="sr-Latn-C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2)</a:t>
            </a:r>
            <a:r>
              <a:rPr lang="sr-Latn-CS" sz="24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Zakon konkurencije </a:t>
            </a:r>
          </a:p>
          <a:p>
            <a:pPr algn="ctr">
              <a:buFont typeface="Wingdings" pitchFamily="2" charset="2"/>
              <a:buNone/>
            </a:pPr>
            <a:endParaRPr lang="sr-Latn-CS" sz="2400" dirty="0"/>
          </a:p>
          <a:p>
            <a:pPr algn="ctr">
              <a:buFont typeface="Wingdings" pitchFamily="2" charset="2"/>
              <a:buNone/>
            </a:pPr>
            <a:r>
              <a:rPr lang="sr-Latn-CS" sz="2400" dirty="0"/>
              <a:t>je nužnost savremenog tržišta.</a:t>
            </a:r>
          </a:p>
          <a:p>
            <a:pPr algn="ctr">
              <a:buFont typeface="Wingdings" pitchFamily="2" charset="2"/>
              <a:buNone/>
            </a:pPr>
            <a:endParaRPr lang="sr-Latn-CS" sz="2400" dirty="0"/>
          </a:p>
          <a:p>
            <a:pPr algn="ctr">
              <a:buFont typeface="Wingdings" pitchFamily="2" charset="2"/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U uslovima slobodne konkurencije usklađuje se</a:t>
            </a:r>
          </a:p>
          <a:p>
            <a:pPr algn="ctr">
              <a:buFont typeface="Wingdings" pitchFamily="2" charset="2"/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ponuda i potražnja i ostvaruju razmene društvene proizvodnje preduzetničkim takmičenjem.</a:t>
            </a:r>
            <a:r>
              <a:rPr lang="hr-HR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algn="ctr">
              <a:buFont typeface="Wingdings" pitchFamily="2" charset="2"/>
              <a:buNone/>
            </a:pPr>
            <a:endParaRPr lang="hr-HR" sz="2400" dirty="0"/>
          </a:p>
          <a:p>
            <a:pPr algn="ctr">
              <a:buFont typeface="Wingdings" pitchFamily="2" charset="2"/>
              <a:buNone/>
            </a:pPr>
            <a:r>
              <a:rPr lang="hr-HR" sz="2400" dirty="0"/>
              <a:t>U uslovima konkurentske borbe dolazi do naglog razvoja proizvodnih snaga čiji je dalji rad i usavršavanje nužno</a:t>
            </a:r>
          </a:p>
          <a:p>
            <a:pPr algn="ctr">
              <a:buFont typeface="Wingdings" pitchFamily="2" charset="2"/>
              <a:buNone/>
            </a:pPr>
            <a:r>
              <a:rPr lang="hr-HR" sz="2400" dirty="0"/>
              <a:t>ukoliko se želi opstati na tržištu.</a:t>
            </a:r>
            <a:endParaRPr lang="sr-Latn-CS" sz="2400" dirty="0"/>
          </a:p>
        </p:txBody>
      </p:sp>
    </p:spTree>
    <p:extLst>
      <p:ext uri="{BB962C8B-B14F-4D97-AF65-F5344CB8AC3E}">
        <p14:creationId xmlns:p14="http://schemas.microsoft.com/office/powerpoint/2010/main" val="1031103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1704622" y="259644"/>
            <a:ext cx="8839200" cy="6231467"/>
          </a:xfrm>
          <a:noFill/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</a:pPr>
            <a:endParaRPr lang="sr-Latn-CS" sz="2400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3)</a:t>
            </a:r>
            <a:r>
              <a:rPr lang="sr-Latn-CS" sz="2400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Zakon vrednosti</a:t>
            </a:r>
            <a:endParaRPr lang="sr-Latn-CS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hr-HR" dirty="0">
                <a:solidFill>
                  <a:schemeClr val="tx1"/>
                </a:solidFill>
              </a:rPr>
              <a:t>izražava određene bitne veze između </a:t>
            </a:r>
          </a:p>
          <a:p>
            <a:pPr algn="ctr">
              <a:buFont typeface="Wingdings" pitchFamily="2" charset="2"/>
              <a:buNone/>
            </a:pPr>
            <a:r>
              <a:rPr lang="hr-HR" dirty="0">
                <a:solidFill>
                  <a:schemeClr val="tx1"/>
                </a:solidFill>
              </a:rPr>
              <a:t>društvenog rada, vrednosti i cena roba. </a:t>
            </a:r>
          </a:p>
          <a:p>
            <a:pPr algn="ctr">
              <a:buFont typeface="Wingdings" pitchFamily="2" charset="2"/>
              <a:buNone/>
            </a:pPr>
            <a:endParaRPr lang="hr-HR" dirty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hr-HR" sz="2400" dirty="0">
                <a:solidFill>
                  <a:schemeClr val="accent3">
                    <a:lumMod val="75000"/>
                  </a:schemeClr>
                </a:solidFill>
              </a:rPr>
              <a:t>Suština zakona vrednosti ogleda se pre svega u tome što je izvor vrednosti roba (na osnovu čega se određuje i cena) </a:t>
            </a:r>
          </a:p>
          <a:p>
            <a:pPr algn="ctr">
              <a:buFont typeface="Wingdings" pitchFamily="2" charset="2"/>
              <a:buNone/>
            </a:pPr>
            <a:r>
              <a:rPr lang="hr-HR" sz="2400" dirty="0">
                <a:solidFill>
                  <a:schemeClr val="accent3">
                    <a:lumMod val="75000"/>
                  </a:schemeClr>
                </a:solidFill>
              </a:rPr>
              <a:t>u osnovi ljudski rad.</a:t>
            </a:r>
          </a:p>
          <a:p>
            <a:pPr algn="ctr">
              <a:buFont typeface="Wingdings" pitchFamily="2" charset="2"/>
              <a:buNone/>
            </a:pPr>
            <a:endParaRPr lang="hr-HR" sz="2400" dirty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hr-HR" sz="2400" dirty="0">
                <a:solidFill>
                  <a:schemeClr val="tx1"/>
                </a:solidFill>
              </a:rPr>
              <a:t>Konkretni oblici u kojima se ispoljava delovanje zakona vrednosti su: </a:t>
            </a:r>
          </a:p>
          <a:p>
            <a:pPr algn="ctr">
              <a:buFont typeface="Wingdings" pitchFamily="2" charset="2"/>
              <a:buNone/>
            </a:pPr>
            <a:r>
              <a:rPr lang="hr-HR" sz="2400" dirty="0">
                <a:solidFill>
                  <a:schemeClr val="tx1"/>
                </a:solidFill>
              </a:rPr>
              <a:t>-vrednosna cena, -cena proizvodnje, -monopolska cena</a:t>
            </a:r>
          </a:p>
          <a:p>
            <a:pPr algn="ctr">
              <a:buFont typeface="Wingdings" pitchFamily="2" charset="2"/>
              <a:buNone/>
            </a:pPr>
            <a:endParaRPr lang="sr-Latn-CS" sz="2400" dirty="0"/>
          </a:p>
          <a:p>
            <a:pPr algn="ctr">
              <a:buFont typeface="Wingdings" pitchFamily="2" charset="2"/>
              <a:buNone/>
            </a:pPr>
            <a:r>
              <a:rPr lang="sr-Latn-CS" sz="2400" dirty="0"/>
              <a:t>On dolazi do punog izražaja samo u uslovima tržišne konkurencije.</a:t>
            </a:r>
            <a:endParaRPr lang="sr-Latn-CS" sz="2400" dirty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0994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81224" y="928670"/>
            <a:ext cx="70009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endParaRPr lang="sr-Latn-CS" sz="2400" dirty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None/>
            </a:pPr>
            <a:endParaRPr lang="sr-Latn-CS" sz="2400" dirty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None/>
            </a:pPr>
            <a:endParaRPr lang="sr-Latn-CS" sz="2400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4) </a:t>
            </a: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Zakon prava sopstvenosti</a:t>
            </a:r>
            <a:endParaRPr lang="sr-Latn-CS" sz="2400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Font typeface="Wingdings" pitchFamily="2" charset="2"/>
              <a:buNone/>
            </a:pPr>
            <a:endParaRPr lang="sr-Latn-CS" sz="2400" dirty="0"/>
          </a:p>
          <a:p>
            <a:pPr algn="ctr">
              <a:buFont typeface="Wingdings" pitchFamily="2" charset="2"/>
              <a:buNone/>
            </a:pPr>
            <a:r>
              <a:rPr lang="sr-Latn-CS" sz="2400" dirty="0"/>
              <a:t>predstavlja prirodno pravo fizičkih ili pravnih osoba da u granicama propisanih uslova i obaveza slobodno koriste pokretne i nepokretne stvari i da samostalno njima raspolažu, odnosno, snose sve rizike za loše ili dobre poslovne odluke.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7308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81158" y="428604"/>
            <a:ext cx="8329642" cy="5715040"/>
          </a:xfrm>
          <a:noFill/>
        </p:spPr>
        <p:txBody>
          <a:bodyPr>
            <a:normAutofit fontScale="90000"/>
          </a:bodyPr>
          <a:lstStyle/>
          <a:p>
            <a:pPr algn="ctr"/>
            <a:br>
              <a:rPr lang="sr-Latn-CS" sz="2400" b="1" dirty="0">
                <a:solidFill>
                  <a:srgbClr val="C00000"/>
                </a:solidFill>
                <a:latin typeface="+mn-lt"/>
              </a:rPr>
            </a:br>
            <a:br>
              <a:rPr lang="sr-Latn-CS" sz="2400" b="1" dirty="0">
                <a:solidFill>
                  <a:srgbClr val="C00000"/>
                </a:solidFill>
                <a:latin typeface="+mn-lt"/>
              </a:rPr>
            </a:b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DESET PRINCIPA EKONOMSKE NAUKE</a:t>
            </a:r>
            <a:br>
              <a:rPr lang="sr-Latn-CS" sz="2400" dirty="0">
                <a:solidFill>
                  <a:srgbClr val="C00000"/>
                </a:solidFill>
                <a:latin typeface="+mn-lt"/>
              </a:rPr>
            </a:br>
            <a:br>
              <a:rPr lang="sr-Latn-CS" sz="2400" dirty="0">
                <a:solidFill>
                  <a:srgbClr val="C00000"/>
                </a:solidFill>
                <a:latin typeface="+mn-lt"/>
              </a:rPr>
            </a:br>
            <a:br>
              <a:rPr lang="sr-Latn-CS" sz="2400" dirty="0">
                <a:solidFill>
                  <a:srgbClr val="C00000"/>
                </a:solidFill>
                <a:latin typeface="+mn-lt"/>
              </a:rPr>
            </a:br>
            <a:r>
              <a:rPr lang="sr-Latn-CS" sz="2400" dirty="0">
                <a:latin typeface="+mn-lt"/>
              </a:rPr>
              <a:t>- profesor ekonomije na Univerzitetu Harvard - </a:t>
            </a:r>
            <a:br>
              <a:rPr lang="sr-Latn-CS" sz="2400" dirty="0">
                <a:solidFill>
                  <a:srgbClr val="C00000"/>
                </a:solidFill>
                <a:latin typeface="+mn-lt"/>
              </a:rPr>
            </a:br>
            <a:br>
              <a:rPr lang="sr-Latn-CS" sz="2400" dirty="0">
                <a:solidFill>
                  <a:srgbClr val="C00000"/>
                </a:solidFill>
                <a:latin typeface="+mn-lt"/>
              </a:rPr>
            </a:b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N</a:t>
            </a:r>
            <a:r>
              <a:rPr lang="sr-Latn-CS" sz="24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icolas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Gregory </a:t>
            </a:r>
            <a:r>
              <a:rPr lang="en-US" sz="2400" noProof="1">
                <a:solidFill>
                  <a:schemeClr val="accent3">
                    <a:lumMod val="75000"/>
                  </a:schemeClr>
                </a:solidFill>
                <a:latin typeface="+mn-lt"/>
              </a:rPr>
              <a:t>Mankiw</a:t>
            </a:r>
            <a:r>
              <a:rPr lang="sr-Latn-CS" sz="24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(Gregori Mankju) </a:t>
            </a:r>
            <a:br>
              <a:rPr lang="sr-Latn-CS" sz="2400" dirty="0">
                <a:latin typeface="+mn-lt"/>
              </a:rPr>
            </a:br>
            <a:br>
              <a:rPr lang="sr-Latn-CS" sz="2400" dirty="0">
                <a:latin typeface="+mn-lt"/>
              </a:rPr>
            </a:br>
            <a:r>
              <a:rPr lang="sr-Latn-CS" sz="2400" dirty="0">
                <a:latin typeface="+mn-lt"/>
              </a:rPr>
              <a:t>- jedan od najuticajnijih makroekonomista današnjice - </a:t>
            </a:r>
            <a:br>
              <a:rPr lang="sr-Latn-CS" sz="2400" dirty="0">
                <a:latin typeface="+mn-lt"/>
              </a:rPr>
            </a:br>
            <a:br>
              <a:rPr lang="sr-Latn-CS" sz="2400" dirty="0">
                <a:latin typeface="+mn-lt"/>
              </a:rPr>
            </a:br>
            <a:br>
              <a:rPr lang="sr-Latn-CS" sz="2400" dirty="0">
                <a:latin typeface="+mn-lt"/>
              </a:rPr>
            </a:br>
            <a:r>
              <a:rPr lang="sr-Latn-CS" sz="2400" dirty="0">
                <a:latin typeface="+mn-lt"/>
              </a:rPr>
              <a:t>Deset opšteprihvaćenih principa u ekonomiji po prvi put se nalaze u jednoj od njegovih najpriznatijih knjiga: </a:t>
            </a:r>
            <a:br>
              <a:rPr lang="sr-Latn-CS" sz="2400" dirty="0">
                <a:latin typeface="+mn-lt"/>
              </a:rPr>
            </a:br>
            <a:r>
              <a:rPr lang="sr-Latn-CS" sz="2400" dirty="0">
                <a:latin typeface="+mn-lt"/>
              </a:rPr>
              <a:t>Principi ekonomije.</a:t>
            </a:r>
            <a:br>
              <a:rPr lang="sr-Latn-CS" sz="2400" dirty="0">
                <a:latin typeface="+mn-lt"/>
              </a:rPr>
            </a:br>
            <a:endParaRPr lang="en-US" sz="24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2136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Object 2"/>
          <p:cNvPicPr>
            <a:picLocks noChangeArrowheads="1"/>
          </p:cNvPicPr>
          <p:nvPr/>
        </p:nvPicPr>
        <p:blipFill>
          <a:blip r:embed="rId3" cstate="print"/>
          <a:srcRect t="-221" b="-368"/>
          <a:stretch>
            <a:fillRect/>
          </a:stretch>
        </p:blipFill>
        <p:spPr bwMode="auto">
          <a:xfrm>
            <a:off x="1738282" y="428604"/>
            <a:ext cx="871543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4694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428604"/>
            <a:ext cx="9144000" cy="5857916"/>
          </a:xfrm>
          <a:noFill/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None/>
            </a:pPr>
            <a:endParaRPr lang="sr-Latn-C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lnSpc>
                <a:spcPct val="90000"/>
              </a:lnSpc>
              <a:buNone/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1. LJUDI SE SUOČAVAJU SA IZBOROM</a:t>
            </a:r>
            <a:endParaRPr lang="sr-Latn-CS" sz="24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sr-Latn-CS" sz="2400" dirty="0"/>
          </a:p>
          <a:p>
            <a:pPr algn="ctr">
              <a:lnSpc>
                <a:spcPct val="90000"/>
              </a:lnSpc>
              <a:buNone/>
            </a:pPr>
            <a:r>
              <a:rPr lang="sr-Latn-CS" sz="2400" dirty="0"/>
              <a:t>Pitanje izbora podrazumeva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određivanje resursa koji će se koristiti,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sz="2400" dirty="0"/>
              <a:t>proizvoda koji će se ponuditi tržištu,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načina na koji će se potrošiti dohodak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sz="2400" dirty="0"/>
              <a:t>(obima i strukture proizvoda koji će se kupiti),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iznosa koji će se potrošiti naspram iznosa koji će se uštedeti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sz="2400" dirty="0"/>
              <a:t>itd.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Izbor se takodje odnosi i na opredeljivanje između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efikasnosti i pravičnosti. </a:t>
            </a:r>
          </a:p>
          <a:p>
            <a:pPr algn="ctr">
              <a:lnSpc>
                <a:spcPct val="90000"/>
              </a:lnSpc>
              <a:buNone/>
            </a:pPr>
            <a:endParaRPr lang="sr-Latn-CS" sz="2400" dirty="0"/>
          </a:p>
          <a:p>
            <a:pPr algn="ctr">
              <a:lnSpc>
                <a:spcPct val="90000"/>
              </a:lnSpc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Efikasnost</a:t>
            </a:r>
            <a:r>
              <a:rPr lang="sr-Latn-CS" sz="2400" dirty="0">
                <a:solidFill>
                  <a:srgbClr val="C00000"/>
                </a:solidFill>
              </a:rPr>
              <a:t> </a:t>
            </a:r>
            <a:r>
              <a:rPr lang="sr-Latn-CS" sz="2400" dirty="0"/>
              <a:t>znači da društvo dobija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sz="2400" dirty="0"/>
              <a:t>maksimum od svojih oskudnih resursa.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Pravičnost </a:t>
            </a:r>
            <a:r>
              <a:rPr lang="sr-Latn-CS" sz="2400" dirty="0"/>
              <a:t>znači da se koristi od tih resursa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sz="2400" dirty="0"/>
              <a:t>pravdeno raspodeljuju na sve članove društva.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5615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285728"/>
            <a:ext cx="9144000" cy="5715040"/>
          </a:xfrm>
          <a:noFill/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sr-Latn-C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</a:pPr>
            <a:endParaRPr lang="sr-Latn-C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2. TROŠAK NEČEGA JESTE ONO ČEGA SE ODRIČETE </a:t>
            </a:r>
          </a:p>
          <a:p>
            <a:pPr algn="ctr">
              <a:buNone/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DA BISTE DOBILI</a:t>
            </a:r>
          </a:p>
          <a:p>
            <a:pPr algn="ctr">
              <a:buNone/>
            </a:pPr>
            <a:endParaRPr lang="sr-Latn-CS" sz="2400" dirty="0"/>
          </a:p>
          <a:p>
            <a:pPr algn="ctr">
              <a:buNone/>
            </a:pPr>
            <a:r>
              <a:rPr lang="sr-Latn-CS" sz="2400" dirty="0"/>
              <a:t>Odlučivanje podrazumeva da se vrši poređenje između </a:t>
            </a:r>
          </a:p>
          <a:p>
            <a:pPr algn="ctr">
              <a:buNone/>
            </a:pPr>
            <a:r>
              <a:rPr lang="sr-Latn-CS" sz="2400" dirty="0"/>
              <a:t>troškova i koristi alternativnih pravaca delovanja.  </a:t>
            </a:r>
          </a:p>
          <a:p>
            <a:pPr algn="ctr">
              <a:buNone/>
            </a:pPr>
            <a:endParaRPr lang="sr-Latn-CS" sz="2400" dirty="0"/>
          </a:p>
          <a:p>
            <a:pPr algn="ctr">
              <a:buNone/>
            </a:pPr>
            <a:r>
              <a:rPr lang="sr-Latn-CS" sz="2400" dirty="0"/>
              <a:t>U mnogim slučajevima trošak neke aktivnosti </a:t>
            </a:r>
          </a:p>
          <a:p>
            <a:pPr algn="ctr">
              <a:buNone/>
            </a:pPr>
            <a:r>
              <a:rPr lang="sr-Latn-CS" sz="2400" dirty="0"/>
              <a:t>nije tako očigledan kao što to na prvi pogled izgleda. </a:t>
            </a:r>
          </a:p>
          <a:p>
            <a:pPr algn="ctr">
              <a:buNone/>
            </a:pPr>
            <a:endParaRPr lang="sr-Latn-CS" sz="2400" dirty="0"/>
          </a:p>
          <a:p>
            <a:pPr algn="ctr">
              <a:buNone/>
            </a:pPr>
            <a:r>
              <a:rPr lang="sr-Latn-CS" sz="2400" dirty="0"/>
              <a:t>Zapravo, pored očiglednih ili eksplicitnih troškova, </a:t>
            </a:r>
          </a:p>
          <a:p>
            <a:pPr algn="ctr">
              <a:buNone/>
            </a:pPr>
            <a:r>
              <a:rPr lang="sr-Latn-CS" sz="2400" dirty="0"/>
              <a:t>postoje i implicitni ili takozvani oportunitetni troškovi. </a:t>
            </a:r>
          </a:p>
          <a:p>
            <a:pPr algn="ctr">
              <a:buNone/>
            </a:pPr>
            <a:r>
              <a:rPr lang="sr-Latn-CS" sz="2400" dirty="0"/>
              <a:t>Pri tome, pod oportunitetnim troškovima podrazumeva se </a:t>
            </a:r>
          </a:p>
          <a:p>
            <a:pPr algn="ctr">
              <a:buNone/>
            </a:pPr>
            <a:r>
              <a:rPr lang="sr-Latn-CS" sz="2400" dirty="0"/>
              <a:t>izgubljena korist usled ne izbora ili propuštanja druge alternative.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9691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1799453" y="814602"/>
            <a:ext cx="7715250" cy="5572125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400" b="1" dirty="0">
                <a:latin typeface="+mn-lt"/>
              </a:rPr>
            </a:br>
            <a:br>
              <a:rPr lang="en-US" sz="2400" b="1" dirty="0">
                <a:latin typeface="+mn-lt"/>
              </a:rPr>
            </a:br>
            <a:br>
              <a:rPr lang="en-US" sz="2400" b="1" dirty="0">
                <a:latin typeface="+mn-lt"/>
              </a:rPr>
            </a:br>
            <a:br>
              <a:rPr lang="en-US" sz="2400" b="1" dirty="0">
                <a:latin typeface="+mn-lt"/>
              </a:rPr>
            </a:br>
            <a:br>
              <a:rPr lang="en-US" sz="2400" b="1" dirty="0">
                <a:latin typeface="+mn-lt"/>
              </a:rPr>
            </a:br>
            <a:br>
              <a:rPr lang="en-US" sz="2400" b="1" dirty="0">
                <a:latin typeface="+mn-lt"/>
              </a:rPr>
            </a:br>
            <a:br>
              <a:rPr lang="en-US" sz="2400" b="1" dirty="0">
                <a:latin typeface="+mn-lt"/>
              </a:rPr>
            </a:br>
            <a:r>
              <a:rPr lang="en-US" sz="4000" b="1" dirty="0">
                <a:latin typeface="+mn-lt"/>
              </a:rPr>
              <a:t>I</a:t>
            </a:r>
            <a:r>
              <a:rPr lang="sr-Latn-RS" sz="4000" b="1" dirty="0">
                <a:latin typeface="+mn-lt"/>
              </a:rPr>
              <a:t>I</a:t>
            </a:r>
            <a:r>
              <a:rPr lang="en-US" sz="4000" b="1" dirty="0">
                <a:latin typeface="+mn-lt"/>
              </a:rPr>
              <a:t> DEO</a:t>
            </a:r>
            <a:br>
              <a:rPr lang="en-US" sz="4000" b="1" dirty="0">
                <a:latin typeface="+mn-lt"/>
              </a:rPr>
            </a:br>
            <a:br>
              <a:rPr lang="en-US" sz="4000" b="1" dirty="0">
                <a:latin typeface="+mn-lt"/>
              </a:rPr>
            </a:b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UVOD U EKONOMSKU NAUKU</a:t>
            </a:r>
            <a:br>
              <a:rPr lang="en-US" sz="2400" b="1" dirty="0">
                <a:latin typeface="+mn-lt"/>
              </a:rPr>
            </a:br>
            <a:br>
              <a:rPr lang="en-US" sz="2400" b="1" dirty="0">
                <a:latin typeface="+mn-lt"/>
              </a:rPr>
            </a:br>
            <a:br>
              <a:rPr lang="en-US" sz="2400" b="1" dirty="0">
                <a:latin typeface="+mn-lt"/>
              </a:rPr>
            </a:br>
            <a:br>
              <a:rPr lang="en-US" sz="2400" b="1" dirty="0">
                <a:latin typeface="+mn-lt"/>
              </a:rPr>
            </a:br>
            <a:br>
              <a:rPr lang="en-US" sz="2400" b="1" dirty="0">
                <a:latin typeface="+mn-lt"/>
              </a:rPr>
            </a:br>
            <a:br>
              <a:rPr lang="en-US" sz="2400" b="1" dirty="0">
                <a:latin typeface="+mn-lt"/>
              </a:rPr>
            </a:br>
            <a:br>
              <a:rPr lang="en-US" sz="2400" b="1" dirty="0">
                <a:latin typeface="+mn-lt"/>
              </a:rPr>
            </a:br>
            <a:endParaRPr lang="en-US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6099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0"/>
            <a:ext cx="9144000" cy="6858000"/>
          </a:xfrm>
          <a:noFill/>
        </p:spPr>
        <p:txBody>
          <a:bodyPr/>
          <a:lstStyle/>
          <a:p>
            <a:pPr algn="ctr">
              <a:buNone/>
            </a:pPr>
            <a:endParaRPr lang="sr-Latn-C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</a:pPr>
            <a:endParaRPr lang="sr-Latn-C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</a:pPr>
            <a:endParaRPr lang="sr-Latn-C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3. RACIONALNI LJUDI RAZMIŠLJAJU O </a:t>
            </a:r>
          </a:p>
          <a:p>
            <a:pPr algn="ctr">
              <a:buNone/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GRANIČNIM SLUČAJEVIMA</a:t>
            </a:r>
          </a:p>
          <a:p>
            <a:pPr algn="ctr">
              <a:buNone/>
            </a:pPr>
            <a:endParaRPr lang="sr-Latn-CS" sz="2400" dirty="0"/>
          </a:p>
          <a:p>
            <a:pPr algn="ctr">
              <a:buNone/>
            </a:pPr>
            <a:r>
              <a:rPr lang="sr-Latn-CS" sz="2400" dirty="0"/>
              <a:t>Ekonomski racionalan čovek pri donošenju odluka ima u vidu </a:t>
            </a:r>
          </a:p>
          <a:p>
            <a:pPr algn="ctr">
              <a:buNone/>
            </a:pPr>
            <a:r>
              <a:rPr lang="sr-Latn-CS" sz="2400" dirty="0"/>
              <a:t>marginalne, odnosno granične veličine. </a:t>
            </a:r>
          </a:p>
          <a:p>
            <a:pPr algn="ctr">
              <a:buNone/>
            </a:pPr>
            <a:endParaRPr lang="sr-Latn-CS" sz="2400" dirty="0"/>
          </a:p>
          <a:p>
            <a:pPr algn="ctr">
              <a:buNone/>
            </a:pPr>
            <a:r>
              <a:rPr lang="sr-Latn-CS" sz="2400" dirty="0"/>
              <a:t>Racionalni donosilac odluke pozitivno će odlučiti o određenoj akciji </a:t>
            </a:r>
          </a:p>
          <a:p>
            <a:pPr algn="ctr">
              <a:buNone/>
            </a:pPr>
            <a:r>
              <a:rPr lang="sr-Latn-CS" sz="2400" dirty="0"/>
              <a:t>jedino u slučaju kada je marginalna korist akcije </a:t>
            </a:r>
          </a:p>
          <a:p>
            <a:pPr algn="ctr">
              <a:buNone/>
            </a:pPr>
            <a:r>
              <a:rPr lang="sr-Latn-CS" sz="2400" dirty="0"/>
              <a:t>veća od marginalnih troškova. </a:t>
            </a:r>
          </a:p>
          <a:p>
            <a:endParaRPr lang="sr-Latn-CS" sz="2400" dirty="0"/>
          </a:p>
        </p:txBody>
      </p:sp>
    </p:spTree>
    <p:extLst>
      <p:ext uri="{BB962C8B-B14F-4D97-AF65-F5344CB8AC3E}">
        <p14:creationId xmlns:p14="http://schemas.microsoft.com/office/powerpoint/2010/main" val="701107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66910" y="571480"/>
            <a:ext cx="778674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CS" b="1" dirty="0">
              <a:solidFill>
                <a:schemeClr val="hlink"/>
              </a:solidFill>
            </a:endParaRPr>
          </a:p>
          <a:p>
            <a:pPr algn="ctr"/>
            <a:endParaRPr lang="sr-Latn-C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4. LJUDI REAGUJU NA PODSTICAJE</a:t>
            </a:r>
          </a:p>
          <a:p>
            <a:pPr algn="ctr"/>
            <a:endParaRPr lang="sr-Latn-CS" sz="2400" b="1" dirty="0"/>
          </a:p>
          <a:p>
            <a:pPr algn="ctr"/>
            <a:endParaRPr lang="sr-Latn-CS" sz="2400" b="1" dirty="0"/>
          </a:p>
          <a:p>
            <a:pPr algn="ctr"/>
            <a:r>
              <a:rPr lang="sr-Latn-CS" sz="2400" dirty="0"/>
              <a:t>Ljudi reaguju na podsticaje, odnosno motive. </a:t>
            </a:r>
          </a:p>
          <a:p>
            <a:pPr algn="ctr"/>
            <a:endParaRPr lang="sr-Latn-CS" sz="2400" dirty="0"/>
          </a:p>
          <a:p>
            <a:pPr algn="ctr"/>
            <a:endParaRPr lang="sr-Latn-CS" sz="2400" dirty="0"/>
          </a:p>
          <a:p>
            <a:pPr algn="ctr"/>
            <a:r>
              <a:rPr lang="sr-Latn-CS" sz="2400" dirty="0"/>
              <a:t>Svako ponašanje ljudi uslovljeno je određenim motivima. </a:t>
            </a:r>
          </a:p>
          <a:p>
            <a:pPr algn="ctr"/>
            <a:endParaRPr lang="sr-Latn-CS" sz="2400" dirty="0"/>
          </a:p>
          <a:p>
            <a:pPr algn="ctr"/>
            <a:endParaRPr lang="sr-Latn-CS" sz="2400" dirty="0"/>
          </a:p>
          <a:p>
            <a:pPr algn="ctr"/>
            <a:r>
              <a:rPr lang="sr-Latn-CS" sz="2400" dirty="0"/>
              <a:t>Osnovni motiv privređivanja je profit, </a:t>
            </a:r>
          </a:p>
          <a:p>
            <a:pPr algn="ctr"/>
            <a:r>
              <a:rPr lang="sr-Latn-CS" sz="2400" dirty="0"/>
              <a:t>dok je osnovni motiv zaposlenih </a:t>
            </a:r>
          </a:p>
          <a:p>
            <a:pPr algn="ctr"/>
            <a:r>
              <a:rPr lang="sr-Latn-CS" sz="2400" dirty="0"/>
              <a:t>kao pojedinaca </a:t>
            </a:r>
          </a:p>
          <a:p>
            <a:pPr algn="ctr"/>
            <a:r>
              <a:rPr lang="sr-Latn-CS" sz="2400" dirty="0"/>
              <a:t>ostvarivanje zarade. </a:t>
            </a:r>
          </a:p>
        </p:txBody>
      </p:sp>
    </p:spTree>
    <p:extLst>
      <p:ext uri="{BB962C8B-B14F-4D97-AF65-F5344CB8AC3E}">
        <p14:creationId xmlns:p14="http://schemas.microsoft.com/office/powerpoint/2010/main" val="2541159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0"/>
            <a:ext cx="9144000" cy="6858000"/>
          </a:xfrm>
          <a:noFill/>
        </p:spPr>
        <p:txBody>
          <a:bodyPr/>
          <a:lstStyle/>
          <a:p>
            <a:pPr algn="ctr">
              <a:buNone/>
            </a:pPr>
            <a:endParaRPr lang="sr-Latn-C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</a:pPr>
            <a:endParaRPr lang="sr-Latn-C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5. TRGOVINA MOŽE SVAKOG DOVESTI U BOLJI POLOŽAJ</a:t>
            </a:r>
          </a:p>
          <a:p>
            <a:pPr algn="ctr">
              <a:buNone/>
            </a:pPr>
            <a:endParaRPr lang="sr-Latn-CS" sz="2400" dirty="0"/>
          </a:p>
          <a:p>
            <a:pPr algn="ctr">
              <a:buNone/>
            </a:pPr>
            <a:r>
              <a:rPr lang="sr-Latn-CS" sz="2400" dirty="0"/>
              <a:t>Trgovina, u smislu razmene, može svakog dovesti u bolji položaj. </a:t>
            </a:r>
          </a:p>
          <a:p>
            <a:pPr algn="ctr">
              <a:buNone/>
            </a:pPr>
            <a:r>
              <a:rPr lang="sr-Latn-CS" sz="2400" dirty="0"/>
              <a:t>Zapravo, reč je o tome da trgovina omogućava </a:t>
            </a:r>
          </a:p>
          <a:p>
            <a:pPr algn="ctr">
              <a:buNone/>
            </a:pPr>
            <a:r>
              <a:rPr lang="sr-Latn-CS" sz="2400" dirty="0"/>
              <a:t>državama, preduzećima i pojedincima da se specijalizuju </a:t>
            </a:r>
          </a:p>
          <a:p>
            <a:pPr algn="ctr">
              <a:buNone/>
            </a:pPr>
            <a:r>
              <a:rPr lang="sr-Latn-CS" sz="2400" dirty="0"/>
              <a:t>za ono što najbolje rade i da koriste </a:t>
            </a:r>
          </a:p>
          <a:p>
            <a:pPr algn="ctr">
              <a:buNone/>
            </a:pPr>
            <a:r>
              <a:rPr lang="sr-Latn-CS" sz="2400" dirty="0"/>
              <a:t>raznovrsnija dobra i usluge. </a:t>
            </a:r>
          </a:p>
          <a:p>
            <a:pPr algn="ctr">
              <a:buNone/>
            </a:pPr>
            <a:endParaRPr lang="sr-Latn-CS" sz="2400" dirty="0"/>
          </a:p>
          <a:p>
            <a:pPr algn="ctr">
              <a:buNone/>
            </a:pPr>
            <a:r>
              <a:rPr lang="sr-Latn-CS" sz="2400" dirty="0"/>
              <a:t>U ovoj razmeni svakako se može desiti </a:t>
            </a:r>
          </a:p>
          <a:p>
            <a:pPr algn="ctr">
              <a:buNone/>
            </a:pPr>
            <a:r>
              <a:rPr lang="sr-Latn-CS" sz="2400" dirty="0"/>
              <a:t>da jedna strana bude manje zadovoljna od druge, </a:t>
            </a:r>
          </a:p>
          <a:p>
            <a:pPr algn="ctr">
              <a:buNone/>
            </a:pPr>
            <a:r>
              <a:rPr lang="sr-Latn-CS" sz="2400" dirty="0"/>
              <a:t>ali to ne znači da bi i njoj bilo bolje </a:t>
            </a:r>
          </a:p>
          <a:p>
            <a:pPr algn="ctr">
              <a:buNone/>
            </a:pPr>
            <a:r>
              <a:rPr lang="sr-Latn-CS" sz="2400" dirty="0"/>
              <a:t>da nije došlo do razmene.</a:t>
            </a:r>
          </a:p>
        </p:txBody>
      </p:sp>
    </p:spTree>
    <p:extLst>
      <p:ext uri="{BB962C8B-B14F-4D97-AF65-F5344CB8AC3E}">
        <p14:creationId xmlns:p14="http://schemas.microsoft.com/office/powerpoint/2010/main" val="2828716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2596" y="642919"/>
            <a:ext cx="81439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r-Latn-CS" sz="2400" b="1" dirty="0">
              <a:solidFill>
                <a:srgbClr val="C00000"/>
              </a:solidFill>
            </a:endParaRPr>
          </a:p>
          <a:p>
            <a:pPr algn="ctr"/>
            <a:endParaRPr lang="sr-Latn-C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6. TRŽIŠTA SU OBIČNO DOBAR NAČIN </a:t>
            </a:r>
          </a:p>
          <a:p>
            <a:pPr algn="ctr"/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DA SE ORGANIZUJU </a:t>
            </a:r>
          </a:p>
          <a:p>
            <a:pPr algn="ctr"/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EKONOMSKE AKTIVNOSTI</a:t>
            </a:r>
          </a:p>
          <a:p>
            <a:r>
              <a:rPr lang="sr-Latn-CS" dirty="0"/>
              <a:t> </a:t>
            </a:r>
          </a:p>
          <a:p>
            <a:pPr algn="ctr"/>
            <a:endParaRPr lang="sr-Latn-CS" sz="2400" dirty="0"/>
          </a:p>
          <a:p>
            <a:pPr algn="ctr"/>
            <a:r>
              <a:rPr lang="sr-Latn-CS" sz="2400" dirty="0"/>
              <a:t>Tržište se smatra najboljim alokatorom resursa. </a:t>
            </a:r>
          </a:p>
          <a:p>
            <a:pPr algn="ctr"/>
            <a:endParaRPr lang="sr-Latn-CS" sz="2400" dirty="0"/>
          </a:p>
          <a:p>
            <a:pPr algn="ctr"/>
            <a:endParaRPr lang="sr-Latn-CS" sz="2400" dirty="0"/>
          </a:p>
          <a:p>
            <a:pPr algn="ctr"/>
            <a:r>
              <a:rPr lang="sr-Latn-CS" sz="2400" dirty="0"/>
              <a:t>Ono predstavlja mesto gde se sučeljavaju ponuda i tražnja </a:t>
            </a:r>
          </a:p>
          <a:p>
            <a:pPr algn="ctr"/>
            <a:r>
              <a:rPr lang="sr-Latn-CS" sz="2400" dirty="0"/>
              <a:t>i na osnovu toga određuje cena proizvoda i usluga, </a:t>
            </a:r>
          </a:p>
          <a:p>
            <a:pPr algn="ctr"/>
            <a:r>
              <a:rPr lang="sr-Latn-CS" sz="2400" dirty="0"/>
              <a:t>kao i faktora proizvodnje. </a:t>
            </a:r>
          </a:p>
        </p:txBody>
      </p:sp>
    </p:spTree>
    <p:extLst>
      <p:ext uri="{BB962C8B-B14F-4D97-AF65-F5344CB8AC3E}">
        <p14:creationId xmlns:p14="http://schemas.microsoft.com/office/powerpoint/2010/main" val="39078694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42852"/>
            <a:ext cx="9144000" cy="6500858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sr-Latn-CS" sz="2400" b="1" dirty="0"/>
          </a:p>
          <a:p>
            <a:pPr algn="ctr">
              <a:lnSpc>
                <a:spcPct val="90000"/>
              </a:lnSpc>
              <a:buNone/>
            </a:pPr>
            <a:endParaRPr lang="sr-Latn-C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lnSpc>
                <a:spcPct val="90000"/>
              </a:lnSpc>
              <a:buNone/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7. VLADE SU PONEKAD U STANJU DA POBOLJŠAJU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TRŽIŠNE ISHODE</a:t>
            </a: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. </a:t>
            </a:r>
          </a:p>
          <a:p>
            <a:pPr algn="ctr">
              <a:lnSpc>
                <a:spcPct val="90000"/>
              </a:lnSpc>
              <a:buNone/>
            </a:pPr>
            <a:endParaRPr lang="sr-Latn-CS" sz="2400" dirty="0"/>
          </a:p>
          <a:p>
            <a:pPr algn="ctr">
              <a:lnSpc>
                <a:spcPct val="90000"/>
              </a:lnSpc>
              <a:buNone/>
            </a:pPr>
            <a:r>
              <a:rPr lang="sr-Latn-CS" sz="2400" dirty="0"/>
              <a:t>Premda je nevidljiva ruka tržišta veoma moćna,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sz="2400" dirty="0"/>
              <a:t>njeno dejstvo nije uvek poželjno.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sz="2400" dirty="0"/>
              <a:t>U takvim situacijama potrebno je uključiti vidljivu ruku države,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sz="2400" dirty="0"/>
              <a:t>koja se može umešati u privredni život samo kada je to zaista potrebno. </a:t>
            </a:r>
          </a:p>
          <a:p>
            <a:pPr algn="ctr">
              <a:lnSpc>
                <a:spcPct val="90000"/>
              </a:lnSpc>
              <a:buNone/>
            </a:pPr>
            <a:endParaRPr lang="sr-Latn-CS" sz="2400" dirty="0"/>
          </a:p>
          <a:p>
            <a:pPr algn="ctr">
              <a:lnSpc>
                <a:spcPct val="90000"/>
              </a:lnSpc>
              <a:buNone/>
            </a:pPr>
            <a:r>
              <a:rPr lang="sr-Latn-CS" sz="2400" dirty="0"/>
              <a:t>Na primer, kada je reč o eksternalijama, poput zagađenja,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sz="2400" dirty="0"/>
              <a:t>vrlo često je ulogu tržišta potrebno potpomognuti dejstvom države. </a:t>
            </a:r>
          </a:p>
          <a:p>
            <a:pPr algn="ctr">
              <a:lnSpc>
                <a:spcPct val="90000"/>
              </a:lnSpc>
              <a:buNone/>
            </a:pPr>
            <a:endParaRPr lang="sr-Latn-CS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buNone/>
            </a:pPr>
            <a:r>
              <a:rPr lang="sr-Latn-CS" sz="2400" dirty="0"/>
              <a:t>Takođe, uloga države može biti značajna u određivanju cena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sz="2400" dirty="0"/>
              <a:t>neophodnih proizvoda, odnosno proizvoda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sz="2400" dirty="0"/>
              <a:t>koji predstavljaju osnovne životne namirnice.</a:t>
            </a:r>
            <a:endParaRPr lang="en-US" sz="2400" b="1" dirty="0"/>
          </a:p>
          <a:p>
            <a:pPr>
              <a:lnSpc>
                <a:spcPct val="90000"/>
              </a:lnSpc>
            </a:pPr>
            <a:endParaRPr lang="sr-Latn-CS" sz="2400" dirty="0"/>
          </a:p>
        </p:txBody>
      </p:sp>
    </p:spTree>
    <p:extLst>
      <p:ext uri="{BB962C8B-B14F-4D97-AF65-F5344CB8AC3E}">
        <p14:creationId xmlns:p14="http://schemas.microsoft.com/office/powerpoint/2010/main" val="33784459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0"/>
            <a:ext cx="9144000" cy="6858000"/>
          </a:xfrm>
          <a:noFill/>
        </p:spPr>
        <p:txBody>
          <a:bodyPr/>
          <a:lstStyle/>
          <a:p>
            <a:pPr algn="ctr">
              <a:buNone/>
            </a:pPr>
            <a:endParaRPr lang="sr-Latn-C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</a:pPr>
            <a:endParaRPr lang="sr-Latn-C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8. ŽIVOTNI STANDARD ZEMLJE ZAVISI OD </a:t>
            </a:r>
          </a:p>
          <a:p>
            <a:pPr algn="ctr">
              <a:buNone/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NJENE SPOSOBNOSTI DA PROIZVEDE</a:t>
            </a: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endParaRPr lang="sr-Latn-CS" sz="2400" dirty="0"/>
          </a:p>
          <a:p>
            <a:pPr algn="ctr">
              <a:buNone/>
            </a:pPr>
            <a:r>
              <a:rPr lang="sr-Latn-CS" sz="2400" dirty="0"/>
              <a:t>Sposobnost proizvodnje najbolje se iskazuje preko produktivnosti rada. </a:t>
            </a:r>
          </a:p>
          <a:p>
            <a:pPr algn="ctr">
              <a:buNone/>
            </a:pPr>
            <a:r>
              <a:rPr lang="sr-Latn-CS" sz="2400" dirty="0"/>
              <a:t>Pri tome, produktivnost predstavlja sposobnost </a:t>
            </a:r>
          </a:p>
          <a:p>
            <a:pPr algn="ctr">
              <a:buNone/>
            </a:pPr>
            <a:r>
              <a:rPr lang="sr-Latn-CS" sz="2400" dirty="0"/>
              <a:t>da se u jedinici vremena proizvede određeni broj proizvoda. </a:t>
            </a:r>
          </a:p>
          <a:p>
            <a:pPr algn="ctr">
              <a:buNone/>
            </a:pPr>
            <a:endParaRPr lang="sr-Latn-CS" sz="2400" dirty="0"/>
          </a:p>
          <a:p>
            <a:pPr algn="ctr">
              <a:buNone/>
            </a:pPr>
            <a:r>
              <a:rPr lang="sr-Latn-CS" sz="2400" dirty="0"/>
              <a:t>To znači da ona preduzeća ili one zemlje koje imaju </a:t>
            </a:r>
          </a:p>
          <a:p>
            <a:pPr algn="ctr">
              <a:buNone/>
            </a:pPr>
            <a:r>
              <a:rPr lang="sr-Latn-CS" sz="2400" dirty="0"/>
              <a:t>savremeniju tehniku i tehnologiju, </a:t>
            </a:r>
          </a:p>
          <a:p>
            <a:pPr algn="ctr">
              <a:buNone/>
            </a:pPr>
            <a:r>
              <a:rPr lang="sr-Latn-CS" sz="2400" dirty="0"/>
              <a:t>kao i zaposlene sa adekvatnim znanjima i veštinama </a:t>
            </a:r>
          </a:p>
          <a:p>
            <a:pPr algn="ctr">
              <a:buNone/>
            </a:pPr>
            <a:r>
              <a:rPr lang="sr-Latn-CS" sz="2400" dirty="0"/>
              <a:t>imaju osnovu za obezbeđenje boljih rezultata, </a:t>
            </a:r>
          </a:p>
          <a:p>
            <a:pPr algn="ctr">
              <a:buNone/>
            </a:pPr>
            <a:r>
              <a:rPr lang="sr-Latn-CS" sz="2400" dirty="0"/>
              <a:t>odnosno za ostvarenje blagostanja. </a:t>
            </a:r>
          </a:p>
        </p:txBody>
      </p:sp>
    </p:spTree>
    <p:extLst>
      <p:ext uri="{BB962C8B-B14F-4D97-AF65-F5344CB8AC3E}">
        <p14:creationId xmlns:p14="http://schemas.microsoft.com/office/powerpoint/2010/main" val="3353224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0"/>
            <a:ext cx="9144000" cy="6858000"/>
          </a:xfrm>
          <a:noFill/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endParaRPr lang="sr-Latn-C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lnSpc>
                <a:spcPct val="80000"/>
              </a:lnSpc>
              <a:buNone/>
            </a:pPr>
            <a:endParaRPr lang="sr-Latn-C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lnSpc>
                <a:spcPct val="80000"/>
              </a:lnSpc>
              <a:buNone/>
            </a:pPr>
            <a:endParaRPr lang="sr-Latn-C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lnSpc>
                <a:spcPct val="80000"/>
              </a:lnSpc>
              <a:buNone/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9. KADA DRŽAVA ŠTAMPA PREVIŠE NOVCA CENE RASTU</a:t>
            </a: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>
              <a:lnSpc>
                <a:spcPct val="80000"/>
              </a:lnSpc>
              <a:buNone/>
            </a:pPr>
            <a:endParaRPr lang="sr-Latn-CS" sz="2400" dirty="0"/>
          </a:p>
          <a:p>
            <a:pPr algn="ctr">
              <a:lnSpc>
                <a:spcPct val="80000"/>
              </a:lnSpc>
              <a:buNone/>
            </a:pPr>
            <a:r>
              <a:rPr lang="sr-Latn-CS" sz="2400" dirty="0"/>
              <a:t>Kada država emituje, </a:t>
            </a:r>
          </a:p>
          <a:p>
            <a:pPr algn="ctr">
              <a:lnSpc>
                <a:spcPct val="80000"/>
              </a:lnSpc>
              <a:buNone/>
            </a:pPr>
            <a:r>
              <a:rPr lang="sr-Latn-CS" sz="2400" dirty="0"/>
              <a:t>odnosno u promet stavlja više novca </a:t>
            </a:r>
          </a:p>
          <a:p>
            <a:pPr algn="ctr">
              <a:lnSpc>
                <a:spcPct val="80000"/>
              </a:lnSpc>
              <a:buNone/>
            </a:pPr>
            <a:r>
              <a:rPr lang="sr-Latn-CS" sz="2400" dirty="0"/>
              <a:t>to izaziva rast cena. </a:t>
            </a:r>
          </a:p>
          <a:p>
            <a:pPr algn="ctr">
              <a:lnSpc>
                <a:spcPct val="80000"/>
              </a:lnSpc>
              <a:buNone/>
            </a:pPr>
            <a:endParaRPr lang="sr-Latn-CS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buNone/>
            </a:pPr>
            <a:r>
              <a:rPr lang="sr-Latn-CS" sz="2400" dirty="0"/>
              <a:t>To znači da štampanje novca nije pokriveno realnom proizvodnjom, </a:t>
            </a:r>
          </a:p>
          <a:p>
            <a:pPr algn="ctr">
              <a:lnSpc>
                <a:spcPct val="80000"/>
              </a:lnSpc>
              <a:buNone/>
            </a:pPr>
            <a:r>
              <a:rPr lang="sr-Latn-CS" sz="2400" dirty="0"/>
              <a:t>što je osnovni uzrok inflacije. </a:t>
            </a:r>
          </a:p>
          <a:p>
            <a:pPr algn="ctr">
              <a:lnSpc>
                <a:spcPct val="80000"/>
              </a:lnSpc>
              <a:buNone/>
            </a:pPr>
            <a:endParaRPr lang="sr-Latn-CS" sz="2400" dirty="0"/>
          </a:p>
          <a:p>
            <a:pPr algn="ctr">
              <a:lnSpc>
                <a:spcPct val="80000"/>
              </a:lnSpc>
              <a:buNone/>
            </a:pPr>
            <a:r>
              <a:rPr lang="sr-Latn-CS" sz="2400" dirty="0"/>
              <a:t>Dakle, kao i u slučaju robe, </a:t>
            </a:r>
          </a:p>
          <a:p>
            <a:pPr algn="ctr">
              <a:lnSpc>
                <a:spcPct val="80000"/>
              </a:lnSpc>
              <a:buNone/>
            </a:pPr>
            <a:r>
              <a:rPr lang="sr-Latn-CS" sz="2400" dirty="0"/>
              <a:t>sa porastom količine novca u opticaju (bez realnog pokrića) </a:t>
            </a:r>
          </a:p>
          <a:p>
            <a:pPr algn="ctr">
              <a:lnSpc>
                <a:spcPct val="80000"/>
              </a:lnSpc>
              <a:buNone/>
            </a:pPr>
            <a:r>
              <a:rPr lang="sr-Latn-CS" sz="2400" dirty="0"/>
              <a:t>dolazi do pada njegove vrednosti.</a:t>
            </a:r>
            <a:endParaRPr lang="sr-Latn-CS" sz="2400" b="1" dirty="0"/>
          </a:p>
        </p:txBody>
      </p:sp>
    </p:spTree>
    <p:extLst>
      <p:ext uri="{BB962C8B-B14F-4D97-AF65-F5344CB8AC3E}">
        <p14:creationId xmlns:p14="http://schemas.microsoft.com/office/powerpoint/2010/main" val="22718524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9720" y="642918"/>
            <a:ext cx="8501122" cy="5706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sr-Latn-C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10. DRUŠTVO SE NA KRATAK ROK SUOČAVA SA IZBOROM IZMEĐU INFLACIJE I NEZAPOSLENOSTI</a:t>
            </a: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sr-Latn-CS" sz="2400" dirty="0"/>
          </a:p>
          <a:p>
            <a:pPr>
              <a:lnSpc>
                <a:spcPct val="80000"/>
              </a:lnSpc>
            </a:pPr>
            <a:endParaRPr lang="sr-Latn-CS" sz="2400" dirty="0"/>
          </a:p>
          <a:p>
            <a:pPr algn="ctr">
              <a:lnSpc>
                <a:spcPct val="80000"/>
              </a:lnSpc>
            </a:pPr>
            <a:r>
              <a:rPr lang="sr-Latn-CS" sz="2400" dirty="0"/>
              <a:t>U kratkom roku državama je na raspolaganju izbor između </a:t>
            </a:r>
          </a:p>
          <a:p>
            <a:pPr algn="ctr">
              <a:lnSpc>
                <a:spcPct val="80000"/>
              </a:lnSpc>
            </a:pPr>
            <a:r>
              <a:rPr lang="sr-Latn-CS" sz="2400" dirty="0"/>
              <a:t>inflacije i nezaposlenosti. </a:t>
            </a:r>
          </a:p>
          <a:p>
            <a:pPr algn="ctr">
              <a:lnSpc>
                <a:spcPct val="80000"/>
              </a:lnSpc>
            </a:pPr>
            <a:endParaRPr lang="sr-Latn-CS" sz="2400" dirty="0"/>
          </a:p>
          <a:p>
            <a:pPr algn="ctr">
              <a:lnSpc>
                <a:spcPct val="80000"/>
              </a:lnSpc>
            </a:pPr>
            <a:r>
              <a:rPr lang="sr-Latn-CS" sz="2400" dirty="0"/>
              <a:t>To znači da se inflacija može koristiti u kratkom roku </a:t>
            </a:r>
          </a:p>
          <a:p>
            <a:pPr algn="ctr">
              <a:lnSpc>
                <a:spcPct val="80000"/>
              </a:lnSpc>
            </a:pPr>
            <a:r>
              <a:rPr lang="sr-Latn-CS" sz="2400" dirty="0"/>
              <a:t>radi smanjenja nezaposlenosti. </a:t>
            </a:r>
          </a:p>
          <a:p>
            <a:pPr algn="ctr">
              <a:lnSpc>
                <a:spcPct val="80000"/>
              </a:lnSpc>
            </a:pPr>
            <a:endParaRPr lang="sr-Latn-CS" sz="2400" dirty="0"/>
          </a:p>
          <a:p>
            <a:pPr algn="ctr">
              <a:lnSpc>
                <a:spcPct val="80000"/>
              </a:lnSpc>
            </a:pPr>
            <a:r>
              <a:rPr lang="sr-Latn-CS" sz="2400" dirty="0"/>
              <a:t>Ovaj fenomen poznat je kao Filipsova kriva. </a:t>
            </a:r>
          </a:p>
          <a:p>
            <a:pPr algn="ctr">
              <a:lnSpc>
                <a:spcPct val="80000"/>
              </a:lnSpc>
            </a:pPr>
            <a:r>
              <a:rPr lang="sr-Latn-CS" sz="2400" dirty="0"/>
              <a:t>Odnos između inflacije i nezaposlenosti </a:t>
            </a:r>
          </a:p>
          <a:p>
            <a:pPr algn="ctr">
              <a:lnSpc>
                <a:spcPct val="80000"/>
              </a:lnSpc>
            </a:pPr>
            <a:r>
              <a:rPr lang="sr-Latn-CS" sz="2400" dirty="0"/>
              <a:t>može se regulisati od strane države primenom </a:t>
            </a:r>
          </a:p>
          <a:p>
            <a:pPr algn="ctr">
              <a:lnSpc>
                <a:spcPct val="80000"/>
              </a:lnSpc>
            </a:pPr>
            <a:r>
              <a:rPr lang="sr-Latn-CS" sz="2400" dirty="0"/>
              <a:t>određenih instrumenata ekonomske politike. </a:t>
            </a:r>
          </a:p>
          <a:p>
            <a:pPr algn="ctr">
              <a:lnSpc>
                <a:spcPct val="80000"/>
              </a:lnSpc>
            </a:pPr>
            <a:endParaRPr lang="sr-Latn-CS" sz="2400" dirty="0"/>
          </a:p>
          <a:p>
            <a:pPr algn="ctr">
              <a:lnSpc>
                <a:spcPct val="80000"/>
              </a:lnSpc>
            </a:pPr>
            <a:r>
              <a:rPr lang="sr-Latn-CS" sz="2400" dirty="0"/>
              <a:t>To su najčešće korekcije troškova vlade, </a:t>
            </a:r>
          </a:p>
          <a:p>
            <a:pPr algn="ctr">
              <a:lnSpc>
                <a:spcPct val="80000"/>
              </a:lnSpc>
            </a:pPr>
            <a:r>
              <a:rPr lang="sr-Latn-CS" sz="2400" dirty="0"/>
              <a:t>promene iznosa koji se oporezuje, </a:t>
            </a:r>
          </a:p>
          <a:p>
            <a:pPr algn="ctr">
              <a:lnSpc>
                <a:spcPct val="80000"/>
              </a:lnSpc>
            </a:pPr>
            <a:r>
              <a:rPr lang="sr-Latn-CS" sz="2400" dirty="0"/>
              <a:t>kao i količina novca koji se emituje. </a:t>
            </a:r>
          </a:p>
        </p:txBody>
      </p:sp>
    </p:spTree>
    <p:extLst>
      <p:ext uri="{BB962C8B-B14F-4D97-AF65-F5344CB8AC3E}">
        <p14:creationId xmlns:p14="http://schemas.microsoft.com/office/powerpoint/2010/main" val="32610972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0"/>
            <a:ext cx="9144000" cy="6858000"/>
          </a:xfrm>
          <a:noFill/>
        </p:spPr>
        <p:txBody>
          <a:bodyPr/>
          <a:lstStyle/>
          <a:p>
            <a:pPr algn="ctr">
              <a:buNone/>
            </a:pPr>
            <a:endParaRPr lang="sr-Latn-CS" sz="2400" dirty="0"/>
          </a:p>
          <a:p>
            <a:pPr algn="ctr">
              <a:buNone/>
            </a:pPr>
            <a:endParaRPr lang="sr-Latn-CS" sz="2400" dirty="0"/>
          </a:p>
          <a:p>
            <a:pPr algn="ctr">
              <a:buNone/>
            </a:pPr>
            <a:endParaRPr lang="sr-Latn-CS" sz="2400" dirty="0"/>
          </a:p>
          <a:p>
            <a:pPr algn="ctr">
              <a:buNone/>
            </a:pPr>
            <a:endParaRPr lang="sr-Latn-CS" sz="2400" dirty="0"/>
          </a:p>
          <a:p>
            <a:pPr algn="ctr">
              <a:buNone/>
            </a:pPr>
            <a:r>
              <a:rPr lang="sr-Latn-CS" sz="2400" dirty="0"/>
              <a:t>Posmatranjem i analizom prikazani principa </a:t>
            </a:r>
          </a:p>
          <a:p>
            <a:pPr algn="ctr">
              <a:buNone/>
            </a:pPr>
            <a:r>
              <a:rPr lang="sr-Latn-CS" sz="2400" dirty="0"/>
              <a:t>može se uočiti njihova povezanost. </a:t>
            </a:r>
          </a:p>
          <a:p>
            <a:pPr algn="ctr">
              <a:buNone/>
            </a:pPr>
            <a:endParaRPr lang="sr-Latn-CS" sz="2400" dirty="0"/>
          </a:p>
          <a:p>
            <a:pPr algn="ctr">
              <a:buNone/>
            </a:pPr>
            <a:endParaRPr lang="sr-Latn-CS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sr-Latn-CS" sz="2400" dirty="0"/>
              <a:t>U tom smislu, </a:t>
            </a:r>
          </a:p>
          <a:p>
            <a:pPr algn="ctr"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deset prikazanih principa </a:t>
            </a:r>
          </a:p>
          <a:p>
            <a:pPr algn="ctr">
              <a:buNone/>
            </a:pPr>
            <a:r>
              <a:rPr lang="sr-Latn-CS" sz="2400" dirty="0"/>
              <a:t>moguće je svrstati u</a:t>
            </a:r>
            <a:r>
              <a:rPr lang="sr-Latn-CS" sz="2400" b="1" dirty="0"/>
              <a:t> </a:t>
            </a:r>
          </a:p>
          <a:p>
            <a:pPr algn="ctr"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tri grupe.</a:t>
            </a:r>
          </a:p>
          <a:p>
            <a:endParaRPr lang="sr-Latn-CS" sz="2400" dirty="0"/>
          </a:p>
        </p:txBody>
      </p:sp>
    </p:spTree>
    <p:extLst>
      <p:ext uri="{BB962C8B-B14F-4D97-AF65-F5344CB8AC3E}">
        <p14:creationId xmlns:p14="http://schemas.microsoft.com/office/powerpoint/2010/main" val="36190677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77495" y="1113721"/>
            <a:ext cx="28575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CS" sz="2400" dirty="0"/>
          </a:p>
          <a:p>
            <a:endParaRPr lang="sr-Latn-CS" sz="2400" dirty="0"/>
          </a:p>
          <a:p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1,2,3,4</a:t>
            </a:r>
          </a:p>
          <a:p>
            <a:endParaRPr lang="sr-Latn-CS" sz="2400" dirty="0"/>
          </a:p>
          <a:p>
            <a:endParaRPr lang="sr-Latn-CS" sz="2400" dirty="0"/>
          </a:p>
          <a:p>
            <a:endParaRPr lang="sr-Latn-CS" sz="2400" dirty="0"/>
          </a:p>
          <a:p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5,6,7</a:t>
            </a:r>
          </a:p>
          <a:p>
            <a:endParaRPr lang="sr-Latn-CS" sz="2400" dirty="0"/>
          </a:p>
          <a:p>
            <a:endParaRPr lang="sr-Latn-CS" sz="2400" dirty="0"/>
          </a:p>
          <a:p>
            <a:endParaRPr lang="sr-Latn-CS" sz="2400" dirty="0"/>
          </a:p>
          <a:p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8,9,10</a:t>
            </a:r>
            <a:r>
              <a:rPr lang="sr-Latn-CS" sz="2400" dirty="0"/>
              <a:t> </a:t>
            </a:r>
          </a:p>
          <a:p>
            <a:endParaRPr lang="sr-Latn-CS" sz="2400" dirty="0"/>
          </a:p>
          <a:p>
            <a:endParaRPr lang="sr-Latn-CS" sz="2400" dirty="0"/>
          </a:p>
        </p:txBody>
      </p:sp>
      <p:pic>
        <p:nvPicPr>
          <p:cNvPr id="5" name="Object 4"/>
          <p:cNvPicPr>
            <a:picLocks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25655" y="1274529"/>
            <a:ext cx="5500726" cy="45720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42283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0"/>
            <a:ext cx="9144000" cy="6143644"/>
          </a:xfrm>
          <a:noFill/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endParaRPr lang="sr-Latn-CS" b="1" dirty="0">
              <a:solidFill>
                <a:srgbClr val="C00000"/>
              </a:solidFill>
              <a:effectLst/>
            </a:endParaRPr>
          </a:p>
          <a:p>
            <a:pPr algn="ctr">
              <a:buFont typeface="Wingdings" pitchFamily="2" charset="2"/>
              <a:buNone/>
            </a:pPr>
            <a:endParaRPr lang="sr-Latn-CS" b="1" dirty="0">
              <a:solidFill>
                <a:srgbClr val="C00000"/>
              </a:solidFill>
              <a:effectLst/>
            </a:endParaRPr>
          </a:p>
          <a:p>
            <a:pPr algn="ctr">
              <a:buFont typeface="Wingdings" pitchFamily="2" charset="2"/>
              <a:buNone/>
            </a:pPr>
            <a:endParaRPr lang="sr-Latn-CS" b="1" dirty="0">
              <a:solidFill>
                <a:schemeClr val="accent3">
                  <a:lumMod val="75000"/>
                </a:schemeClr>
              </a:solidFill>
              <a:effectLst/>
            </a:endParaRPr>
          </a:p>
          <a:p>
            <a:pPr algn="ctr">
              <a:buFont typeface="Wingdings" pitchFamily="2" charset="2"/>
              <a:buNone/>
            </a:pPr>
            <a:r>
              <a:rPr lang="sr-Latn-CS" b="1" dirty="0">
                <a:solidFill>
                  <a:schemeClr val="accent3">
                    <a:lumMod val="75000"/>
                  </a:schemeClr>
                </a:solidFill>
                <a:effectLst/>
              </a:rPr>
              <a:t>EKONOMSKE ZAKONITOSTI</a:t>
            </a:r>
          </a:p>
          <a:p>
            <a:pPr algn="ctr">
              <a:buFont typeface="Wingdings" pitchFamily="2" charset="2"/>
              <a:buNone/>
            </a:pPr>
            <a:endParaRPr lang="sr-Latn-CS" b="1" dirty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None/>
            </a:pPr>
            <a:endParaRPr lang="sr-Latn-CS" b="1" dirty="0">
              <a:solidFill>
                <a:srgbClr val="C00000"/>
              </a:solidFill>
              <a:effectLst/>
            </a:endParaRPr>
          </a:p>
          <a:p>
            <a:pPr algn="ctr">
              <a:buNone/>
            </a:pPr>
            <a:r>
              <a:rPr lang="sr-Latn-CS" dirty="0">
                <a:solidFill>
                  <a:schemeClr val="tx1"/>
                </a:solidFill>
                <a:effectLst/>
              </a:rPr>
              <a:t>Jedan od zadataka ekonomije kao naučne discipline </a:t>
            </a:r>
          </a:p>
          <a:p>
            <a:pPr algn="ctr">
              <a:buNone/>
            </a:pPr>
            <a:r>
              <a:rPr lang="sr-Latn-CS" dirty="0">
                <a:solidFill>
                  <a:schemeClr val="tx1"/>
                </a:solidFill>
                <a:effectLst/>
              </a:rPr>
              <a:t>jeste da </a:t>
            </a:r>
          </a:p>
          <a:p>
            <a:pPr algn="ctr">
              <a:buNone/>
            </a:pPr>
            <a:r>
              <a:rPr lang="sr-Latn-CS" dirty="0">
                <a:solidFill>
                  <a:schemeClr val="accent3">
                    <a:lumMod val="75000"/>
                  </a:schemeClr>
                </a:solidFill>
                <a:effectLst/>
              </a:rPr>
              <a:t>formuliše ekonomske zakonitosti </a:t>
            </a:r>
          </a:p>
          <a:p>
            <a:pPr algn="ctr">
              <a:buNone/>
            </a:pPr>
            <a:r>
              <a:rPr lang="sr-Latn-CS" dirty="0">
                <a:solidFill>
                  <a:schemeClr val="accent3">
                    <a:lumMod val="75000"/>
                  </a:schemeClr>
                </a:solidFill>
                <a:effectLst/>
              </a:rPr>
              <a:t>koje proističu iz ekonomije kao ekonomskog života, </a:t>
            </a:r>
          </a:p>
          <a:p>
            <a:pPr algn="ctr">
              <a:buNone/>
            </a:pPr>
            <a:r>
              <a:rPr lang="sr-Latn-CS" dirty="0">
                <a:solidFill>
                  <a:schemeClr val="tx1"/>
                </a:solidFill>
                <a:effectLst/>
              </a:rPr>
              <a:t>kako bi se dobile poučne lekcije za ponašanje u budućnosti. </a:t>
            </a:r>
          </a:p>
          <a:p>
            <a:pPr algn="ctr"/>
            <a:endParaRPr lang="sr-Latn-CS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790118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66844" y="500042"/>
            <a:ext cx="878690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Latn-CS" sz="2000" b="1" dirty="0"/>
          </a:p>
          <a:p>
            <a:pPr algn="ctr"/>
            <a:r>
              <a:rPr lang="sr-Latn-CS" sz="2000" b="1" dirty="0"/>
              <a:t>Fransis Bejkon</a:t>
            </a:r>
          </a:p>
          <a:p>
            <a:pPr algn="ctr"/>
            <a:r>
              <a:rPr lang="sr-Latn-CS" sz="2000" dirty="0"/>
              <a:t>(1561-1626)</a:t>
            </a:r>
          </a:p>
          <a:p>
            <a:pPr algn="ctr"/>
            <a:endParaRPr lang="sr-Latn-CS" sz="2000" dirty="0"/>
          </a:p>
          <a:p>
            <a:pPr algn="ctr"/>
            <a:endParaRPr lang="sr-Latn-CS" sz="2000" dirty="0"/>
          </a:p>
          <a:p>
            <a:pPr algn="ctr"/>
            <a:r>
              <a:rPr lang="sr-Latn-CS" sz="2400" b="1" dirty="0">
                <a:solidFill>
                  <a:schemeClr val="accent3">
                    <a:lumMod val="75000"/>
                  </a:schemeClr>
                </a:solidFill>
              </a:rPr>
              <a:t>ZNANJE JE MOĆ</a:t>
            </a:r>
          </a:p>
          <a:p>
            <a:pPr algn="ctr"/>
            <a:endParaRPr lang="sr-Latn-CS" sz="2000" dirty="0"/>
          </a:p>
          <a:p>
            <a:pPr algn="ctr"/>
            <a:r>
              <a:rPr lang="sr-Latn-CS" sz="2000" dirty="0"/>
              <a:t>Fransis Bejkon je bio engleski filozof, državnik i esejista.  </a:t>
            </a:r>
          </a:p>
          <a:p>
            <a:pPr algn="ctr"/>
            <a:r>
              <a:rPr lang="sr-Latn-CS" sz="2000" dirty="0"/>
              <a:t>Jedan je od osnivača moderne nauke i filozofije.</a:t>
            </a:r>
          </a:p>
          <a:p>
            <a:pPr algn="ctr"/>
            <a:endParaRPr lang="sr-Latn-CS" sz="2000" dirty="0"/>
          </a:p>
          <a:p>
            <a:pPr algn="ctr"/>
            <a:r>
              <a:rPr lang="sr-Latn-CS" sz="2000" dirty="0"/>
              <a:t>Bejkona nazivaju ocem empirizma. </a:t>
            </a:r>
          </a:p>
          <a:p>
            <a:pPr algn="ctr"/>
            <a:r>
              <a:rPr lang="sr-Latn-CS" sz="2000" dirty="0"/>
              <a:t>Njegovi radovi zasnivaju i popularizuju induktivnu metodologiju u naučnom istraživanju, kasnije poznatu pod imenom „Bejkonov metod“ ili samo naučni metod. </a:t>
            </a:r>
          </a:p>
          <a:p>
            <a:pPr algn="ctr"/>
            <a:endParaRPr lang="sr-Latn-CS" sz="2000" dirty="0"/>
          </a:p>
        </p:txBody>
      </p:sp>
    </p:spTree>
    <p:extLst>
      <p:ext uri="{BB962C8B-B14F-4D97-AF65-F5344CB8AC3E}">
        <p14:creationId xmlns:p14="http://schemas.microsoft.com/office/powerpoint/2010/main" val="10522513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62597" y="3244334"/>
            <a:ext cx="70668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x-none" sz="4400" b="1" i="1" dirty="0">
                <a:solidFill>
                  <a:schemeClr val="accent3">
                    <a:lumMod val="75000"/>
                  </a:schemeClr>
                </a:solidFill>
              </a:rPr>
              <a:t>HVALA </a:t>
            </a:r>
            <a:r>
              <a:rPr lang="sr-Latn-CS" sz="4400" b="1" i="1" dirty="0">
                <a:solidFill>
                  <a:schemeClr val="accent3">
                    <a:lumMod val="75000"/>
                  </a:schemeClr>
                </a:solidFill>
              </a:rPr>
              <a:t> VAM  </a:t>
            </a:r>
            <a:r>
              <a:rPr lang="x-none" sz="4400" b="1" i="1" dirty="0">
                <a:solidFill>
                  <a:schemeClr val="accent3">
                    <a:lumMod val="75000"/>
                  </a:schemeClr>
                </a:solidFill>
              </a:rPr>
              <a:t>NA </a:t>
            </a:r>
            <a:r>
              <a:rPr lang="sr-Latn-CS" sz="44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x-none" sz="4400" b="1" i="1" dirty="0">
                <a:solidFill>
                  <a:schemeClr val="accent3">
                    <a:lumMod val="75000"/>
                  </a:schemeClr>
                </a:solidFill>
              </a:rPr>
              <a:t>PAŽNJI</a:t>
            </a:r>
            <a:r>
              <a:rPr lang="sr-Latn-CS" sz="44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x-none" sz="4400" b="1" i="1" dirty="0">
                <a:solidFill>
                  <a:schemeClr val="accent3">
                    <a:lumMod val="75000"/>
                  </a:schemeClr>
                </a:solidFill>
              </a:rPr>
              <a:t>!</a:t>
            </a:r>
            <a:endParaRPr lang="x-none" sz="4400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453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09786" y="785795"/>
            <a:ext cx="81439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sr-Latn-CS" sz="2400" dirty="0"/>
          </a:p>
          <a:p>
            <a:pPr algn="ctr">
              <a:buNone/>
            </a:pPr>
            <a:r>
              <a:rPr lang="sr-Latn-CS" sz="2400" dirty="0"/>
              <a:t>Kada se govori o ekonomiji, može se primetiti da se </a:t>
            </a:r>
          </a:p>
          <a:p>
            <a:pPr algn="ctr"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umesto pojma zakon, koristi pojam zakonitost. </a:t>
            </a:r>
          </a:p>
          <a:p>
            <a:pPr algn="ctr">
              <a:buNone/>
            </a:pPr>
            <a:endParaRPr lang="sr-Latn-CS" sz="2400" dirty="0"/>
          </a:p>
          <a:p>
            <a:pPr algn="ctr">
              <a:buNone/>
            </a:pPr>
            <a:endParaRPr lang="sr-Latn-CS" sz="2400" dirty="0"/>
          </a:p>
          <a:p>
            <a:pPr algn="ctr">
              <a:buNone/>
            </a:pPr>
            <a:r>
              <a:rPr lang="sr-Latn-CS" sz="2400" dirty="0"/>
              <a:t>To znači da </a:t>
            </a:r>
          </a:p>
          <a:p>
            <a:pPr algn="ctr"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ekonomski zakoni nisu ipak jednaki prirodnim zakonima, </a:t>
            </a:r>
          </a:p>
          <a:p>
            <a:pPr algn="ctr"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odnosno da nisu nepromenljivi. </a:t>
            </a:r>
          </a:p>
          <a:p>
            <a:pPr algn="ctr">
              <a:buNone/>
            </a:pPr>
            <a:endParaRPr lang="sr-Latn-CS" sz="2400" dirty="0"/>
          </a:p>
          <a:p>
            <a:pPr algn="ctr">
              <a:buNone/>
            </a:pPr>
            <a:endParaRPr lang="sr-Latn-CS" sz="2400" dirty="0"/>
          </a:p>
          <a:p>
            <a:pPr algn="ctr">
              <a:buNone/>
            </a:pPr>
            <a:r>
              <a:rPr lang="sr-Latn-CS" sz="2400" dirty="0"/>
              <a:t>To je zbog toga što se usled promene </a:t>
            </a:r>
          </a:p>
          <a:p>
            <a:pPr algn="ctr">
              <a:buNone/>
            </a:pPr>
            <a:r>
              <a:rPr lang="sr-Latn-CS" sz="2400" dirty="0"/>
              <a:t>konteksta u kome se odvija ekonomska aktivnost </a:t>
            </a:r>
          </a:p>
          <a:p>
            <a:pPr algn="ctr">
              <a:buNone/>
            </a:pPr>
            <a:r>
              <a:rPr lang="sr-Latn-CS" sz="2400" dirty="0"/>
              <a:t>zakonitosti mogu pokazati kao neprihvatljive. </a:t>
            </a:r>
          </a:p>
        </p:txBody>
      </p:sp>
    </p:spTree>
    <p:extLst>
      <p:ext uri="{BB962C8B-B14F-4D97-AF65-F5344CB8AC3E}">
        <p14:creationId xmlns:p14="http://schemas.microsoft.com/office/powerpoint/2010/main" val="2321774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0"/>
            <a:ext cx="9144000" cy="6858000"/>
          </a:xfrm>
          <a:noFill/>
        </p:spPr>
        <p:txBody>
          <a:bodyPr/>
          <a:lstStyle/>
          <a:p>
            <a:pPr algn="ctr">
              <a:buNone/>
            </a:pPr>
            <a:endParaRPr lang="sr-Latn-CS" dirty="0"/>
          </a:p>
          <a:p>
            <a:pPr algn="ctr">
              <a:buNone/>
            </a:pPr>
            <a:endParaRPr lang="sr-Latn-CS" sz="2400" dirty="0"/>
          </a:p>
          <a:p>
            <a:pPr algn="ctr">
              <a:buNone/>
            </a:pPr>
            <a:r>
              <a:rPr lang="sr-Latn-CS" sz="2400" dirty="0"/>
              <a:t>Kada se govori o </a:t>
            </a:r>
          </a:p>
          <a:p>
            <a:pPr algn="ctr"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ekonomskim zakonitostima </a:t>
            </a:r>
          </a:p>
          <a:p>
            <a:pPr algn="ctr">
              <a:buNone/>
            </a:pPr>
            <a:r>
              <a:rPr lang="sr-Latn-CS" sz="2400" dirty="0"/>
              <a:t>može se reći da one </a:t>
            </a:r>
          </a:p>
          <a:p>
            <a:pPr algn="ctr"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predstavljaju </a:t>
            </a:r>
          </a:p>
          <a:p>
            <a:pPr algn="ctr"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opšta kretanja i odnose u ekonomiji, </a:t>
            </a:r>
          </a:p>
          <a:p>
            <a:pPr algn="ctr">
              <a:buNone/>
            </a:pPr>
            <a:r>
              <a:rPr lang="sr-Latn-CS" sz="2400" dirty="0"/>
              <a:t>odnosno </a:t>
            </a:r>
          </a:p>
          <a:p>
            <a:pPr algn="ctr"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da iskazuju tendencije u ekonomskoj stvarnosti, </a:t>
            </a:r>
          </a:p>
          <a:p>
            <a:pPr algn="ctr">
              <a:buNone/>
            </a:pPr>
            <a:r>
              <a:rPr lang="sr-Latn-CS" sz="2400" dirty="0"/>
              <a:t>te da predstavljaju </a:t>
            </a:r>
          </a:p>
          <a:p>
            <a:pPr algn="ctr"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objektivnu nužnost </a:t>
            </a:r>
          </a:p>
          <a:p>
            <a:pPr algn="ctr">
              <a:buNone/>
            </a:pPr>
            <a:r>
              <a:rPr lang="sr-Latn-CS" sz="2400" dirty="0"/>
              <a:t>(nešto što je nemoguće promeniti i čemu se mora povinovati). </a:t>
            </a:r>
          </a:p>
          <a:p>
            <a:pPr>
              <a:buNone/>
            </a:pPr>
            <a:endParaRPr lang="sr-Latn-CS" sz="2400" dirty="0"/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9610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2596" y="500044"/>
            <a:ext cx="81439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sr-Latn-CS" sz="2400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Kada se govori o tendencijama, </a:t>
            </a:r>
          </a:p>
          <a:p>
            <a:pPr algn="ctr">
              <a:buNone/>
            </a:pPr>
            <a:r>
              <a:rPr lang="sr-Latn-CS" sz="2400" dirty="0"/>
              <a:t>one se najčešće odnose na </a:t>
            </a:r>
          </a:p>
          <a:p>
            <a:pPr algn="ctr">
              <a:buNone/>
            </a:pPr>
            <a:r>
              <a:rPr lang="sr-Latn-CS" sz="2400" dirty="0"/>
              <a:t>promene jedne pojave uslovljene promenama druge pojave. </a:t>
            </a:r>
          </a:p>
          <a:p>
            <a:pPr algn="ctr">
              <a:buNone/>
            </a:pPr>
            <a:endParaRPr lang="sr-Latn-CS" sz="2400" dirty="0"/>
          </a:p>
          <a:p>
            <a:pPr algn="ctr"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Na primer, može se govoriti o tendenciji porasta </a:t>
            </a:r>
          </a:p>
          <a:p>
            <a:pPr algn="ctr"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produktivnosti rada, </a:t>
            </a:r>
          </a:p>
          <a:p>
            <a:pPr algn="ctr"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tendenciji povećanja cene rada, </a:t>
            </a:r>
          </a:p>
          <a:p>
            <a:pPr algn="ctr"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tendenciji skraćenja radnog vremena, </a:t>
            </a:r>
          </a:p>
          <a:p>
            <a:pPr algn="ctr"/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i slično. </a:t>
            </a:r>
          </a:p>
          <a:p>
            <a:pPr algn="ctr"/>
            <a:endParaRPr lang="sr-Latn-CS" sz="2400" dirty="0"/>
          </a:p>
          <a:p>
            <a:pPr algn="ctr"/>
            <a:r>
              <a:rPr lang="sr-Latn-CS" sz="2400" dirty="0"/>
              <a:t>Tendencije se mogu posmatrati i </a:t>
            </a:r>
          </a:p>
          <a:p>
            <a:pPr algn="ctr"/>
            <a:r>
              <a:rPr lang="sr-Latn-CS" sz="2400" dirty="0"/>
              <a:t>kao veze između dve ili više pojava. </a:t>
            </a:r>
          </a:p>
          <a:p>
            <a:pPr algn="ctr"/>
            <a:endParaRPr lang="sr-Latn-CS" sz="2400" dirty="0"/>
          </a:p>
          <a:p>
            <a:pPr algn="ctr"/>
            <a:r>
              <a:rPr lang="sr-Latn-CS" sz="2400" dirty="0"/>
              <a:t>Na primer, profit proističe iz veze između prihoda i troškova, i predstavlja odnos između dve navedene veličine.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6674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0"/>
            <a:ext cx="9144000" cy="6858000"/>
          </a:xfrm>
          <a:noFill/>
        </p:spPr>
        <p:txBody>
          <a:bodyPr/>
          <a:lstStyle/>
          <a:p>
            <a:pPr algn="ctr">
              <a:buNone/>
            </a:pPr>
            <a:endParaRPr lang="sr-Latn-CS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sr-Latn-CS" dirty="0"/>
          </a:p>
          <a:p>
            <a:pPr algn="ctr">
              <a:buNone/>
            </a:pPr>
            <a:endParaRPr lang="sr-Latn-CS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sr-Latn-CS" dirty="0">
                <a:solidFill>
                  <a:schemeClr val="tx1"/>
                </a:solidFill>
              </a:rPr>
              <a:t>Ekonomske zakonitosti izučavaju suštinu ekonomskih odnosa. </a:t>
            </a:r>
          </a:p>
          <a:p>
            <a:pPr algn="ctr">
              <a:buNone/>
            </a:pPr>
            <a:endParaRPr lang="sr-Latn-CS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sr-Latn-CS" dirty="0">
                <a:solidFill>
                  <a:schemeClr val="accent3">
                    <a:lumMod val="75000"/>
                  </a:schemeClr>
                </a:solidFill>
              </a:rPr>
              <a:t>Ekonomske zakonitosti </a:t>
            </a:r>
          </a:p>
          <a:p>
            <a:pPr algn="ctr">
              <a:buNone/>
            </a:pPr>
            <a:r>
              <a:rPr lang="sr-Latn-CS" dirty="0">
                <a:solidFill>
                  <a:schemeClr val="accent3">
                    <a:lumMod val="75000"/>
                  </a:schemeClr>
                </a:solidFill>
              </a:rPr>
              <a:t>ne objašnjavaju svaku pojedinačnu ekonomsku pojavu i odnos, </a:t>
            </a:r>
          </a:p>
          <a:p>
            <a:pPr algn="ctr">
              <a:buNone/>
            </a:pPr>
            <a:r>
              <a:rPr lang="sr-Latn-CS" dirty="0">
                <a:solidFill>
                  <a:schemeClr val="accent3">
                    <a:lumMod val="75000"/>
                  </a:schemeClr>
                </a:solidFill>
              </a:rPr>
              <a:t>već samo ono što se može uopštiti, </a:t>
            </a:r>
          </a:p>
          <a:p>
            <a:pPr algn="ctr">
              <a:buNone/>
            </a:pPr>
            <a:r>
              <a:rPr lang="sr-Latn-CS" dirty="0">
                <a:solidFill>
                  <a:schemeClr val="tx1"/>
                </a:solidFill>
              </a:rPr>
              <a:t>odnosno </a:t>
            </a:r>
          </a:p>
          <a:p>
            <a:pPr algn="ctr">
              <a:buNone/>
            </a:pPr>
            <a:r>
              <a:rPr lang="sr-Latn-CS" dirty="0">
                <a:solidFill>
                  <a:schemeClr val="tx1"/>
                </a:solidFill>
              </a:rPr>
              <a:t>što važi za veliki broj sličnih pojava i odnosa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5731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571480"/>
            <a:ext cx="9144000" cy="5429288"/>
          </a:xfrm>
          <a:noFill/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endParaRPr lang="sr-Latn-CS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buNone/>
            </a:pPr>
            <a:r>
              <a:rPr lang="sr-Latn-CS" dirty="0">
                <a:solidFill>
                  <a:schemeClr val="tx1"/>
                </a:solidFill>
              </a:rPr>
              <a:t>P</a:t>
            </a:r>
            <a:r>
              <a:rPr lang="sr-Latn-CS" sz="2400" dirty="0"/>
              <a:t>ored toga što ekonomske zakonitosti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imaju objektivni karakter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sz="2400" dirty="0"/>
              <a:t>(predstavljaju objektivnu nužnost),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oni nemaju stepen univerzalnosti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koji se susreće kod prirodnih zakona.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sz="2400" dirty="0">
                <a:solidFill>
                  <a:srgbClr val="C00000"/>
                </a:solidFill>
              </a:rPr>
              <a:t>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dirty="0">
                <a:solidFill>
                  <a:schemeClr val="tx1"/>
                </a:solidFill>
              </a:rPr>
              <a:t>I to</a:t>
            </a:r>
            <a:r>
              <a:rPr lang="sr-Latn-CS" sz="2400" dirty="0"/>
              <a:t> zbog čestih i dinamičnih promena,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dirty="0">
                <a:solidFill>
                  <a:schemeClr val="tx1"/>
                </a:solidFill>
              </a:rPr>
              <a:t>j</a:t>
            </a:r>
            <a:r>
              <a:rPr lang="sr-Latn-CS" sz="2400" dirty="0"/>
              <a:t>er se menja tehnika i tehnologija proizvodnje,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sz="2400" dirty="0"/>
              <a:t>organizacija rada, odnosi proizvodnje,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sz="2400" dirty="0"/>
              <a:t>a posledično i odnosi u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dirty="0">
                <a:solidFill>
                  <a:schemeClr val="tx1"/>
                </a:solidFill>
              </a:rPr>
              <a:t>f</a:t>
            </a:r>
            <a:r>
              <a:rPr lang="sr-Latn-CS" sz="2400" dirty="0"/>
              <a:t>azama razmene, raspodele i potrošnje,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sz="2400" dirty="0"/>
              <a:t>kao delova procesa društvene reprodukcije. </a:t>
            </a:r>
          </a:p>
        </p:txBody>
      </p:sp>
    </p:spTree>
    <p:extLst>
      <p:ext uri="{BB962C8B-B14F-4D97-AF65-F5344CB8AC3E}">
        <p14:creationId xmlns:p14="http://schemas.microsoft.com/office/powerpoint/2010/main" val="723211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0"/>
            <a:ext cx="9144000" cy="6858000"/>
          </a:xfrm>
          <a:noFill/>
        </p:spPr>
        <p:txBody>
          <a:bodyPr/>
          <a:lstStyle/>
          <a:p>
            <a:pPr algn="ctr">
              <a:buNone/>
            </a:pPr>
            <a:endParaRPr lang="sr-Latn-CS" sz="2400" dirty="0"/>
          </a:p>
          <a:p>
            <a:pPr algn="ctr">
              <a:buNone/>
            </a:pPr>
            <a:endParaRPr lang="sr-Latn-CS" sz="2400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</a:pPr>
            <a:endParaRPr lang="sr-Latn-CS" sz="2400" dirty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Neki ekonomski zakoni mogu se iskazati i kvantitativno, </a:t>
            </a:r>
          </a:p>
          <a:p>
            <a:pPr algn="ctr">
              <a:buNone/>
            </a:pPr>
            <a:r>
              <a:rPr lang="sr-Latn-CS" sz="2400" dirty="0">
                <a:solidFill>
                  <a:schemeClr val="accent3">
                    <a:lumMod val="75000"/>
                  </a:schemeClr>
                </a:solidFill>
              </a:rPr>
              <a:t>odnosno matematičkim izrazima. </a:t>
            </a:r>
          </a:p>
          <a:p>
            <a:pPr algn="ctr">
              <a:buNone/>
            </a:pPr>
            <a:endParaRPr lang="sr-Latn-CS" sz="2400" dirty="0"/>
          </a:p>
          <a:p>
            <a:pPr algn="ctr">
              <a:buNone/>
            </a:pPr>
            <a:endParaRPr lang="sr-Latn-CS" sz="2400" dirty="0"/>
          </a:p>
          <a:p>
            <a:pPr algn="ctr">
              <a:buNone/>
            </a:pPr>
            <a:r>
              <a:rPr lang="sr-Latn-CS" sz="2400" dirty="0"/>
              <a:t>Na primer, </a:t>
            </a:r>
          </a:p>
          <a:p>
            <a:pPr algn="ctr">
              <a:buNone/>
            </a:pPr>
            <a:r>
              <a:rPr lang="sr-Latn-CS" sz="2400" dirty="0"/>
              <a:t>kvantitativno se može iskazati prethodno spomenuta veza između </a:t>
            </a:r>
          </a:p>
          <a:p>
            <a:pPr algn="ctr">
              <a:buNone/>
            </a:pPr>
            <a:r>
              <a:rPr lang="sr-Latn-CS" sz="2400" dirty="0"/>
              <a:t>prihoda, troškova i profita. </a:t>
            </a:r>
          </a:p>
          <a:p>
            <a:pPr algn="ctr">
              <a:buNone/>
            </a:pPr>
            <a:endParaRPr lang="sr-Latn-CS" sz="2400" dirty="0"/>
          </a:p>
          <a:p>
            <a:pPr algn="ctr">
              <a:buNone/>
            </a:pPr>
            <a:endParaRPr lang="sr-Latn-CS" sz="2400" dirty="0"/>
          </a:p>
          <a:p>
            <a:pPr algn="ctr">
              <a:buNone/>
            </a:pPr>
            <a:r>
              <a:rPr lang="sr-Latn-CS" sz="2400" dirty="0"/>
              <a:t>Takođe, kvantitativno se mogu iskazati </a:t>
            </a:r>
          </a:p>
          <a:p>
            <a:pPr algn="ctr">
              <a:buNone/>
            </a:pPr>
            <a:r>
              <a:rPr lang="sr-Latn-CS" sz="2400" dirty="0"/>
              <a:t>stope rasta proizvodnje, zaposlenosti, društvenog bruto proizvoda itd.</a:t>
            </a:r>
          </a:p>
          <a:p>
            <a:endParaRPr lang="sr-Latn-CS" sz="2400" dirty="0"/>
          </a:p>
          <a:p>
            <a:endParaRPr lang="sr-Latn-CS" sz="2400" dirty="0"/>
          </a:p>
          <a:p>
            <a:pPr>
              <a:buFont typeface="Wingdings" pitchFamily="2" charset="2"/>
              <a:buNone/>
            </a:pPr>
            <a:endParaRPr lang="sr-Latn-CS" sz="2400" dirty="0"/>
          </a:p>
        </p:txBody>
      </p:sp>
    </p:spTree>
    <p:extLst>
      <p:ext uri="{BB962C8B-B14F-4D97-AF65-F5344CB8AC3E}">
        <p14:creationId xmlns:p14="http://schemas.microsoft.com/office/powerpoint/2010/main" val="1350447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1648</Words>
  <Application>Microsoft Office PowerPoint</Application>
  <PresentationFormat>Widescreen</PresentationFormat>
  <Paragraphs>350</Paragraphs>
  <Slides>31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Calibri</vt:lpstr>
      <vt:lpstr>Constantia</vt:lpstr>
      <vt:lpstr>Wingdings</vt:lpstr>
      <vt:lpstr>Wingdings 2</vt:lpstr>
      <vt:lpstr>Flow</vt:lpstr>
      <vt:lpstr>EKONOMIJA  OSNOVI EKONOMIJE</vt:lpstr>
      <vt:lpstr>       II DEO  UVOD U EKONOMSKU NAUKU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DESET PRINCIPA EKONOMSKE NAUKE   - profesor ekonomije na Univerzitetu Harvard -   Nicolas Gregory Mankiw (Gregori Mankju)   - jedan od najuticajnijih makroekonomista današnjice -    Deset opšteprihvaćenih principa u ekonomiji po prvi put se nalaze u jednoj od njegovih najpriznatijih knjiga:  Principi ekonomije.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EKONOMIJA  OSNOVI EKONOMIJE</dc:title>
  <dc:creator>Dejan Obucinski</dc:creator>
  <cp:lastModifiedBy>Nebojsa Pusara</cp:lastModifiedBy>
  <cp:revision>8</cp:revision>
  <dcterms:created xsi:type="dcterms:W3CDTF">2020-09-28T12:07:26Z</dcterms:created>
  <dcterms:modified xsi:type="dcterms:W3CDTF">2023-10-06T11:28:56Z</dcterms:modified>
</cp:coreProperties>
</file>