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1" r:id="rId18"/>
    <p:sldId id="272" r:id="rId19"/>
    <p:sldId id="274" r:id="rId20"/>
    <p:sldId id="273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2F1592-1A03-4901-AE8A-21D98E69A9D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8FA5EC-8284-4C96-A367-659BB3DF1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Proces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59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Forma 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Izbor ponuđenih opcija (kao zatvorena pitanja)</a:t>
            </a:r>
          </a:p>
          <a:p>
            <a:r>
              <a:rPr lang="sr-Latn-RS" dirty="0" smtClean="0"/>
              <a:t>Pitanja u formi matrice:</a:t>
            </a:r>
          </a:p>
          <a:p>
            <a:pPr marL="0" indent="0">
              <a:buNone/>
            </a:pPr>
            <a:r>
              <a:rPr lang="sr-Latn-RS" dirty="0" smtClean="0"/>
              <a:t>- Dvovalentni odgovori</a:t>
            </a:r>
          </a:p>
          <a:p>
            <a:endParaRPr lang="sr-Latn-RS" dirty="0"/>
          </a:p>
          <a:p>
            <a:r>
              <a:rPr lang="sr-Latn-RS" dirty="0" smtClean="0"/>
              <a:t>Da li ste član:                         DA             NE</a:t>
            </a:r>
          </a:p>
          <a:p>
            <a:r>
              <a:rPr lang="sr-Latn-RS" dirty="0" smtClean="0"/>
              <a:t>Političke partije                        1                2</a:t>
            </a:r>
          </a:p>
          <a:p>
            <a:r>
              <a:rPr lang="sr-Latn-RS" dirty="0" smtClean="0"/>
              <a:t>NVO                                         1                2</a:t>
            </a:r>
          </a:p>
          <a:p>
            <a:r>
              <a:rPr lang="sr-Latn-RS" dirty="0" smtClean="0"/>
              <a:t>Sportske organizacije              1                2     </a:t>
            </a:r>
          </a:p>
          <a:p>
            <a:r>
              <a:rPr lang="sr-Latn-RS" dirty="0" smtClean="0"/>
              <a:t>Religijske konfesije                  1               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4908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pPr>
              <a:buFontTx/>
              <a:buChar char="-"/>
            </a:pPr>
            <a:r>
              <a:rPr lang="sr-Latn-RS" dirty="0" smtClean="0"/>
              <a:t>Matrice za merenje stavova (tablela broj dva je izbor u parovima) </a:t>
            </a:r>
          </a:p>
          <a:p>
            <a:pPr>
              <a:buFontTx/>
              <a:buChar char="-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7155126"/>
              </p:ext>
            </p:extLst>
          </p:nvPr>
        </p:nvGraphicFramePr>
        <p:xfrm>
          <a:off x="251520" y="2348880"/>
          <a:ext cx="8568953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/>
                <a:gridCol w="1296144"/>
                <a:gridCol w="936103"/>
                <a:gridCol w="1224136"/>
                <a:gridCol w="1224136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tx1"/>
                          </a:solidFill>
                        </a:rPr>
                        <a:t>U potpunosti</a:t>
                      </a:r>
                      <a:r>
                        <a:rPr lang="sr-Latn-RS" sz="1400" baseline="0" dirty="0" smtClean="0">
                          <a:solidFill>
                            <a:schemeClr val="tx1"/>
                          </a:solidFill>
                        </a:rPr>
                        <a:t> se slažem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tx1"/>
                          </a:solidFill>
                        </a:rPr>
                        <a:t>Slažem 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tx1"/>
                          </a:solidFill>
                        </a:rPr>
                        <a:t>Niti se slažem niti se ne slažem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tx1"/>
                          </a:solidFill>
                        </a:rPr>
                        <a:t>Ne slažem 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tx1"/>
                          </a:solidFill>
                        </a:rPr>
                        <a:t>U potpunosti se ne slažem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tx1"/>
                          </a:solidFill>
                        </a:rPr>
                        <a:t>Ne znam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Nije u redu da nevečani parovi žive zajedno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8010788"/>
              </p:ext>
            </p:extLst>
          </p:nvPr>
        </p:nvGraphicFramePr>
        <p:xfrm>
          <a:off x="323528" y="4941168"/>
          <a:ext cx="8568951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187220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r>
                        <a:rPr lang="sr-Latn-RS" dirty="0" smtClean="0"/>
                        <a:t>Ni malo nisam ponosan        Jako sam ponosan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 ne znam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Na svoj uspeh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Na svoje roditelje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527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Hijerarhija stavova (balbinov upitnik, stavove rangiramo po hijerearhiji)</a:t>
            </a:r>
          </a:p>
          <a:p>
            <a:r>
              <a:rPr lang="sr-Latn-RS" dirty="0" smtClean="0"/>
              <a:t>Izbor u parovima ( dve tvrdnje između kojih se odlučujemo za jednu)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1372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Upitnik mora da sadrži instrukcije o popunjavanju</a:t>
            </a:r>
          </a:p>
          <a:p>
            <a:r>
              <a:rPr lang="sr-Latn-RS" dirty="0" smtClean="0"/>
              <a:t>Pitanja ne smeju da budu: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dirty="0" smtClean="0"/>
              <a:t>Preduga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dirty="0" smtClean="0"/>
              <a:t>Dvosmislena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dirty="0" smtClean="0"/>
              <a:t>Pitanaj sa dva odgovora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dirty="0" smtClean="0"/>
              <a:t>Sugestivna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dirty="0" smtClean="0"/>
              <a:t>Pristrasna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dirty="0" smtClean="0"/>
              <a:t>Argumentativna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dirty="0" smtClean="0"/>
              <a:t>Mimikrija (davanje socijalno poželjnih odgovora)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dirty="0" smtClean="0"/>
              <a:t>Forsiranje odgovora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5206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Obaveštenje o upitniku:</a:t>
            </a:r>
          </a:p>
          <a:p>
            <a:pPr marL="0" indent="0">
              <a:buNone/>
            </a:pPr>
            <a:r>
              <a:rPr lang="sr-Latn-RS" dirty="0" smtClean="0"/>
              <a:t>Ko sprovodi sitraživanje, sa kojim ciljem, zašto su baš ti ljudi izabrani uzorkom, koji su očekivani rezultati, na koji način će rezultati istraživanja biti upotrebljeni.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Sva pitanja u anketi se dele u tri kategorije: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Pitanja za zagrevanje</a:t>
            </a:r>
          </a:p>
          <a:p>
            <a:pPr marL="0" indent="0">
              <a:buNone/>
            </a:pPr>
            <a:r>
              <a:rPr lang="sr-Latn-RS" dirty="0" smtClean="0"/>
              <a:t>Substanciona pitanja</a:t>
            </a:r>
          </a:p>
          <a:p>
            <a:pPr marL="0" indent="0">
              <a:buNone/>
            </a:pPr>
            <a:r>
              <a:rPr lang="sr-Latn-RS" dirty="0" smtClean="0"/>
              <a:t>Demografska pitanja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1426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POSMATRANJE</a:t>
            </a:r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8178112" cy="51571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Latn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rikupljanj</a:t>
            </a:r>
            <a:r>
              <a:rPr lang="sr-Latn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primarnih podataka, za utvrđivanje učestalosti ili rasprostranjenosti neke pojave. </a:t>
            </a:r>
            <a:endParaRPr lang="sr-Latn-R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Glavne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karakteristike su: posmatranje je sistemski planirano, usmereno i organizovano, rezultati se sistemski registruju i pažljivo se proveravaju i kontrolišu. </a:t>
            </a:r>
          </a:p>
          <a:p>
            <a:pPr marL="82296" indent="0" algn="just">
              <a:buNone/>
            </a:pP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Ono može biti: </a:t>
            </a: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prirodno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 realnim uslovima)</a:t>
            </a: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pronalazačko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(kreira se veštački ambijent)</a:t>
            </a: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prikriveno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(kada ljudi ne znaju da su predmet posmatranja)</a:t>
            </a: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neprikriveno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(znaju i dobrovoljno učestvuju)</a:t>
            </a: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struktuirano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(problem je jasno definisan)</a:t>
            </a: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nestruktuirano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(problem nije jasno definisan)</a:t>
            </a: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direktno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(ono što je u toku)</a:t>
            </a:r>
          </a:p>
          <a:p>
            <a:pPr algn="just"/>
            <a:r>
              <a:rPr lang="vi-V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indirektno 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(nešto što je bilo u prošlosti)</a:t>
            </a:r>
          </a:p>
          <a:p>
            <a:pPr marL="82296" indent="0">
              <a:buNone/>
            </a:pP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Posmatranje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Karakteristike posmatranja: selektivnost, sistematičnost, preciznost, proverljivost, stručnost.</a:t>
            </a:r>
          </a:p>
          <a:p>
            <a:r>
              <a:rPr lang="sr-Latn-RS" dirty="0" smtClean="0"/>
              <a:t>Istraživač u procesu posmatranja može da bude: potpuni učesnik, učesnik posmatrač, posmatrač učesnik, potpuni posmatrač.</a:t>
            </a:r>
          </a:p>
          <a:p>
            <a:r>
              <a:rPr lang="sr-Latn-RS" dirty="0" smtClean="0"/>
              <a:t>Prednosti posmtranja su: blizina predmetu istraživanja, konkretnost, empatija, neograničena količina informacija na dohvat ruke, mogućnost otkrivanja novih pretpostavki i saznanja.</a:t>
            </a:r>
          </a:p>
          <a:p>
            <a:r>
              <a:rPr lang="sr-Latn-RS" dirty="0" smtClean="0"/>
              <a:t>Osnovni nedostaci posmatranja su: nedoslednost, percepcija ( stereotipi, očekivanja, interesovanja, selektivnost, referentni okvir), objektivnost, preciznost, pouzdanost, kontrola nad informacijama.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7726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Analiza slučaja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Izbor jednog jedinstvenog slučaja</a:t>
            </a:r>
          </a:p>
          <a:p>
            <a:r>
              <a:rPr lang="sr-Latn-RS" dirty="0" smtClean="0"/>
              <a:t>Postupci analize:</a:t>
            </a:r>
          </a:p>
          <a:p>
            <a:pPr marL="457200" indent="-457200">
              <a:buAutoNum type="arabicParenR"/>
            </a:pPr>
            <a:r>
              <a:rPr lang="sr-Latn-RS" dirty="0" smtClean="0"/>
              <a:t>Izbor slučaja</a:t>
            </a:r>
          </a:p>
          <a:p>
            <a:pPr marL="457200" indent="-457200">
              <a:buAutoNum type="arabicParenR"/>
            </a:pPr>
            <a:r>
              <a:rPr lang="sr-Latn-RS" dirty="0" smtClean="0"/>
              <a:t>Planiranje</a:t>
            </a:r>
          </a:p>
          <a:p>
            <a:pPr marL="457200" indent="-457200">
              <a:buAutoNum type="arabicParenR"/>
            </a:pPr>
            <a:r>
              <a:rPr lang="sr-Latn-RS" dirty="0" smtClean="0"/>
              <a:t>Empirijska evidencija</a:t>
            </a:r>
          </a:p>
          <a:p>
            <a:pPr marL="457200" indent="-457200">
              <a:buAutoNum type="arabicParenR"/>
            </a:pPr>
            <a:r>
              <a:rPr lang="sr-Latn-RS" dirty="0" smtClean="0"/>
              <a:t>Metodološki oprez</a:t>
            </a:r>
          </a:p>
          <a:p>
            <a:r>
              <a:rPr lang="sr-Latn-RS" dirty="0" smtClean="0"/>
              <a:t>Prednosti: jasan fokus, informacije, ekonomičnost, precizan uvid</a:t>
            </a:r>
          </a:p>
          <a:p>
            <a:r>
              <a:rPr lang="sr-Latn-RS" dirty="0" smtClean="0"/>
              <a:t>Nedostaci: nemogućnost generalizacije, višak infomacija koje nisu relevantne, nereprezentativnost, teškoće između povezivanja teorije i empirije...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32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Intervju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RS" dirty="0"/>
              <a:t>INTERVJU je usmen način ispitivanja i pogodan je metod za dobijanje podataka o motivima, stavovima, mišljenju i osećanjima ispitanika. Najrasprostranjeniji vid ispitivanja ostvaruje se u neposrednom kontaktu</a:t>
            </a:r>
            <a:r>
              <a:rPr lang="sr-Latn-RS" dirty="0" smtClean="0"/>
              <a:t>.</a:t>
            </a:r>
            <a:endParaRPr lang="sr-Latn-RS" dirty="0"/>
          </a:p>
          <a:p>
            <a:pPr marL="0" indent="0" algn="just">
              <a:buNone/>
            </a:pPr>
            <a:r>
              <a:rPr lang="sr-Latn-RS" dirty="0" smtClean="0"/>
              <a:t>Intervju ima sedam faza i to su:</a:t>
            </a:r>
          </a:p>
          <a:p>
            <a:pPr marL="457200" indent="-457200" algn="just">
              <a:buAutoNum type="arabicParenR"/>
            </a:pPr>
            <a:r>
              <a:rPr lang="sr-Latn-RS" dirty="0" smtClean="0"/>
              <a:t>Tematizovanje – svrha i određivanje šta se istražuje;</a:t>
            </a:r>
          </a:p>
          <a:p>
            <a:pPr marL="457200" indent="-457200" algn="just">
              <a:buAutoNum type="arabicParenR"/>
            </a:pPr>
            <a:r>
              <a:rPr lang="sr-Latn-RS" dirty="0" smtClean="0"/>
              <a:t>Dizajn – definisanje procesa intervjua</a:t>
            </a:r>
          </a:p>
          <a:p>
            <a:pPr marL="457200" indent="-457200" algn="just">
              <a:buAutoNum type="arabicParenR"/>
            </a:pPr>
            <a:r>
              <a:rPr lang="sr-Latn-RS" dirty="0" smtClean="0"/>
              <a:t>Intervju – realizacija</a:t>
            </a:r>
          </a:p>
          <a:p>
            <a:pPr marL="457200" indent="-457200" algn="just">
              <a:buAutoNum type="arabicParenR"/>
            </a:pPr>
            <a:r>
              <a:rPr lang="sr-Latn-RS" dirty="0" smtClean="0"/>
              <a:t>Transkript – pisana prepiska intervjua.</a:t>
            </a:r>
          </a:p>
          <a:p>
            <a:pPr marL="457200" indent="-457200" algn="just">
              <a:buAutoNum type="arabicParenR"/>
            </a:pPr>
            <a:r>
              <a:rPr lang="sr-Latn-RS" dirty="0" smtClean="0"/>
              <a:t>Analiziranje</a:t>
            </a:r>
          </a:p>
          <a:p>
            <a:pPr marL="457200" indent="-457200" algn="just">
              <a:buAutoNum type="arabicParenR"/>
            </a:pPr>
            <a:r>
              <a:rPr lang="sr-Latn-RS" dirty="0" smtClean="0"/>
              <a:t>Verifikovanje</a:t>
            </a:r>
          </a:p>
          <a:p>
            <a:pPr marL="457200" indent="-457200" algn="just">
              <a:buAutoNum type="arabicParenR"/>
            </a:pPr>
            <a:r>
              <a:rPr lang="sr-Latn-RS" dirty="0" smtClean="0"/>
              <a:t>Izveštavanje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5252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28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Intervju</a:t>
            </a:r>
            <a:r>
              <a:rPr lang="en-US" b="1" dirty="0"/>
              <a:t> </a:t>
            </a:r>
            <a:r>
              <a:rPr lang="en-US" b="1" dirty="0" err="1"/>
              <a:t>može</a:t>
            </a:r>
            <a:r>
              <a:rPr lang="en-US" b="1" dirty="0"/>
              <a:t> </a:t>
            </a:r>
            <a:r>
              <a:rPr lang="en-US" b="1" dirty="0" err="1"/>
              <a:t>biti</a:t>
            </a:r>
            <a:r>
              <a:rPr lang="en-US" b="1" dirty="0"/>
              <a:t>: </a:t>
            </a:r>
          </a:p>
          <a:p>
            <a:r>
              <a:rPr lang="en-US" dirty="0" err="1"/>
              <a:t>struktuiran</a:t>
            </a:r>
            <a:r>
              <a:rPr lang="en-US" dirty="0"/>
              <a:t> (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definisana</a:t>
            </a:r>
            <a:r>
              <a:rPr lang="en-US" dirty="0"/>
              <a:t>)</a:t>
            </a:r>
          </a:p>
          <a:p>
            <a:r>
              <a:rPr lang="en-US" dirty="0" err="1"/>
              <a:t>nestruktuiran</a:t>
            </a:r>
            <a:r>
              <a:rPr lang="en-US" dirty="0"/>
              <a:t> (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definisana</a:t>
            </a:r>
            <a:r>
              <a:rPr lang="en-US" dirty="0"/>
              <a:t>)</a:t>
            </a:r>
          </a:p>
          <a:p>
            <a:r>
              <a:rPr lang="en-US" dirty="0" err="1"/>
              <a:t>direktan</a:t>
            </a:r>
            <a:r>
              <a:rPr lang="en-US" dirty="0"/>
              <a:t> (</a:t>
            </a:r>
            <a:r>
              <a:rPr lang="en-US" dirty="0" err="1"/>
              <a:t>motivi</a:t>
            </a:r>
            <a:r>
              <a:rPr lang="en-US" dirty="0"/>
              <a:t> </a:t>
            </a:r>
            <a:r>
              <a:rPr lang="en-US" dirty="0" err="1"/>
              <a:t>intervjuera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jasni</a:t>
            </a:r>
            <a:r>
              <a:rPr lang="en-US" dirty="0"/>
              <a:t>)</a:t>
            </a:r>
          </a:p>
          <a:p>
            <a:r>
              <a:rPr lang="en-US" dirty="0" err="1"/>
              <a:t>indirektan</a:t>
            </a:r>
            <a:r>
              <a:rPr lang="en-US" dirty="0"/>
              <a:t> (</a:t>
            </a:r>
            <a:r>
              <a:rPr lang="en-US" dirty="0" err="1"/>
              <a:t>motivi</a:t>
            </a:r>
            <a:r>
              <a:rPr lang="en-US" dirty="0"/>
              <a:t> </a:t>
            </a:r>
            <a:r>
              <a:rPr lang="en-US" dirty="0" err="1"/>
              <a:t>intervjuera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nejasni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 err="1"/>
              <a:t>Vrste</a:t>
            </a:r>
            <a:r>
              <a:rPr lang="en-US" b="1" dirty="0"/>
              <a:t> </a:t>
            </a:r>
            <a:r>
              <a:rPr lang="en-US" b="1" dirty="0" err="1"/>
              <a:t>intervjua</a:t>
            </a:r>
            <a:r>
              <a:rPr lang="en-US" b="1" dirty="0"/>
              <a:t> </a:t>
            </a:r>
            <a:r>
              <a:rPr lang="en-US" b="1" dirty="0" err="1"/>
              <a:t>mogu</a:t>
            </a:r>
            <a:r>
              <a:rPr lang="en-US" b="1" dirty="0"/>
              <a:t> </a:t>
            </a:r>
            <a:r>
              <a:rPr lang="en-US" b="1" dirty="0" err="1"/>
              <a:t>biti</a:t>
            </a:r>
            <a:r>
              <a:rPr lang="en-US" b="1" dirty="0"/>
              <a:t>:</a:t>
            </a:r>
          </a:p>
          <a:p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strukturisani</a:t>
            </a:r>
            <a:r>
              <a:rPr lang="en-US" dirty="0"/>
              <a:t> (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definisana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motivi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jasni</a:t>
            </a:r>
            <a:r>
              <a:rPr lang="en-US" dirty="0"/>
              <a:t>);</a:t>
            </a:r>
          </a:p>
          <a:p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nestruktuiran</a:t>
            </a:r>
            <a:r>
              <a:rPr lang="en-US" dirty="0"/>
              <a:t> (</a:t>
            </a:r>
            <a:r>
              <a:rPr lang="en-US" dirty="0" err="1"/>
              <a:t>motivi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jasni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definisana</a:t>
            </a:r>
            <a:r>
              <a:rPr lang="en-US" dirty="0"/>
              <a:t>);</a:t>
            </a:r>
          </a:p>
          <a:p>
            <a:r>
              <a:rPr lang="en-US" dirty="0" err="1"/>
              <a:t>Indirektni</a:t>
            </a:r>
            <a:r>
              <a:rPr lang="en-US" dirty="0"/>
              <a:t> </a:t>
            </a:r>
            <a:r>
              <a:rPr lang="en-US" dirty="0" err="1"/>
              <a:t>nestruktuirani</a:t>
            </a:r>
            <a:r>
              <a:rPr lang="en-US" dirty="0"/>
              <a:t> (</a:t>
            </a:r>
            <a:r>
              <a:rPr lang="en-US" dirty="0" err="1"/>
              <a:t>motivi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sakriveni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nedefinisana</a:t>
            </a:r>
            <a:r>
              <a:rPr lang="en-US" dirty="0"/>
              <a:t>);</a:t>
            </a:r>
          </a:p>
          <a:p>
            <a:r>
              <a:rPr lang="en-US" dirty="0" err="1"/>
              <a:t>Indirektni</a:t>
            </a:r>
            <a:r>
              <a:rPr lang="en-US" dirty="0"/>
              <a:t> </a:t>
            </a:r>
            <a:r>
              <a:rPr lang="en-US" dirty="0" err="1"/>
              <a:t>struktuirani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, </a:t>
            </a:r>
            <a:r>
              <a:rPr lang="en-US" dirty="0" err="1"/>
              <a:t>ponašanja</a:t>
            </a:r>
            <a:r>
              <a:rPr lang="en-US" dirty="0"/>
              <a:t>,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intervjuišu.Nedotatak</a:t>
            </a:r>
            <a:r>
              <a:rPr lang="en-US" dirty="0"/>
              <a:t> je </a:t>
            </a:r>
            <a:r>
              <a:rPr lang="en-US" dirty="0" err="1"/>
              <a:t>subjektivnost</a:t>
            </a:r>
            <a:r>
              <a:rPr lang="en-US" dirty="0"/>
              <a:t> </a:t>
            </a:r>
            <a:r>
              <a:rPr lang="en-US" dirty="0" err="1"/>
              <a:t>istraživača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522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Anketno istraživanje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Kvalitativna metoda – društvene pojave se mogu meriti.</a:t>
            </a:r>
          </a:p>
          <a:p>
            <a:r>
              <a:rPr lang="sr-Latn-RS" dirty="0" smtClean="0"/>
              <a:t>Istraživanje u kome se podaci dobijaju direktno od pojedinaca koji su reprezentativne jedinice neke populacije. Ukoliko pojedinci nisu izabrani preciznim planom uzrokovanja, istraživanje se ne može uzeti kao validno.</a:t>
            </a:r>
          </a:p>
          <a:p>
            <a:r>
              <a:rPr lang="sr-Latn-RS" dirty="0" smtClean="0"/>
              <a:t>Ljudi koji učestvuju u anketiranju zovu se ispitanici, ili referenti.</a:t>
            </a:r>
          </a:p>
          <a:p>
            <a:r>
              <a:rPr lang="sr-Latn-RS" dirty="0" smtClean="0"/>
              <a:t>To je proces u kome se pojmovi opercaionalizuju kao pitanja u upitniku koji predstavlja instrument za prikupljanje odgovora ispitanika.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3702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Fokus grupa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Kada se više pojedinaca intervjuiše u isto vreme, ispitivanje stavova o jednom problemu/pitanju</a:t>
            </a:r>
          </a:p>
          <a:p>
            <a:endParaRPr lang="sr-Latn-RS" dirty="0"/>
          </a:p>
          <a:p>
            <a:r>
              <a:rPr lang="sr-Latn-RS" dirty="0" smtClean="0"/>
              <a:t>Pravila: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Izbor teme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Izbor učesnika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Organizacija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Izvođenje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Evidencija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Analiza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Izveštavanje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3282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</a:t>
            </a:r>
            <a:r>
              <a:rPr lang="sr-Latn-RS" dirty="0" smtClean="0"/>
              <a:t>šić, M., </a:t>
            </a:r>
            <a:r>
              <a:rPr lang="en-US" dirty="0" err="1" smtClean="0"/>
              <a:t>Hrestomatija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metodologije</a:t>
            </a:r>
            <a:r>
              <a:rPr lang="sr-Latn-RS" dirty="0" smtClean="0"/>
              <a:t>, Fakultet političkih nauka, Beograd, 2008.</a:t>
            </a:r>
          </a:p>
          <a:p>
            <a:r>
              <a:rPr lang="sr-Latn-RS" smtClean="0"/>
              <a:t>Đurić, A., Jerinić, D., Odalović, T., Jerinić, N., </a:t>
            </a:r>
            <a:r>
              <a:rPr lang="sr-Latn-RS" dirty="0" smtClean="0"/>
              <a:t>Sociologija i pravna etika, Beogradska poslovna škola – Visoka škola strukovnih studija, Beograd, 2015.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Anketiranje se vrši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Licem u lice</a:t>
            </a:r>
          </a:p>
          <a:p>
            <a:r>
              <a:rPr lang="sr-Latn-RS" dirty="0" smtClean="0"/>
              <a:t>Putem pošte</a:t>
            </a:r>
          </a:p>
          <a:p>
            <a:r>
              <a:rPr lang="sr-Latn-RS" dirty="0" smtClean="0"/>
              <a:t>Telefonsko itervjuisanje</a:t>
            </a:r>
          </a:p>
          <a:p>
            <a:r>
              <a:rPr lang="sr-Latn-RS" dirty="0" smtClean="0"/>
              <a:t>Putem e-maila</a:t>
            </a:r>
          </a:p>
          <a:p>
            <a:r>
              <a:rPr lang="sr-Latn-RS" dirty="0" smtClean="0"/>
              <a:t>Korišćenje google analitike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338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Anketno istraživanje obezbeđuje pet kategorija informacija: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Činjenice – godine ispitanika, njihovo obrazovanje, zanimanje, aspekti i karakteristike pojedinaca – članstvo u nekoj političkoj partiji;</a:t>
            </a:r>
          </a:p>
          <a:p>
            <a:r>
              <a:rPr lang="sr-Latn-RS" dirty="0" smtClean="0"/>
              <a:t>Percepcije – iskazi o onome što ispitanici znaju, ili misle.</a:t>
            </a:r>
          </a:p>
          <a:p>
            <a:r>
              <a:rPr lang="sr-Latn-RS" dirty="0" smtClean="0"/>
              <a:t>Mišljenja – preferencija, ili sud ispitanika o nekim predmetima, ili događajima.</a:t>
            </a:r>
          </a:p>
          <a:p>
            <a:r>
              <a:rPr lang="sr-Latn-RS" dirty="0" smtClean="0"/>
              <a:t>Stavovi – stabilne dispozicije koje određuju ličnu orijentaciju u odnosu na neke posebne događaje, ili predmete.</a:t>
            </a:r>
          </a:p>
          <a:p>
            <a:r>
              <a:rPr lang="sr-Latn-RS" dirty="0" smtClean="0"/>
              <a:t>Bihevijoralni izveštaj – tvrdnje o tome kako se ljudi ponašaju u određenim situacijama.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774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Faze anketnog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Konceptualizacija – stvaranje okvira (definisanje koncepata, hipoteza koja se pretvaraju u pitanja za upitnik);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Dizajn istraživanja – precizno definisanje svih faza istraživanja, postupaka, tehnika;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Instrumentalizacija – formiranje upitnika (ankete);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Planiranje – organizacija procesa ispitivanja (pronalazak mesta, pomoćnih anketara...);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Uzrokovanje – utvrđivanje da se na osnovu selektovanog broja ispitanika može doneti sud o celoj populaciji;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Trening i obuka – svih onih koji su uključeni u proces istraživanja;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Pilot istraživanje – testiranje upitnika.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917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   8. Istraživanje – sam proces sprovođenja anketiranja;</a:t>
            </a:r>
          </a:p>
          <a:p>
            <a:pPr marL="0" indent="0">
              <a:buNone/>
            </a:pPr>
            <a:r>
              <a:rPr lang="sr-Latn-RS" dirty="0" smtClean="0"/>
              <a:t>   9. Monitoring – pravljenje sistema koji osigurava da pravi ispitanici i popunjavaju anketu.</a:t>
            </a:r>
          </a:p>
          <a:p>
            <a:pPr marL="0" indent="0">
              <a:buNone/>
            </a:pPr>
            <a:r>
              <a:rPr lang="sr-Latn-RS" dirty="0" smtClean="0"/>
              <a:t>  10. Verifikovanje – provera podataka koji su uzeti na terenu.</a:t>
            </a:r>
          </a:p>
          <a:p>
            <a:pPr marL="0" indent="0">
              <a:buNone/>
            </a:pPr>
            <a:r>
              <a:rPr lang="sr-Latn-RS" dirty="0" smtClean="0"/>
              <a:t>  11. Kodiranje – transformacija upitnika u numeričku formu.</a:t>
            </a:r>
          </a:p>
          <a:p>
            <a:pPr marL="0" indent="0">
              <a:buNone/>
            </a:pPr>
            <a:r>
              <a:rPr lang="sr-Latn-RS" dirty="0" smtClean="0"/>
              <a:t>  12. Procesuiranje podataka – unošenje kodiranih podataka udatoteku.</a:t>
            </a:r>
          </a:p>
          <a:p>
            <a:pPr marL="0" indent="0">
              <a:buNone/>
            </a:pPr>
            <a:r>
              <a:rPr lang="sr-Latn-RS" dirty="0" smtClean="0"/>
              <a:t> 13. Analiziranje podataka –skup primene statističkih metoda i tehnika.</a:t>
            </a:r>
          </a:p>
          <a:p>
            <a:pPr marL="0" indent="0">
              <a:buNone/>
            </a:pPr>
            <a:r>
              <a:rPr lang="sr-Latn-RS" dirty="0" smtClean="0"/>
              <a:t> 14. Istraživanje – sumiranje svih nalaza istraživanja.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552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Dizajn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Odabir kako će se vršiti istraživanje (način distribucije i sprovođenje)</a:t>
            </a:r>
          </a:p>
          <a:p>
            <a:r>
              <a:rPr lang="sr-Latn-RS" dirty="0" smtClean="0"/>
              <a:t>Kros-sekciono (podaci se uzimaju samo jednom u jednom trenutku) ili longitudalno (podaci se prikupljaju kontinuirano u serijama) </a:t>
            </a:r>
          </a:p>
          <a:p>
            <a:r>
              <a:rPr lang="sr-Latn-RS" dirty="0" smtClean="0"/>
              <a:t>Longitudalna: studije trenda (identična procedura izvlači uzorak identične populacije, svaki put je nov uzorak), kohorti studije (identična kategorija stanovništva, svaki put je nov uzorak), panel istraživanja (periodično na istom uzorku),</a:t>
            </a:r>
          </a:p>
        </p:txBody>
      </p:sp>
    </p:spTree>
    <p:extLst>
      <p:ext uri="{BB962C8B-B14F-4D97-AF65-F5344CB8AC3E}">
        <p14:creationId xmlns="" xmlns:p14="http://schemas.microsoft.com/office/powerpoint/2010/main" val="116102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Instrumentalizacija – forma upitnika</a:t>
            </a:r>
            <a:br>
              <a:rPr lang="sr-Latn-RS" dirty="0" smtClean="0"/>
            </a:br>
            <a:r>
              <a:rPr lang="sr-Latn-RS" dirty="0" smtClean="0"/>
              <a:t>Tip 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Otvorena pitanja</a:t>
            </a:r>
          </a:p>
          <a:p>
            <a:pPr marL="0" indent="0">
              <a:buNone/>
            </a:pPr>
            <a:r>
              <a:rPr lang="sr-Latn-RS" dirty="0" smtClean="0"/>
              <a:t>Koja su po vama najvažnija pitanja kojima Vlast treba da se pozabavi u sistemu visokog obrazovanja? ____________________________________________</a:t>
            </a:r>
          </a:p>
          <a:p>
            <a:r>
              <a:rPr lang="sr-Latn-RS" b="1" dirty="0" smtClean="0"/>
              <a:t>Zatvorena pitanja</a:t>
            </a:r>
          </a:p>
          <a:p>
            <a:pPr marL="0" indent="0">
              <a:buNone/>
            </a:pPr>
            <a:r>
              <a:rPr lang="sr-Latn-RS" dirty="0" smtClean="0"/>
              <a:t>Koliko sati dnevno gledate TV?</a:t>
            </a:r>
          </a:p>
          <a:p>
            <a:pPr marL="457200" indent="-457200">
              <a:buAutoNum type="alphaLcParenR"/>
            </a:pPr>
            <a:r>
              <a:rPr lang="sr-Latn-RS" dirty="0" smtClean="0"/>
              <a:t>1 h</a:t>
            </a:r>
            <a:endParaRPr lang="sr-Latn-RS" b="1" dirty="0" smtClean="0"/>
          </a:p>
          <a:p>
            <a:pPr marL="457200" indent="-457200">
              <a:buAutoNum type="alphaLcParenR"/>
            </a:pPr>
            <a:r>
              <a:rPr lang="sr-Latn-RS" dirty="0" smtClean="0"/>
              <a:t>2h</a:t>
            </a:r>
          </a:p>
          <a:p>
            <a:pPr marL="457200" indent="-457200">
              <a:buAutoNum type="alphaLcParenR"/>
            </a:pPr>
            <a:r>
              <a:rPr lang="sr-Latn-RS" dirty="0" smtClean="0"/>
              <a:t>3h</a:t>
            </a:r>
          </a:p>
          <a:p>
            <a:pPr marL="457200" indent="-457200">
              <a:buAutoNum type="alphaLcParenR"/>
            </a:pPr>
            <a:r>
              <a:rPr lang="sr-Latn-RS" dirty="0" smtClean="0"/>
              <a:t>Više</a:t>
            </a:r>
          </a:p>
        </p:txBody>
      </p:sp>
    </p:spTree>
    <p:extLst>
      <p:ext uri="{BB962C8B-B14F-4D97-AF65-F5344CB8AC3E}">
        <p14:creationId xmlns="" xmlns:p14="http://schemas.microsoft.com/office/powerpoint/2010/main" val="417742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Skale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r-Latn-RS" dirty="0" smtClean="0"/>
              <a:t>Nominalne –kvalitativne ili skale po kategorijama (krvna grupa A;B; AB; 0 kojoj se za potrebe istraživanja dodeljuju vrednosti 1,2,3,4 da bi se sabrali rezultati – ne postoji uočljiva veza između ovih kategorija i odnos između njih</a:t>
            </a:r>
          </a:p>
          <a:p>
            <a:pPr>
              <a:buFontTx/>
              <a:buChar char="-"/>
            </a:pPr>
            <a:r>
              <a:rPr lang="sr-Latn-RS" dirty="0" smtClean="0"/>
              <a:t>Ordinalne – vrednosti mogu da se stave u hijerarhiju</a:t>
            </a:r>
          </a:p>
          <a:p>
            <a:pPr marL="0" indent="0">
              <a:buNone/>
            </a:pPr>
            <a:r>
              <a:rPr lang="sr-Latn-RS" dirty="0" smtClean="0"/>
              <a:t>(ako A ima veću vrednost od B a B ima veću vrednost od C onda i A ima veću vrednost od C)</a:t>
            </a:r>
          </a:p>
          <a:p>
            <a:pPr>
              <a:buFontTx/>
              <a:buChar char="-"/>
            </a:pPr>
            <a:r>
              <a:rPr lang="sr-Latn-RS" dirty="0" smtClean="0"/>
              <a:t>Intervalne skale – nema apsolutne nule –metrijske karakteristike (razlika između onog ko ima 54 i 59 godina ista je kao i između onog sa 24 i 29)</a:t>
            </a:r>
          </a:p>
          <a:p>
            <a:pPr>
              <a:buFontTx/>
              <a:buChar char="-"/>
            </a:pPr>
            <a:r>
              <a:rPr lang="sr-Latn-RS" dirty="0" smtClean="0"/>
              <a:t>Racio skale – imaju apsolutnu nulu proporcija između vrednosti ima jednako značenje u odnosu na apsolutnu nulu (recimo neko ko nema prihode uopšte)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2136841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116</TotalTime>
  <Words>1308</Words>
  <Application>Microsoft Office PowerPoint</Application>
  <PresentationFormat>On-screen Show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Proces istraživanja</vt:lpstr>
      <vt:lpstr>Anketno istraživanje</vt:lpstr>
      <vt:lpstr>Anketiranje se vrši</vt:lpstr>
      <vt:lpstr>Anketno istraživanje obezbeđuje pet kategorija informacija:</vt:lpstr>
      <vt:lpstr>Faze anketnog istraživanja</vt:lpstr>
      <vt:lpstr>Slide 6</vt:lpstr>
      <vt:lpstr>Dizajn istraživanja</vt:lpstr>
      <vt:lpstr>Instrumentalizacija – forma upitnika Tip pitanja</vt:lpstr>
      <vt:lpstr>Skale</vt:lpstr>
      <vt:lpstr>Forma pitanja</vt:lpstr>
      <vt:lpstr>Slide 11</vt:lpstr>
      <vt:lpstr>Slide 12</vt:lpstr>
      <vt:lpstr>Slide 13</vt:lpstr>
      <vt:lpstr>Slide 14</vt:lpstr>
      <vt:lpstr>POSMATRANJE </vt:lpstr>
      <vt:lpstr>Posmatranje</vt:lpstr>
      <vt:lpstr>Analiza slučaja</vt:lpstr>
      <vt:lpstr>Intervju</vt:lpstr>
      <vt:lpstr>Slide 19</vt:lpstr>
      <vt:lpstr>Fokus grupa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istraživanja</dc:title>
  <dc:creator>Marijana</dc:creator>
  <cp:lastModifiedBy>Iva Bubanja</cp:lastModifiedBy>
  <cp:revision>13</cp:revision>
  <dcterms:created xsi:type="dcterms:W3CDTF">2018-11-24T16:48:29Z</dcterms:created>
  <dcterms:modified xsi:type="dcterms:W3CDTF">2020-10-12T11:34:11Z</dcterms:modified>
</cp:coreProperties>
</file>