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9" r:id="rId3"/>
    <p:sldId id="258" r:id="rId4"/>
    <p:sldId id="262" r:id="rId5"/>
    <p:sldId id="264" r:id="rId6"/>
    <p:sldId id="265" r:id="rId7"/>
    <p:sldId id="261" r:id="rId8"/>
    <p:sldId id="268" r:id="rId9"/>
    <p:sldId id="269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=""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2DC0BB1-98B3-4812-BD7E-F7ECCC80DE3F}" type="datetimeFigureOut">
              <a:rPr lang="sr-Latn-RS" smtClean="0"/>
              <a:t>17.10.2023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3DDA336-099B-40D2-961B-B5A25CAA7AC4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37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C0BB1-98B3-4812-BD7E-F7ECCC80DE3F}" type="datetimeFigureOut">
              <a:rPr lang="sr-Latn-RS" smtClean="0"/>
              <a:t>17.10.2023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A336-099B-40D2-961B-B5A25CAA7AC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09489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C0BB1-98B3-4812-BD7E-F7ECCC80DE3F}" type="datetimeFigureOut">
              <a:rPr lang="sr-Latn-RS" smtClean="0"/>
              <a:t>17.10.2023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A336-099B-40D2-961B-B5A25CAA7AC4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614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C0BB1-98B3-4812-BD7E-F7ECCC80DE3F}" type="datetimeFigureOut">
              <a:rPr lang="sr-Latn-RS" smtClean="0"/>
              <a:t>17.10.2023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A336-099B-40D2-961B-B5A25CAA7AC4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290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C0BB1-98B3-4812-BD7E-F7ECCC80DE3F}" type="datetimeFigureOut">
              <a:rPr lang="sr-Latn-RS" smtClean="0"/>
              <a:t>17.10.2023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A336-099B-40D2-961B-B5A25CAA7AC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08461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C0BB1-98B3-4812-BD7E-F7ECCC80DE3F}" type="datetimeFigureOut">
              <a:rPr lang="sr-Latn-RS" smtClean="0"/>
              <a:t>17.10.2023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A336-099B-40D2-961B-B5A25CAA7AC4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013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C0BB1-98B3-4812-BD7E-F7ECCC80DE3F}" type="datetimeFigureOut">
              <a:rPr lang="sr-Latn-RS" smtClean="0"/>
              <a:t>17.10.2023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A336-099B-40D2-961B-B5A25CAA7AC4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970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C0BB1-98B3-4812-BD7E-F7ECCC80DE3F}" type="datetimeFigureOut">
              <a:rPr lang="sr-Latn-RS" smtClean="0"/>
              <a:t>17.10.2023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A336-099B-40D2-961B-B5A25CAA7AC4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955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C0BB1-98B3-4812-BD7E-F7ECCC80DE3F}" type="datetimeFigureOut">
              <a:rPr lang="sr-Latn-RS" smtClean="0"/>
              <a:t>17.10.2023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A336-099B-40D2-961B-B5A25CAA7AC4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622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C0BB1-98B3-4812-BD7E-F7ECCC80DE3F}" type="datetimeFigureOut">
              <a:rPr lang="sr-Latn-RS" smtClean="0"/>
              <a:t>17.10.2023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A336-099B-40D2-961B-B5A25CAA7AC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03674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C0BB1-98B3-4812-BD7E-F7ECCC80DE3F}" type="datetimeFigureOut">
              <a:rPr lang="sr-Latn-RS" smtClean="0"/>
              <a:t>17.10.2023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A336-099B-40D2-961B-B5A25CAA7AC4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279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C0BB1-98B3-4812-BD7E-F7ECCC80DE3F}" type="datetimeFigureOut">
              <a:rPr lang="sr-Latn-RS" smtClean="0"/>
              <a:t>17.10.2023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A336-099B-40D2-961B-B5A25CAA7AC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61385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C0BB1-98B3-4812-BD7E-F7ECCC80DE3F}" type="datetimeFigureOut">
              <a:rPr lang="sr-Latn-RS" smtClean="0"/>
              <a:t>17.10.2023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A336-099B-40D2-961B-B5A25CAA7AC4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559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C0BB1-98B3-4812-BD7E-F7ECCC80DE3F}" type="datetimeFigureOut">
              <a:rPr lang="sr-Latn-RS" smtClean="0"/>
              <a:t>17.10.2023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A336-099B-40D2-961B-B5A25CAA7AC4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449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C0BB1-98B3-4812-BD7E-F7ECCC80DE3F}" type="datetimeFigureOut">
              <a:rPr lang="sr-Latn-RS" smtClean="0"/>
              <a:t>17.10.2023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A336-099B-40D2-961B-B5A25CAA7AC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42928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C0BB1-98B3-4812-BD7E-F7ECCC80DE3F}" type="datetimeFigureOut">
              <a:rPr lang="sr-Latn-RS" smtClean="0"/>
              <a:t>17.10.2023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A336-099B-40D2-961B-B5A25CAA7AC4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1734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C0BB1-98B3-4812-BD7E-F7ECCC80DE3F}" type="datetimeFigureOut">
              <a:rPr lang="sr-Latn-RS" smtClean="0"/>
              <a:t>17.10.2023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A336-099B-40D2-961B-B5A25CAA7AC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74732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2DC0BB1-98B3-4812-BD7E-F7ECCC80DE3F}" type="datetimeFigureOut">
              <a:rPr lang="sr-Latn-RS" smtClean="0"/>
              <a:t>17.10.2023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3DDA336-099B-40D2-961B-B5A25CAA7AC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60676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357F2F-7CF1-4867-8A32-91FCE9CE3A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noProof="0" dirty="0"/>
              <a:t>REPORTED SPEECH</a:t>
            </a:r>
            <a:endParaRPr lang="sr-Latn-R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69678E3-F91A-4458-8544-FED88D4292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noProof="0" dirty="0"/>
          </a:p>
          <a:p>
            <a:r>
              <a:rPr lang="en-US" dirty="0"/>
              <a:t>STRUCTURE</a:t>
            </a:r>
          </a:p>
          <a:p>
            <a:r>
              <a:rPr lang="sr-Latn-RS" dirty="0"/>
              <a:t>+</a:t>
            </a:r>
          </a:p>
          <a:p>
            <a:r>
              <a:rPr lang="sr-Latn-RS" dirty="0">
                <a:solidFill>
                  <a:srgbClr val="FF0000"/>
                </a:solidFill>
              </a:rPr>
              <a:t>the key for test 1-3</a:t>
            </a:r>
          </a:p>
        </p:txBody>
      </p:sp>
    </p:spTree>
    <p:extLst>
      <p:ext uri="{BB962C8B-B14F-4D97-AF65-F5344CB8AC3E}">
        <p14:creationId xmlns:p14="http://schemas.microsoft.com/office/powerpoint/2010/main" val="128915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591" y="1304483"/>
            <a:ext cx="5017983" cy="3687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994" y="1592392"/>
            <a:ext cx="4683125" cy="2709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4712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8DD0EB-921A-421F-84B8-F53D0C3A3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177" y="666276"/>
            <a:ext cx="9601196" cy="503768"/>
          </a:xfrm>
        </p:spPr>
        <p:txBody>
          <a:bodyPr>
            <a:normAutofit/>
          </a:bodyPr>
          <a:lstStyle/>
          <a:p>
            <a:pPr algn="l"/>
            <a:r>
              <a:rPr lang="sr-Cyrl-RS" sz="2000" b="1" dirty="0"/>
              <a:t>ПЛАН: НЕУПРАВНИ ГОВОР</a:t>
            </a:r>
            <a:endParaRPr lang="sr-Latn-RS" sz="2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D10942C-0A02-4B78-B8A0-779AF840A3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203" y="1326087"/>
            <a:ext cx="5035677" cy="429882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5500" b="1" u="sng" dirty="0"/>
              <a:t>3</a:t>
            </a:r>
            <a:r>
              <a:rPr lang="sr-Cyrl-RS" sz="5500" b="1" u="sng" dirty="0"/>
              <a:t>. РАДНА СЕДМИЦА</a:t>
            </a:r>
            <a:r>
              <a:rPr lang="en-US" sz="5500" b="1" u="sng" dirty="0"/>
              <a:t>: </a:t>
            </a:r>
            <a:r>
              <a:rPr lang="sr-Cyrl-RS" sz="5500" b="1" u="sng" dirty="0"/>
              <a:t>структура</a:t>
            </a:r>
          </a:p>
          <a:p>
            <a:r>
              <a:rPr lang="sr-Cyrl-RS" sz="5500" dirty="0"/>
              <a:t>Ниво: основни (форма+употреба)</a:t>
            </a:r>
          </a:p>
          <a:p>
            <a:r>
              <a:rPr lang="sr-Cyrl-RS" sz="5500" dirty="0"/>
              <a:t>стр. 238/239/240 (табела са   	 						   примерима)</a:t>
            </a:r>
          </a:p>
          <a:p>
            <a:pPr marL="0" indent="0">
              <a:buNone/>
            </a:pPr>
            <a:r>
              <a:rPr lang="sr-Cyrl-RS" sz="5500" dirty="0"/>
              <a:t>Обрада на часу:</a:t>
            </a:r>
          </a:p>
          <a:p>
            <a:r>
              <a:rPr lang="sr-Cyrl-RS" sz="5500" dirty="0"/>
              <a:t>стр. 241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sz="5500" dirty="0"/>
              <a:t> домаћи: </a:t>
            </a:r>
          </a:p>
          <a:p>
            <a:pPr marL="0" indent="0">
              <a:buNone/>
            </a:pPr>
            <a:r>
              <a:rPr lang="sr-Cyrl-RS" sz="5500" dirty="0"/>
              <a:t>    тест 4: 1. задатак</a:t>
            </a:r>
          </a:p>
          <a:p>
            <a:pPr marL="0" lvl="0" indent="0">
              <a:buClr>
                <a:srgbClr val="83992A"/>
              </a:buClr>
              <a:buNone/>
              <a:defRPr/>
            </a:pPr>
            <a:endParaRPr lang="sr-Cyrl-RS" sz="5500" b="1" u="sng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0" lvl="0" indent="0">
              <a:buClr>
                <a:srgbClr val="83992A"/>
              </a:buClr>
              <a:buNone/>
              <a:defRPr/>
            </a:pPr>
            <a:r>
              <a:rPr lang="sr-Cyrl-RS" sz="5500" b="1" u="sng" dirty="0">
                <a:solidFill>
                  <a:prstClr val="black">
                    <a:lumMod val="85000"/>
                    <a:lumOff val="15000"/>
                  </a:prstClr>
                </a:solidFill>
              </a:rPr>
              <a:t>4. РАДНА СЕДМИЦА</a:t>
            </a:r>
          </a:p>
          <a:p>
            <a:pPr lvl="0">
              <a:buClr>
                <a:srgbClr val="83992A"/>
              </a:buClr>
              <a:defRPr/>
            </a:pPr>
            <a:r>
              <a:rPr lang="sr-Cyrl-RS" sz="55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Ниво: средњи (упитне реченице)</a:t>
            </a:r>
          </a:p>
          <a:p>
            <a:pPr marL="0" lvl="0" indent="0">
              <a:buClr>
                <a:srgbClr val="83992A"/>
              </a:buClr>
              <a:buNone/>
              <a:defRPr/>
            </a:pPr>
            <a:r>
              <a:rPr lang="sr-Cyrl-RS" sz="55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Обрада на часу:</a:t>
            </a:r>
          </a:p>
          <a:p>
            <a:pPr lvl="0">
              <a:buClr>
                <a:srgbClr val="83992A"/>
              </a:buClr>
              <a:defRPr/>
            </a:pPr>
            <a:r>
              <a:rPr lang="sr-Cyrl-RS" sz="55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стр.243</a:t>
            </a:r>
            <a:r>
              <a:rPr lang="en-US" sz="5500" dirty="0">
                <a:solidFill>
                  <a:prstClr val="black">
                    <a:lumMod val="85000"/>
                    <a:lumOff val="15000"/>
                  </a:prstClr>
                </a:solidFill>
              </a:rPr>
              <a:t>, 244 </a:t>
            </a:r>
            <a:r>
              <a:rPr lang="sr-Cyrl-RS" sz="55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</a:p>
          <a:p>
            <a:pPr lvl="0">
              <a:buClr>
                <a:srgbClr val="83992A"/>
              </a:buClr>
              <a:buFont typeface="Wingdings" pitchFamily="2" charset="2"/>
              <a:buChar char="Ø"/>
              <a:defRPr/>
            </a:pPr>
            <a:r>
              <a:rPr lang="sr-Cyrl-RS" sz="55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домаћи: тест 4: 3, 4 и 5. задатак</a:t>
            </a:r>
          </a:p>
          <a:p>
            <a:pPr marL="0" indent="0">
              <a:buNone/>
            </a:pPr>
            <a:endParaRPr lang="sr-Cyrl-RS" sz="4800" dirty="0"/>
          </a:p>
          <a:p>
            <a:pPr marL="0" indent="0">
              <a:buNone/>
            </a:pPr>
            <a:endParaRPr lang="sr-Cyrl-RS" sz="4800" dirty="0"/>
          </a:p>
          <a:p>
            <a:endParaRPr lang="sr-Latn-R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1351FE8-8E8F-4D56-A7E7-C4181ED9FF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7624" y="2559177"/>
            <a:ext cx="4781282" cy="4298823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Clr>
                <a:srgbClr val="83992A"/>
              </a:buClr>
              <a:buNone/>
              <a:defRPr/>
            </a:pPr>
            <a:r>
              <a:rPr lang="sr-Cyrl-RS" sz="5600" b="1" u="sng" dirty="0">
                <a:solidFill>
                  <a:prstClr val="black">
                    <a:lumMod val="85000"/>
                    <a:lumOff val="15000"/>
                  </a:prstClr>
                </a:solidFill>
              </a:rPr>
              <a:t>5. РАДНА СЕДМИЦА</a:t>
            </a:r>
          </a:p>
          <a:p>
            <a:pPr lvl="0">
              <a:buClr>
                <a:srgbClr val="83992A"/>
              </a:buClr>
              <a:defRPr/>
            </a:pPr>
            <a:r>
              <a:rPr lang="sr-Cyrl-RS" sz="5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Ниво: средњи (наредбе, молбе, захтеви)</a:t>
            </a:r>
          </a:p>
          <a:p>
            <a:pPr marL="0" lvl="0" indent="0">
              <a:buClr>
                <a:srgbClr val="83992A"/>
              </a:buClr>
              <a:buNone/>
              <a:defRPr/>
            </a:pPr>
            <a:r>
              <a:rPr lang="sr-Cyrl-RS" sz="5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Обрада на часу:</a:t>
            </a:r>
          </a:p>
          <a:p>
            <a:pPr lvl="0">
              <a:buClr>
                <a:srgbClr val="83992A"/>
              </a:buClr>
              <a:defRPr/>
            </a:pPr>
            <a:r>
              <a:rPr lang="sr-Cyrl-RS" sz="5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стр</a:t>
            </a:r>
            <a:r>
              <a:rPr lang="sr-Cyrl-RS" sz="5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.</a:t>
            </a:r>
            <a:r>
              <a:rPr lang="en-US" sz="5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sr-Cyrl-RS" sz="5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242</a:t>
            </a:r>
            <a:r>
              <a:rPr lang="en-US" sz="5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, 244</a:t>
            </a:r>
            <a:r>
              <a:rPr lang="sr-Cyrl-RS" sz="5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, 245</a:t>
            </a:r>
            <a:r>
              <a:rPr lang="en-US" sz="5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sr-Cyrl-RS" sz="5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</a:p>
          <a:p>
            <a:pPr lvl="0">
              <a:buClr>
                <a:srgbClr val="83992A"/>
              </a:buClr>
              <a:buFont typeface="Wingdings" pitchFamily="2" charset="2"/>
              <a:buChar char="Ø"/>
              <a:defRPr/>
            </a:pPr>
            <a:r>
              <a:rPr lang="sr-Cyrl-RS" sz="5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домаћи: тест 4: 2. и 6. задатак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None/>
              <a:tabLst/>
              <a:defRPr/>
            </a:pPr>
            <a:endParaRPr kumimoji="0" lang="sr-Cyrl-RS" sz="5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24952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837" y="1214652"/>
            <a:ext cx="7478960" cy="4721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54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668" y="618067"/>
            <a:ext cx="4846724" cy="589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94" y="1809955"/>
            <a:ext cx="4546239" cy="223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84755" y="396502"/>
            <a:ext cx="11039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Page 238.</a:t>
            </a:r>
          </a:p>
        </p:txBody>
      </p:sp>
    </p:spTree>
    <p:extLst>
      <p:ext uri="{BB962C8B-B14F-4D97-AF65-F5344CB8AC3E}">
        <p14:creationId xmlns:p14="http://schemas.microsoft.com/office/powerpoint/2010/main" val="400526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CCA5060-2EEF-432F-A1CF-DD30A9F58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2211" y="818035"/>
            <a:ext cx="5184959" cy="25317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E20B316-BAC8-4E1D-80FF-F8EAC678F0E6}"/>
              </a:ext>
            </a:extLst>
          </p:cNvPr>
          <p:cNvSpPr txBox="1"/>
          <p:nvPr/>
        </p:nvSpPr>
        <p:spPr>
          <a:xfrm>
            <a:off x="2523226" y="3349753"/>
            <a:ext cx="678467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 Look at the picture and choose the correct answer.</a:t>
            </a:r>
            <a:endParaRPr lang="sr-Latn-RS" sz="1200" dirty="0">
              <a:solidFill>
                <a:prstClr val="black"/>
              </a:solidFill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solidFill>
                  <a:prstClr val="black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What should the reported time expression be if it was Saturday evening?</a:t>
            </a:r>
            <a:endParaRPr lang="sr-Latn-RS" sz="1200" dirty="0">
              <a:solidFill>
                <a:prstClr val="black"/>
              </a:solidFill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He said that he would call me …</a:t>
            </a:r>
            <a:endParaRPr lang="sr-Latn-RS" sz="1200" dirty="0">
              <a:solidFill>
                <a:prstClr val="black"/>
              </a:solidFill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975" indent="-180975">
              <a:buFont typeface="+mj-lt"/>
              <a:buAutoNum type="alphaLcParenR"/>
            </a:pPr>
            <a:r>
              <a:rPr lang="en-US" sz="1200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the next day</a:t>
            </a:r>
            <a:endParaRPr lang="sr-Latn-RS" sz="1200" dirty="0">
              <a:solidFill>
                <a:prstClr val="black"/>
              </a:solidFill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975" indent="-180975">
              <a:buFont typeface="+mj-lt"/>
              <a:buAutoNum type="alphaLcParenR"/>
            </a:pPr>
            <a:r>
              <a:rPr lang="en-US" sz="1200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this Saturday</a:t>
            </a:r>
            <a:endParaRPr lang="sr-Latn-RS" sz="1200" dirty="0">
              <a:solidFill>
                <a:prstClr val="black"/>
              </a:solidFill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975" indent="-180975">
              <a:buFont typeface="+mj-lt"/>
              <a:buAutoNum type="alphaLcParenR"/>
            </a:pP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today</a:t>
            </a:r>
            <a:endParaRPr lang="sr-Latn-RS" sz="1200" dirty="0">
              <a:solidFill>
                <a:srgbClr val="FF0000"/>
              </a:solidFill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solidFill>
                  <a:prstClr val="black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sr-Latn-RS" sz="1200" dirty="0">
              <a:solidFill>
                <a:prstClr val="black"/>
              </a:solidFill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solidFill>
                  <a:prstClr val="black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What should the reported time expression be if it was Friday evening?</a:t>
            </a:r>
            <a:endParaRPr lang="sr-Latn-RS" sz="1200" dirty="0">
              <a:solidFill>
                <a:prstClr val="black"/>
              </a:solidFill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200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He said that he would call me …</a:t>
            </a:r>
            <a:endParaRPr lang="sr-Latn-RS" sz="1200" dirty="0">
              <a:solidFill>
                <a:prstClr val="black"/>
              </a:solidFill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180975" algn="l"/>
              </a:tabLst>
            </a:pP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a)</a:t>
            </a:r>
            <a:r>
              <a:rPr lang="en-US" sz="1200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the next day</a:t>
            </a:r>
            <a:endParaRPr lang="sr-Latn-RS" sz="1200" dirty="0">
              <a:solidFill>
                <a:srgbClr val="FF0000"/>
              </a:solidFill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180975" algn="l"/>
              </a:tabLst>
            </a:pPr>
            <a:r>
              <a:rPr lang="en-US" sz="1200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b)	this Saturday</a:t>
            </a:r>
            <a:endParaRPr lang="sr-Latn-RS" sz="1200" dirty="0">
              <a:solidFill>
                <a:prstClr val="black"/>
              </a:solidFill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tabLst>
                <a:tab pos="180975" algn="l"/>
              </a:tabLst>
            </a:pPr>
            <a:r>
              <a:rPr lang="en-US" sz="1200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c)	today</a:t>
            </a:r>
            <a:endParaRPr lang="sr-Latn-RS" sz="1200" dirty="0">
              <a:solidFill>
                <a:prstClr val="black"/>
              </a:solidFill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97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3799AC0-27BF-4075-ACB8-9F991C222773}"/>
              </a:ext>
            </a:extLst>
          </p:cNvPr>
          <p:cNvSpPr txBox="1"/>
          <p:nvPr/>
        </p:nvSpPr>
        <p:spPr>
          <a:xfrm>
            <a:off x="1828800" y="764842"/>
            <a:ext cx="870405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r-Cyrl-RS" sz="1600" b="1" dirty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На страни 240. приказана је промена прилога у индиректним реченицама. Међутим, у говорном језику, а посебно у пословном окружењу, важно је да тачно прецизирамо време на које указује реченица коју преносимо.</a:t>
            </a:r>
          </a:p>
          <a:p>
            <a:pPr marL="90170"/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sr-Latn-RS" dirty="0">
              <a:solidFill>
                <a:prstClr val="black"/>
              </a:solidFill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example:</a:t>
            </a:r>
            <a:endParaRPr lang="sr-Latn-RS" dirty="0">
              <a:solidFill>
                <a:prstClr val="black"/>
              </a:solidFill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It's Monday.</a:t>
            </a:r>
            <a:endParaRPr lang="sr-Latn-RS" dirty="0">
              <a:solidFill>
                <a:prstClr val="black"/>
              </a:solidFill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Julie says </a:t>
            </a:r>
            <a:r>
              <a:rPr lang="en-US" dirty="0">
                <a:solidFill>
                  <a:prstClr val="black"/>
                </a:solidFill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"I'm leaving </a:t>
            </a:r>
            <a:r>
              <a:rPr lang="en-US" b="1" dirty="0">
                <a:solidFill>
                  <a:prstClr val="black"/>
                </a:solidFill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today</a:t>
            </a:r>
            <a:r>
              <a:rPr lang="en-US" dirty="0">
                <a:solidFill>
                  <a:prstClr val="black"/>
                </a:solidFill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".</a:t>
            </a:r>
            <a:endParaRPr lang="sr-Latn-RS" dirty="0">
              <a:solidFill>
                <a:prstClr val="black"/>
              </a:solidFill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sr-Latn-RS" dirty="0">
              <a:solidFill>
                <a:prstClr val="black"/>
              </a:solidFill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If I tell someone on Monday:</a:t>
            </a:r>
            <a:endParaRPr lang="sr-Latn-RS" dirty="0">
              <a:solidFill>
                <a:prstClr val="black"/>
              </a:solidFill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prstClr val="black"/>
                </a:solidFill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Julie said she was leaving </a:t>
            </a:r>
            <a:r>
              <a:rPr lang="en-US" b="1" dirty="0">
                <a:solidFill>
                  <a:prstClr val="black"/>
                </a:solidFill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today</a:t>
            </a:r>
            <a:r>
              <a:rPr lang="en-US" dirty="0">
                <a:solidFill>
                  <a:prstClr val="black"/>
                </a:solidFill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sr-Latn-RS" dirty="0">
              <a:solidFill>
                <a:prstClr val="black"/>
              </a:solidFill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sr-Latn-RS" dirty="0">
              <a:solidFill>
                <a:prstClr val="black"/>
              </a:solidFill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If I tell someone on Tuesday:</a:t>
            </a:r>
            <a:endParaRPr lang="sr-Latn-RS" dirty="0">
              <a:solidFill>
                <a:prstClr val="black"/>
              </a:solidFill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prstClr val="black"/>
                </a:solidFill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Julie said she was leaving </a:t>
            </a:r>
            <a:r>
              <a:rPr lang="en-US" b="1" dirty="0">
                <a:solidFill>
                  <a:prstClr val="black"/>
                </a:solidFill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yesterday</a:t>
            </a:r>
            <a:r>
              <a:rPr lang="en-US" dirty="0">
                <a:solidFill>
                  <a:prstClr val="black"/>
                </a:solidFill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sr-Latn-RS" dirty="0">
              <a:solidFill>
                <a:prstClr val="black"/>
              </a:solidFill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sr-Latn-RS" dirty="0">
              <a:solidFill>
                <a:prstClr val="black"/>
              </a:solidFill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If I tell someone on Wednesday:</a:t>
            </a:r>
            <a:endParaRPr lang="sr-Latn-RS" dirty="0">
              <a:solidFill>
                <a:prstClr val="black"/>
              </a:solidFill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prstClr val="black"/>
                </a:solidFill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Julie said she was leaving </a:t>
            </a:r>
            <a:r>
              <a:rPr lang="en-US" b="1" dirty="0">
                <a:solidFill>
                  <a:prstClr val="black"/>
                </a:solidFill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on Monday</a:t>
            </a:r>
            <a:r>
              <a:rPr lang="en-US" dirty="0">
                <a:solidFill>
                  <a:prstClr val="black"/>
                </a:solidFill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sr-Latn-RS" dirty="0">
              <a:solidFill>
                <a:prstClr val="black"/>
              </a:solidFill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prstClr val="black"/>
                </a:solidFill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sr-Latn-RS" dirty="0">
              <a:solidFill>
                <a:prstClr val="black"/>
              </a:solidFill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If I tell someone a month later:</a:t>
            </a:r>
            <a:endParaRPr lang="sr-Latn-RS" dirty="0">
              <a:solidFill>
                <a:prstClr val="black"/>
              </a:solidFill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prstClr val="black"/>
                </a:solidFill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Julie said she was leaving </a:t>
            </a:r>
            <a:r>
              <a:rPr lang="en-US" b="1" dirty="0">
                <a:solidFill>
                  <a:prstClr val="black"/>
                </a:solidFill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that day</a:t>
            </a:r>
            <a:r>
              <a:rPr lang="en-US" dirty="0">
                <a:solidFill>
                  <a:prstClr val="black"/>
                </a:solidFill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sr-Latn-RS" dirty="0">
              <a:solidFill>
                <a:prstClr val="black"/>
              </a:solidFill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80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305" y="1367598"/>
            <a:ext cx="7440624" cy="5008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12333" y="804333"/>
            <a:ext cx="5935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SUMMARY TABLE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92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967" y="1009403"/>
            <a:ext cx="4307319" cy="442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091" y="1408071"/>
            <a:ext cx="4255572" cy="3152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52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611" y="1199213"/>
            <a:ext cx="4628238" cy="452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667" y="1633927"/>
            <a:ext cx="4307251" cy="314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37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577</TotalTime>
  <Words>150</Words>
  <Application>Microsoft Office PowerPoint</Application>
  <PresentationFormat>Widescreen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Cambria</vt:lpstr>
      <vt:lpstr>Comic Sans MS</vt:lpstr>
      <vt:lpstr>Garamond</vt:lpstr>
      <vt:lpstr>MV Boli</vt:lpstr>
      <vt:lpstr>Wingdings</vt:lpstr>
      <vt:lpstr>Organic</vt:lpstr>
      <vt:lpstr>REPORTED SPEECH</vt:lpstr>
      <vt:lpstr>ПЛАН: НЕУПРАВНИ ГОВОР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Dragica Mirkovic</dc:creator>
  <cp:lastModifiedBy>Dragica Mirkovic</cp:lastModifiedBy>
  <cp:revision>46</cp:revision>
  <dcterms:created xsi:type="dcterms:W3CDTF">2020-09-28T18:47:45Z</dcterms:created>
  <dcterms:modified xsi:type="dcterms:W3CDTF">2023-10-17T08:06:25Z</dcterms:modified>
</cp:coreProperties>
</file>