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7" r:id="rId14"/>
    <p:sldId id="298" r:id="rId15"/>
    <p:sldId id="29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H6kYWQpeHMh2ygSmu4kIw==" hashData="/t2/MCpPirpXLTwJ7ZcLMVP9b7youi0PwKWFw09KPm7EBGqA8CUZR6al9Xb0IE/QdWM7Fl/KdL8CMVclIJyZq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12-Nov-19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12-Nov-19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12-Nov-19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04102"/>
            <a:ext cx="8825658" cy="3329581"/>
          </a:xfrm>
        </p:spPr>
        <p:txBody>
          <a:bodyPr/>
          <a:lstStyle/>
          <a:p>
            <a:pPr algn="r"/>
            <a:r>
              <a:rPr lang="sr-Cyrl-RS" sz="5400" dirty="0" smtClean="0"/>
              <a:t>Управљачко рачуноводство</a:t>
            </a:r>
            <a:br>
              <a:rPr lang="sr-Cyrl-RS" sz="5400" dirty="0" smtClean="0"/>
            </a:br>
            <a:r>
              <a:rPr lang="sr-Cyrl-RS" sz="5400" dirty="0"/>
              <a:t/>
            </a:r>
            <a:br>
              <a:rPr lang="sr-Cyrl-RS" sz="5400" dirty="0"/>
            </a:br>
            <a:r>
              <a:rPr lang="sr-Cyrl-RS" sz="5400" dirty="0" smtClean="0"/>
              <a:t/>
            </a:r>
            <a:br>
              <a:rPr lang="sr-Cyrl-RS" sz="5400" dirty="0" smtClean="0"/>
            </a:br>
            <a:r>
              <a:rPr lang="sr-Cyrl-RS" sz="1400" dirty="0" smtClean="0"/>
              <a:t>др Чедомир Глигорић, др Милош Павловић</a:t>
            </a:r>
            <a:endParaRPr lang="en-US" sz="5400" dirty="0"/>
          </a:p>
        </p:txBody>
      </p:sp>
      <p:sp>
        <p:nvSpPr>
          <p:cNvPr id="3" name="Subtitle 2"/>
          <p:cNvSpPr>
            <a:spLocks noGrp="1"/>
          </p:cNvSpPr>
          <p:nvPr>
            <p:ph type="subTitle" idx="1"/>
          </p:nvPr>
        </p:nvSpPr>
        <p:spPr>
          <a:xfrm>
            <a:off x="1154955" y="4777380"/>
            <a:ext cx="8825658" cy="1606944"/>
          </a:xfrm>
        </p:spPr>
        <p:txBody>
          <a:bodyPr>
            <a:normAutofit fontScale="92500" lnSpcReduction="20000"/>
          </a:bodyPr>
          <a:lstStyle/>
          <a:p>
            <a:pPr algn="ctr"/>
            <a:r>
              <a:rPr lang="sr-Cyrl-RS" sz="3500" b="1" dirty="0" smtClean="0">
                <a:solidFill>
                  <a:srgbClr val="00B0F0"/>
                </a:solidFill>
              </a:rPr>
              <a:t>Трошкови и поделе трошкова</a:t>
            </a:r>
          </a:p>
          <a:p>
            <a:endParaRPr lang="sr-Cyrl-RS" dirty="0"/>
          </a:p>
          <a:p>
            <a:endParaRPr lang="sr-Cyrl-RS" dirty="0" smtClean="0"/>
          </a:p>
          <a:p>
            <a:r>
              <a:rPr lang="sr-Cyrl-RS" dirty="0"/>
              <a:t> </a:t>
            </a:r>
            <a:r>
              <a:rPr lang="sr-Cyrl-RS" dirty="0" smtClean="0"/>
              <a:t>                                                    </a:t>
            </a:r>
            <a:endParaRPr lang="en-US" dirty="0"/>
          </a:p>
        </p:txBody>
      </p:sp>
    </p:spTree>
    <p:extLst>
      <p:ext uri="{BB962C8B-B14F-4D97-AF65-F5344CB8AC3E}">
        <p14:creationId xmlns:p14="http://schemas.microsoft.com/office/powerpoint/2010/main" val="2897959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90832" y="1426464"/>
            <a:ext cx="10791568" cy="5287374"/>
          </a:xfrm>
        </p:spPr>
        <p:txBody>
          <a:bodyPr>
            <a:normAutofit/>
          </a:bodyPr>
          <a:lstStyle/>
          <a:p>
            <a:r>
              <a:rPr lang="sr-Cyrl-RS" sz="2000" b="1" dirty="0" smtClean="0">
                <a:solidFill>
                  <a:srgbClr val="00B0F0"/>
                </a:solidFill>
              </a:rPr>
              <a:t>Фиксни </a:t>
            </a:r>
          </a:p>
          <a:p>
            <a:r>
              <a:rPr lang="sr-Cyrl-RS" sz="2000" b="1" dirty="0" smtClean="0">
                <a:solidFill>
                  <a:srgbClr val="00B0F0"/>
                </a:solidFill>
              </a:rPr>
              <a:t>Варијабилни</a:t>
            </a:r>
          </a:p>
          <a:p>
            <a:pPr algn="just"/>
            <a:r>
              <a:rPr lang="sr-Cyrl-RS" sz="2000" b="1" dirty="0" smtClean="0">
                <a:solidFill>
                  <a:srgbClr val="00B0F0"/>
                </a:solidFill>
              </a:rPr>
              <a:t>Фиксни трошкови се </a:t>
            </a:r>
            <a:r>
              <a:rPr lang="sr-Cyrl-RS" sz="2000" b="1" dirty="0">
                <a:solidFill>
                  <a:srgbClr val="00B0F0"/>
                </a:solidFill>
              </a:rPr>
              <a:t>не мењају са променама обима производње или продаје</a:t>
            </a:r>
            <a:r>
              <a:rPr lang="sr-Cyrl-RS" sz="2000" b="1" dirty="0"/>
              <a:t>.</a:t>
            </a:r>
            <a:r>
              <a:rPr lang="sr-Cyrl-CS" sz="2000" b="1" dirty="0"/>
              <a:t> Другим речима, то су стални трошкови који су исти без обзира да ли је степен упослености капацитета једнак нули или је максималан</a:t>
            </a:r>
            <a:r>
              <a:rPr lang="sr-Cyrl-CS" sz="2000" b="1" dirty="0" smtClean="0"/>
              <a:t>. </a:t>
            </a:r>
            <a:r>
              <a:rPr lang="sr-Cyrl-CS" sz="2000" b="1" dirty="0"/>
              <a:t>Фиксни трошкови, дефинисани на овај начин, називају се </a:t>
            </a:r>
            <a:r>
              <a:rPr lang="sr-Cyrl-CS" sz="2000" b="1" dirty="0">
                <a:solidFill>
                  <a:srgbClr val="00B0F0"/>
                </a:solidFill>
              </a:rPr>
              <a:t>апсолутно фиксни </a:t>
            </a:r>
            <a:r>
              <a:rPr lang="sr-Cyrl-CS" sz="2000" b="1" dirty="0" smtClean="0">
                <a:solidFill>
                  <a:srgbClr val="00B0F0"/>
                </a:solidFill>
              </a:rPr>
              <a:t>трошкови</a:t>
            </a:r>
            <a:r>
              <a:rPr lang="sr-Cyrl-CS" sz="2000" b="1" dirty="0" smtClean="0"/>
              <a:t>.</a:t>
            </a:r>
            <a:endParaRPr lang="sr-Cyrl-RS" sz="2000" b="1" dirty="0" smtClean="0">
              <a:solidFill>
                <a:srgbClr val="7030A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90832" y="223740"/>
            <a:ext cx="10791568" cy="914400"/>
          </a:xfrm>
        </p:spPr>
        <p:txBody>
          <a:bodyPr/>
          <a:lstStyle/>
          <a:p>
            <a:r>
              <a:rPr lang="sr-Cyrl-RS" sz="3200" dirty="0" smtClean="0"/>
              <a:t>8. Подела трошкова с аспекта промена у односу на </a:t>
            </a:r>
            <a:r>
              <a:rPr lang="en-US" sz="3200" dirty="0" smtClean="0"/>
              <a:t/>
            </a:r>
            <a:br>
              <a:rPr lang="en-US" sz="3200" dirty="0" smtClean="0"/>
            </a:br>
            <a:r>
              <a:rPr lang="sr-Cyrl-RS" sz="3200" dirty="0" smtClean="0"/>
              <a:t>обим </a:t>
            </a:r>
            <a:r>
              <a:rPr lang="sr-Cyrl-RS" sz="3200" dirty="0" smtClean="0"/>
              <a:t>производње</a:t>
            </a:r>
            <a:endParaRPr lang="en-US" sz="3200" dirty="0"/>
          </a:p>
        </p:txBody>
      </p:sp>
      <p:pic>
        <p:nvPicPr>
          <p:cNvPr id="4" name="Picture 3" descr="C:\Users\Ceda\Desktop\fiksni ukupn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8794" y="4295715"/>
            <a:ext cx="3238500" cy="2047875"/>
          </a:xfrm>
          <a:prstGeom prst="rect">
            <a:avLst/>
          </a:prstGeom>
          <a:noFill/>
          <a:ln>
            <a:noFill/>
          </a:ln>
        </p:spPr>
      </p:pic>
      <p:pic>
        <p:nvPicPr>
          <p:cNvPr id="5" name="Picture 4" descr="C:\Users\Ceda\Desktop\fiksni prosecn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59" y="4295715"/>
            <a:ext cx="2857500" cy="2162175"/>
          </a:xfrm>
          <a:prstGeom prst="rect">
            <a:avLst/>
          </a:prstGeom>
          <a:noFill/>
          <a:ln>
            <a:noFill/>
          </a:ln>
        </p:spPr>
      </p:pic>
      <p:sp>
        <p:nvSpPr>
          <p:cNvPr id="2" name="TextBox 1"/>
          <p:cNvSpPr txBox="1"/>
          <p:nvPr/>
        </p:nvSpPr>
        <p:spPr>
          <a:xfrm>
            <a:off x="6993923" y="6401198"/>
            <a:ext cx="4333103" cy="369332"/>
          </a:xfrm>
          <a:prstGeom prst="rect">
            <a:avLst/>
          </a:prstGeom>
          <a:noFill/>
        </p:spPr>
        <p:txBody>
          <a:bodyPr wrap="square" rtlCol="0">
            <a:spAutoFit/>
          </a:bodyPr>
          <a:lstStyle/>
          <a:p>
            <a:pPr algn="ctr"/>
            <a:r>
              <a:rPr lang="sr-Cyrl-RS" b="1" dirty="0" smtClean="0">
                <a:solidFill>
                  <a:srgbClr val="00B0F0"/>
                </a:solidFill>
              </a:rPr>
              <a:t>Економија обима</a:t>
            </a:r>
            <a:endParaRPr lang="sr-Cyrl-RS" b="1" dirty="0">
              <a:solidFill>
                <a:srgbClr val="00B0F0"/>
              </a:solidFill>
            </a:endParaRPr>
          </a:p>
        </p:txBody>
      </p:sp>
    </p:spTree>
    <p:extLst>
      <p:ext uri="{BB962C8B-B14F-4D97-AF65-F5344CB8AC3E}">
        <p14:creationId xmlns:p14="http://schemas.microsoft.com/office/powerpoint/2010/main" val="274019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33168" y="1426464"/>
            <a:ext cx="10849232" cy="5287374"/>
          </a:xfrm>
        </p:spPr>
        <p:txBody>
          <a:bodyPr>
            <a:normAutofit fontScale="92500" lnSpcReduction="20000"/>
          </a:bodyPr>
          <a:lstStyle/>
          <a:p>
            <a:pPr algn="just"/>
            <a:r>
              <a:rPr lang="sr-Cyrl-CS" sz="1900" b="1" dirty="0" smtClean="0">
                <a:solidFill>
                  <a:srgbClr val="00B0F0"/>
                </a:solidFill>
              </a:rPr>
              <a:t>Релативно </a:t>
            </a:r>
            <a:r>
              <a:rPr lang="sr-Cyrl-CS" sz="1900" b="1" dirty="0">
                <a:solidFill>
                  <a:srgbClr val="00B0F0"/>
                </a:solidFill>
              </a:rPr>
              <a:t>фиксни трошкови </a:t>
            </a:r>
            <a:r>
              <a:rPr lang="sr-Cyrl-CS" sz="1900" b="1" dirty="0"/>
              <a:t>су они трошкови који се не мењају у оквиру једне зоне приправности капацитета (обима производње), скоковито расту при преласку у следећу зону приправности капацитета, а затим постају фиксни у тој зони и тако даље. Другим речима, у оквиру сваке зоне приправности капацитета они се понашају као апсолутно фиксни, али ако посматрамо све зоне приправности капацитета као једну целину, они су релативно фиксни трошкови</a:t>
            </a:r>
            <a:r>
              <a:rPr lang="sr-Cyrl-CS" sz="1900" b="1" dirty="0" smtClean="0"/>
              <a:t>.</a:t>
            </a:r>
          </a:p>
          <a:p>
            <a:pPr algn="just"/>
            <a:endParaRPr lang="sr-Cyrl-CS" sz="2000" b="1" dirty="0"/>
          </a:p>
          <a:p>
            <a:pPr algn="just"/>
            <a:endParaRPr lang="sr-Cyrl-CS" sz="2000" b="1" dirty="0" smtClean="0"/>
          </a:p>
          <a:p>
            <a:pPr algn="just"/>
            <a:endParaRPr lang="sr-Cyrl-CS" sz="2000" b="1" dirty="0"/>
          </a:p>
          <a:p>
            <a:pPr algn="just"/>
            <a:endParaRPr lang="sr-Cyrl-CS" sz="2000" b="1" dirty="0" smtClean="0"/>
          </a:p>
          <a:p>
            <a:pPr algn="just"/>
            <a:endParaRPr lang="sr-Cyrl-CS" sz="2000" b="1" dirty="0" smtClean="0"/>
          </a:p>
          <a:p>
            <a:pPr algn="just"/>
            <a:endParaRPr lang="sr-Cyrl-RS" sz="2000" b="1" dirty="0" smtClean="0">
              <a:solidFill>
                <a:srgbClr val="FFC000"/>
              </a:solidFill>
            </a:endParaRPr>
          </a:p>
          <a:p>
            <a:pPr algn="just"/>
            <a:endParaRPr lang="sr-Cyrl-RS" sz="2000" b="1" dirty="0">
              <a:solidFill>
                <a:srgbClr val="FFC000"/>
              </a:solidFill>
            </a:endParaRPr>
          </a:p>
          <a:p>
            <a:pPr algn="just"/>
            <a:endParaRPr lang="sr-Cyrl-RS" sz="2000" b="1" dirty="0" smtClean="0">
              <a:solidFill>
                <a:srgbClr val="FFC000"/>
              </a:solidFill>
            </a:endParaRPr>
          </a:p>
          <a:p>
            <a:pPr algn="just"/>
            <a:endParaRPr lang="sr-Cyrl-RS" sz="2000" b="1" dirty="0">
              <a:solidFill>
                <a:srgbClr val="FFC000"/>
              </a:solidFill>
            </a:endParaRPr>
          </a:p>
          <a:p>
            <a:pPr algn="just"/>
            <a:r>
              <a:rPr lang="sr-Cyrl-RS" sz="2000" b="1" dirty="0" smtClean="0">
                <a:solidFill>
                  <a:srgbClr val="00B0F0"/>
                </a:solidFill>
              </a:rPr>
              <a:t>Дискрециони трошкови </a:t>
            </a:r>
            <a:r>
              <a:rPr lang="sr-Cyrl-RS" sz="2000" b="1" dirty="0" smtClean="0"/>
              <a:t>су </a:t>
            </a:r>
            <a:r>
              <a:rPr lang="sr-Cyrl-RS" sz="2000" b="1" dirty="0"/>
              <a:t>последица дискреционих менаџерских одлука. Другим речима, менаџери имају дискреционо право да донесу одлуку о износу ових трошкова. Једном утврђени </a:t>
            </a:r>
            <a:r>
              <a:rPr lang="sr-Cyrl-RS" sz="2000" b="1" dirty="0">
                <a:solidFill>
                  <a:srgbClr val="00B0F0"/>
                </a:solidFill>
              </a:rPr>
              <a:t>дискрециони трошкови углавном се понашају као фиксни трошкови</a:t>
            </a:r>
            <a:r>
              <a:rPr lang="sr-Cyrl-RS" sz="2000" b="1" dirty="0"/>
              <a:t>. </a:t>
            </a:r>
          </a:p>
          <a:p>
            <a:endParaRPr lang="sr-Cyrl-RS" sz="2000" b="1" dirty="0" smtClean="0">
              <a:solidFill>
                <a:srgbClr val="7030A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33168" y="223740"/>
            <a:ext cx="10849232" cy="914400"/>
          </a:xfrm>
        </p:spPr>
        <p:txBody>
          <a:bodyPr/>
          <a:lstStyle/>
          <a:p>
            <a:r>
              <a:rPr lang="sr-Cyrl-RS" sz="3200" dirty="0"/>
              <a:t>8. Подела трошкова с аспекта промена у односу на </a:t>
            </a:r>
            <a:r>
              <a:rPr lang="en-US" sz="3200" dirty="0" smtClean="0"/>
              <a:t/>
            </a:r>
            <a:br>
              <a:rPr lang="en-US" sz="3200" dirty="0" smtClean="0"/>
            </a:br>
            <a:r>
              <a:rPr lang="sr-Cyrl-RS" sz="3200" dirty="0" smtClean="0"/>
              <a:t>обим </a:t>
            </a:r>
            <a:r>
              <a:rPr lang="sr-Cyrl-RS" sz="3200" dirty="0"/>
              <a:t>производње</a:t>
            </a:r>
            <a:endParaRPr lang="en-US" sz="3200" dirty="0"/>
          </a:p>
        </p:txBody>
      </p:sp>
      <p:pic>
        <p:nvPicPr>
          <p:cNvPr id="7" name="Picture 6" descr="C:\Users\Ceda\Desktop\rel fiksn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512" y="3202976"/>
            <a:ext cx="3838575" cy="2247900"/>
          </a:xfrm>
          <a:prstGeom prst="rect">
            <a:avLst/>
          </a:prstGeom>
          <a:noFill/>
          <a:ln>
            <a:noFill/>
          </a:ln>
        </p:spPr>
      </p:pic>
    </p:spTree>
    <p:extLst>
      <p:ext uri="{BB962C8B-B14F-4D97-AF65-F5344CB8AC3E}">
        <p14:creationId xmlns:p14="http://schemas.microsoft.com/office/powerpoint/2010/main" val="18152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16692" y="1426464"/>
            <a:ext cx="10865708" cy="5287374"/>
          </a:xfrm>
        </p:spPr>
        <p:txBody>
          <a:bodyPr>
            <a:normAutofit/>
          </a:bodyPr>
          <a:lstStyle/>
          <a:p>
            <a:pPr algn="just"/>
            <a:r>
              <a:rPr lang="sr-Cyrl-CS" sz="2000" b="1" dirty="0" smtClean="0">
                <a:solidFill>
                  <a:srgbClr val="00B0F0"/>
                </a:solidFill>
              </a:rPr>
              <a:t>Варијабилни </a:t>
            </a:r>
            <a:r>
              <a:rPr lang="sr-Cyrl-CS" sz="2000" b="1" dirty="0">
                <a:solidFill>
                  <a:srgbClr val="00B0F0"/>
                </a:solidFill>
              </a:rPr>
              <a:t>трошкови </a:t>
            </a:r>
            <a:r>
              <a:rPr lang="sr-Cyrl-CS" sz="2000" b="1" dirty="0"/>
              <a:t>често се називају и пропорционалним трошковима. У питању је део укупних трошкова предузећа који се мења пропорционално промена обима активности </a:t>
            </a:r>
            <a:r>
              <a:rPr lang="sr-Cyrl-CS" sz="2000" b="1" dirty="0" smtClean="0"/>
              <a:t>предузећа.</a:t>
            </a:r>
          </a:p>
          <a:p>
            <a:pPr algn="just"/>
            <a:r>
              <a:rPr lang="sr-Cyrl-CS" sz="2000" b="1" dirty="0"/>
              <a:t>У овом случају, говоримо о </a:t>
            </a:r>
            <a:r>
              <a:rPr lang="sr-Cyrl-CS" sz="2000" b="1" dirty="0">
                <a:solidFill>
                  <a:srgbClr val="00B0F0"/>
                </a:solidFill>
              </a:rPr>
              <a:t>чистим варијабилним трошковима </a:t>
            </a:r>
            <a:r>
              <a:rPr lang="sr-Cyrl-CS" sz="2000" b="1" dirty="0"/>
              <a:t>јер су промене трошкова, условљене промена активности предузећа, потпуно сразмерне (</a:t>
            </a:r>
            <a:r>
              <a:rPr lang="sr-Cyrl-CS" sz="2000" b="1" dirty="0" smtClean="0"/>
              <a:t>идентичне).</a:t>
            </a:r>
          </a:p>
          <a:p>
            <a:endParaRPr lang="sr-Cyrl-RS" sz="2000" b="1" dirty="0" smtClean="0">
              <a:solidFill>
                <a:srgbClr val="7030A0"/>
              </a:solidFill>
            </a:endParaRPr>
          </a:p>
          <a:p>
            <a:endParaRPr lang="sr-Cyrl-RS" sz="2000" b="1" dirty="0" smtClean="0">
              <a:solidFill>
                <a:srgbClr val="7030A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16692" y="223740"/>
            <a:ext cx="10865708" cy="914400"/>
          </a:xfrm>
        </p:spPr>
        <p:txBody>
          <a:bodyPr/>
          <a:lstStyle/>
          <a:p>
            <a:r>
              <a:rPr lang="sr-Cyrl-RS" sz="3200" dirty="0"/>
              <a:t>8. Подела трошкова с аспекта промена у односу на </a:t>
            </a:r>
            <a:r>
              <a:rPr lang="en-US" sz="3200" dirty="0" smtClean="0"/>
              <a:t/>
            </a:r>
            <a:br>
              <a:rPr lang="en-US" sz="3200" dirty="0" smtClean="0"/>
            </a:br>
            <a:r>
              <a:rPr lang="sr-Cyrl-RS" sz="3200" dirty="0" smtClean="0"/>
              <a:t>обим </a:t>
            </a:r>
            <a:r>
              <a:rPr lang="sr-Cyrl-RS" sz="3200" dirty="0"/>
              <a:t>производње</a:t>
            </a:r>
            <a:endParaRPr lang="en-US" sz="3200" dirty="0"/>
          </a:p>
        </p:txBody>
      </p:sp>
      <p:pic>
        <p:nvPicPr>
          <p:cNvPr id="5" name="Picture 4" descr="C:\Users\Ceda\Desktop\za_krop_varijabilni ukupn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287" y="3983767"/>
            <a:ext cx="3990975" cy="2152650"/>
          </a:xfrm>
          <a:prstGeom prst="rect">
            <a:avLst/>
          </a:prstGeom>
          <a:noFill/>
          <a:ln>
            <a:noFill/>
          </a:ln>
        </p:spPr>
      </p:pic>
      <p:pic>
        <p:nvPicPr>
          <p:cNvPr id="6" name="Picture 5" descr="C:\Users\Ceda\Desktop\za_krop_varijabilni prosecn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828" y="3983767"/>
            <a:ext cx="3958410" cy="2152650"/>
          </a:xfrm>
          <a:prstGeom prst="rect">
            <a:avLst/>
          </a:prstGeom>
          <a:noFill/>
          <a:ln>
            <a:noFill/>
          </a:ln>
        </p:spPr>
      </p:pic>
    </p:spTree>
    <p:extLst>
      <p:ext uri="{BB962C8B-B14F-4D97-AF65-F5344CB8AC3E}">
        <p14:creationId xmlns:p14="http://schemas.microsoft.com/office/powerpoint/2010/main" val="168866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15546" y="1426464"/>
            <a:ext cx="10766854" cy="5287374"/>
          </a:xfrm>
        </p:spPr>
        <p:txBody>
          <a:bodyPr>
            <a:normAutofit lnSpcReduction="10000"/>
          </a:bodyPr>
          <a:lstStyle/>
          <a:p>
            <a:pPr algn="just"/>
            <a:r>
              <a:rPr lang="sr-Cyrl-RS" sz="2000" b="1" dirty="0" smtClean="0">
                <a:solidFill>
                  <a:srgbClr val="00B0F0"/>
                </a:solidFill>
              </a:rPr>
              <a:t>Мешовити </a:t>
            </a:r>
            <a:r>
              <a:rPr lang="sr-Cyrl-RS" sz="2000" b="1" dirty="0">
                <a:solidFill>
                  <a:srgbClr val="00B0F0"/>
                </a:solidFill>
              </a:rPr>
              <a:t>трошкови су трошкови који поседују и фиксну и варијабилну компоненту</a:t>
            </a:r>
            <a:r>
              <a:rPr lang="sr-Cyrl-RS" sz="2000" b="1" dirty="0"/>
              <a:t>. Дакле, ови трошкови нису ни строго фиксни, али ни строго </a:t>
            </a:r>
            <a:r>
              <a:rPr lang="sr-Cyrl-RS" sz="2000" b="1" dirty="0" smtClean="0"/>
              <a:t>варијабилни.</a:t>
            </a:r>
          </a:p>
          <a:p>
            <a:pPr algn="just"/>
            <a:endParaRPr lang="sr-Cyrl-RS" sz="2000" b="1" dirty="0" smtClean="0"/>
          </a:p>
          <a:p>
            <a:pPr algn="just"/>
            <a:r>
              <a:rPr lang="sr-Cyrl-RS" sz="2000" b="1" dirty="0">
                <a:solidFill>
                  <a:srgbClr val="00B0F0"/>
                </a:solidFill>
              </a:rPr>
              <a:t>Мешовите трошкове треба разликовати од релативно фиксних трошкова</a:t>
            </a:r>
            <a:r>
              <a:rPr lang="sr-Cyrl-RS" sz="2000" b="1" dirty="0"/>
              <a:t>. Наиме, мешовити трошкови се до одређеног нивоа активности понашају као фиксни, а затим као варијабилни трошкови или се до одређеног обима производње понашају као варијабилни, а затим као фиксни</a:t>
            </a:r>
            <a:r>
              <a:rPr lang="sr-Cyrl-RS" sz="2000" b="1" dirty="0" smtClean="0"/>
              <a:t>.</a:t>
            </a:r>
          </a:p>
          <a:p>
            <a:pPr algn="just"/>
            <a:endParaRPr lang="sr-Cyrl-RS" sz="2000" b="1" dirty="0" smtClean="0"/>
          </a:p>
          <a:p>
            <a:pPr algn="just"/>
            <a:r>
              <a:rPr lang="sr-Cyrl-RS" sz="2000" b="1" dirty="0">
                <a:solidFill>
                  <a:srgbClr val="00B0F0"/>
                </a:solidFill>
              </a:rPr>
              <a:t>Типичан пример мешовитих трошкова </a:t>
            </a:r>
            <a:r>
              <a:rPr lang="sr-Cyrl-RS" sz="2000" b="1" dirty="0"/>
              <a:t>су трошкови телефона или трошкови електричне енергије. Наиме, код обе поменуте врсте трошкова, један део трошкова садржи фиксни износ (претплата која се плаћа невезано од потрошње) и додатни износ који је пропорционалан њиховим утрошцима</a:t>
            </a:r>
            <a:r>
              <a:rPr lang="sr-Cyrl-RS" sz="2000" b="1" dirty="0" smtClean="0"/>
              <a:t>.</a:t>
            </a:r>
          </a:p>
          <a:p>
            <a:pPr algn="just"/>
            <a:endParaRPr lang="sr-Cyrl-RS" sz="2000" b="1" dirty="0"/>
          </a:p>
          <a:p>
            <a:pPr algn="just"/>
            <a:r>
              <a:rPr lang="sr-Cyrl-RS" sz="2000" b="1" dirty="0">
                <a:solidFill>
                  <a:srgbClr val="00B0F0"/>
                </a:solidFill>
              </a:rPr>
              <a:t>Основни задатак менаџера </a:t>
            </a:r>
            <a:r>
              <a:rPr lang="sr-Cyrl-RS" sz="2000" b="1" dirty="0"/>
              <a:t>за ефикасно управљање и планирање мешовитих трошкова јесте да поједине износе мешовитих трошкова разложи на фиксне и на варијабилне трошкове</a:t>
            </a:r>
            <a:endParaRPr lang="sr-Cyrl-RS" sz="2000" b="1" dirty="0" smtClean="0">
              <a:solidFill>
                <a:srgbClr val="7030A0"/>
              </a:solidFill>
            </a:endParaRPr>
          </a:p>
          <a:p>
            <a:endParaRPr lang="sr-Cyrl-RS" sz="2000" b="1" dirty="0" smtClean="0">
              <a:solidFill>
                <a:srgbClr val="7030A0"/>
              </a:solidFill>
            </a:endParaRPr>
          </a:p>
          <a:p>
            <a:pPr lvl="0" algn="just"/>
            <a:endParaRPr lang="en-US" dirty="0" smtClean="0">
              <a:solidFill>
                <a:srgbClr val="FF0000"/>
              </a:solidFill>
            </a:endParaRPr>
          </a:p>
        </p:txBody>
      </p:sp>
      <p:sp>
        <p:nvSpPr>
          <p:cNvPr id="13" name="Title 12"/>
          <p:cNvSpPr>
            <a:spLocks noGrp="1"/>
          </p:cNvSpPr>
          <p:nvPr>
            <p:ph type="title"/>
          </p:nvPr>
        </p:nvSpPr>
        <p:spPr>
          <a:xfrm>
            <a:off x="815546" y="223740"/>
            <a:ext cx="10766854" cy="914400"/>
          </a:xfrm>
        </p:spPr>
        <p:txBody>
          <a:bodyPr/>
          <a:lstStyle/>
          <a:p>
            <a:r>
              <a:rPr lang="sr-Cyrl-RS" sz="3200" dirty="0"/>
              <a:t>8. Подела трошкова с аспекта промена у односу на </a:t>
            </a:r>
            <a:r>
              <a:rPr lang="en-US" sz="3200" dirty="0" smtClean="0"/>
              <a:t/>
            </a:r>
            <a:br>
              <a:rPr lang="en-US" sz="3200" dirty="0" smtClean="0"/>
            </a:br>
            <a:r>
              <a:rPr lang="sr-Cyrl-RS" sz="3200" dirty="0" smtClean="0"/>
              <a:t>обим </a:t>
            </a:r>
            <a:r>
              <a:rPr lang="sr-Cyrl-RS" sz="3200" dirty="0"/>
              <a:t>производње</a:t>
            </a:r>
            <a:endParaRPr lang="en-US" sz="3200" dirty="0"/>
          </a:p>
        </p:txBody>
      </p:sp>
    </p:spTree>
    <p:extLst>
      <p:ext uri="{BB962C8B-B14F-4D97-AF65-F5344CB8AC3E}">
        <p14:creationId xmlns:p14="http://schemas.microsoft.com/office/powerpoint/2010/main" val="285395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741405" y="1426464"/>
                <a:ext cx="10840995" cy="5287374"/>
              </a:xfrm>
            </p:spPr>
            <p:txBody>
              <a:bodyPr>
                <a:normAutofit/>
              </a:bodyPr>
              <a:lstStyle/>
              <a:p>
                <a:pPr algn="just"/>
                <a:r>
                  <a:rPr lang="sr-Cyrl-RS" sz="2000" b="1" dirty="0" smtClean="0">
                    <a:solidFill>
                      <a:srgbClr val="00B0F0"/>
                    </a:solidFill>
                  </a:rPr>
                  <a:t>Коефицијент </a:t>
                </a:r>
                <a:r>
                  <a:rPr lang="sr-Cyrl-RS" sz="2000" b="1" dirty="0">
                    <a:solidFill>
                      <a:srgbClr val="00B0F0"/>
                    </a:solidFill>
                  </a:rPr>
                  <a:t>реагибилности представља </a:t>
                </a:r>
                <a:r>
                  <a:rPr lang="sr-Cyrl-RS" sz="2000" b="1" dirty="0"/>
                  <a:t>однос релативне промене трошкова у односу на релативну промену обима производње. Он показује еластичност (осетљивост) трошкова, односно за колико % су се увећали (смањили) трошкови ако се обим производње повећао (смањио) за 1%.</a:t>
                </a:r>
              </a:p>
              <a:p>
                <a:pPr algn="just"/>
                <a:r>
                  <a:rPr lang="sr-Cyrl-RS" sz="2000" b="1" dirty="0" smtClean="0"/>
                  <a:t>Изванредно је средство </a:t>
                </a:r>
                <a:r>
                  <a:rPr lang="sr-Cyrl-RS" sz="2000" b="1" dirty="0"/>
                  <a:t>путем кога се </a:t>
                </a:r>
                <a:r>
                  <a:rPr lang="sr-Cyrl-RS" sz="2000" b="1" dirty="0">
                    <a:solidFill>
                      <a:srgbClr val="00B0F0"/>
                    </a:solidFill>
                  </a:rPr>
                  <a:t>може утврдити какав је карактер трошкова који су настали с променом обима производње</a:t>
                </a:r>
                <a:r>
                  <a:rPr lang="sr-Cyrl-RS" sz="2000" b="1" dirty="0"/>
                  <a:t>. Наиме, код различитих степена искоришћења капацитета јављају се и различити износи укупних трошкова. Суштина овог показатеља је да се утврди какав је </a:t>
                </a:r>
                <a:r>
                  <a:rPr lang="sr-Cyrl-RS" sz="2000" b="1" dirty="0">
                    <a:solidFill>
                      <a:srgbClr val="00B0F0"/>
                    </a:solidFill>
                  </a:rPr>
                  <a:t>однос брзине (темпа) пораста трошкова и брзине (темпа) пораста производње, како би одговорили на питање да ли трошкови расту брже, спорије или истом брзином као и обим </a:t>
                </a:r>
                <a:r>
                  <a:rPr lang="sr-Cyrl-RS" sz="2000" b="1" dirty="0" smtClean="0">
                    <a:solidFill>
                      <a:srgbClr val="00B0F0"/>
                    </a:solidFill>
                  </a:rPr>
                  <a:t>производње</a:t>
                </a:r>
              </a:p>
              <a:p>
                <a:pPr algn="ctr"/>
                <a14:m>
                  <m:oMath xmlns:m="http://schemas.openxmlformats.org/officeDocument/2006/math">
                    <m:r>
                      <a:rPr lang="sr-Cyrl-RS" sz="2000" b="1" i="1" smtClean="0">
                        <a:solidFill>
                          <a:srgbClr val="00B0F0"/>
                        </a:solidFill>
                        <a:latin typeface="Cambria Math" panose="02040503050406030204" pitchFamily="18" charset="0"/>
                      </a:rPr>
                      <m:t>КОЕФИЦИЈЕНТ РЕАГИБИЛНОСТИ=</m:t>
                    </m:r>
                    <m:f>
                      <m:fPr>
                        <m:ctrlPr>
                          <a:rPr lang="sr-Cyrl-RS" sz="2000" b="1" i="1">
                            <a:solidFill>
                              <a:srgbClr val="00B0F0"/>
                            </a:solidFill>
                            <a:latin typeface="Cambria Math" panose="02040503050406030204" pitchFamily="18" charset="0"/>
                          </a:rPr>
                        </m:ctrlPr>
                      </m:fPr>
                      <m:num>
                        <m:r>
                          <a:rPr lang="sr-Cyrl-RS" sz="2000" b="1" i="1">
                            <a:solidFill>
                              <a:srgbClr val="00B0F0"/>
                            </a:solidFill>
                            <a:latin typeface="Cambria Math" panose="02040503050406030204" pitchFamily="18" charset="0"/>
                          </a:rPr>
                          <m:t>%ПРОМЕНЕ ТРОШКОВА  </m:t>
                        </m:r>
                      </m:num>
                      <m:den>
                        <m:r>
                          <a:rPr lang="sr-Cyrl-RS" sz="2000" b="1" i="1">
                            <a:solidFill>
                              <a:srgbClr val="00B0F0"/>
                            </a:solidFill>
                            <a:latin typeface="Cambria Math" panose="02040503050406030204" pitchFamily="18" charset="0"/>
                          </a:rPr>
                          <m:t>%ПРОМЕНЕ ОБИМА ПРОИЗВОДЊЕ</m:t>
                        </m:r>
                      </m:den>
                    </m:f>
                  </m:oMath>
                </a14:m>
                <a:endParaRPr lang="sr-Cyrl-RS" sz="2000" b="1" dirty="0"/>
              </a:p>
              <a:p>
                <a:pPr algn="ctr"/>
                <a14:m>
                  <m:oMath xmlns:m="http://schemas.openxmlformats.org/officeDocument/2006/math">
                    <m:r>
                      <a:rPr lang="sr-Cyrl-RS" sz="2400" b="1" i="1" smtClean="0">
                        <a:solidFill>
                          <a:srgbClr val="00B0F0"/>
                        </a:solidFill>
                        <a:latin typeface="Cambria Math" panose="02040503050406030204" pitchFamily="18" charset="0"/>
                      </a:rPr>
                      <m:t>К.Р.=</m:t>
                    </m:r>
                    <m:f>
                      <m:fPr>
                        <m:ctrlPr>
                          <a:rPr lang="sr-Cyrl-RS" sz="2400" b="1" i="1">
                            <a:solidFill>
                              <a:srgbClr val="00B0F0"/>
                            </a:solidFill>
                            <a:latin typeface="Cambria Math" panose="02040503050406030204" pitchFamily="18" charset="0"/>
                          </a:rPr>
                        </m:ctrlPr>
                      </m:fPr>
                      <m:num>
                        <m:f>
                          <m:fPr>
                            <m:ctrlPr>
                              <a:rPr lang="sr-Cyrl-RS" sz="2400" b="1" i="1">
                                <a:solidFill>
                                  <a:srgbClr val="00B0F0"/>
                                </a:solidFill>
                                <a:latin typeface="Cambria Math" panose="02040503050406030204" pitchFamily="18" charset="0"/>
                              </a:rPr>
                            </m:ctrlPr>
                          </m:fPr>
                          <m:num>
                            <m:r>
                              <a:rPr lang="en-US" sz="2400" b="1">
                                <a:solidFill>
                                  <a:srgbClr val="00B0F0"/>
                                </a:solidFill>
                                <a:latin typeface="Cambria Math" panose="02040503050406030204" pitchFamily="18" charset="0"/>
                              </a:rPr>
                              <m:t>УТ</m:t>
                            </m:r>
                            <m:r>
                              <a:rPr lang="en-US" sz="2400" b="1" i="1">
                                <a:solidFill>
                                  <a:srgbClr val="00B0F0"/>
                                </a:solidFill>
                                <a:latin typeface="Cambria Math" panose="02040503050406030204" pitchFamily="18" charset="0"/>
                              </a:rPr>
                              <m:t>𝟏</m:t>
                            </m:r>
                            <m:r>
                              <a:rPr lang="en-US" sz="2400" b="1" i="1">
                                <a:solidFill>
                                  <a:srgbClr val="00B0F0"/>
                                </a:solidFill>
                                <a:latin typeface="Cambria Math" panose="02040503050406030204" pitchFamily="18" charset="0"/>
                              </a:rPr>
                              <m:t>−</m:t>
                            </m:r>
                            <m:r>
                              <a:rPr lang="en-US" sz="2400" b="1">
                                <a:solidFill>
                                  <a:srgbClr val="00B0F0"/>
                                </a:solidFill>
                                <a:latin typeface="Cambria Math" panose="02040503050406030204" pitchFamily="18" charset="0"/>
                              </a:rPr>
                              <m:t>УТ</m:t>
                            </m:r>
                            <m:r>
                              <a:rPr lang="en-US" sz="2400" b="1" i="1">
                                <a:solidFill>
                                  <a:srgbClr val="00B0F0"/>
                                </a:solidFill>
                                <a:latin typeface="Cambria Math" panose="02040503050406030204" pitchFamily="18" charset="0"/>
                              </a:rPr>
                              <m:t>𝑶</m:t>
                            </m:r>
                          </m:num>
                          <m:den>
                            <m:r>
                              <a:rPr lang="sr-Cyrl-RS" sz="2400" b="1">
                                <a:solidFill>
                                  <a:srgbClr val="00B0F0"/>
                                </a:solidFill>
                                <a:latin typeface="Cambria Math" panose="02040503050406030204" pitchFamily="18" charset="0"/>
                              </a:rPr>
                              <m:t>У</m:t>
                            </m:r>
                            <m:r>
                              <a:rPr lang="sr-Cyrl-RS" sz="2400" b="1" i="1">
                                <a:solidFill>
                                  <a:srgbClr val="00B0F0"/>
                                </a:solidFill>
                                <a:latin typeface="Cambria Math" panose="02040503050406030204" pitchFamily="18" charset="0"/>
                              </a:rPr>
                              <m:t>𝑻𝑶</m:t>
                            </m:r>
                          </m:den>
                        </m:f>
                      </m:num>
                      <m:den>
                        <m:f>
                          <m:fPr>
                            <m:ctrlPr>
                              <a:rPr lang="sr-Cyrl-RS" sz="2400" b="1" i="1">
                                <a:solidFill>
                                  <a:srgbClr val="00B0F0"/>
                                </a:solidFill>
                                <a:latin typeface="Cambria Math" panose="02040503050406030204" pitchFamily="18" charset="0"/>
                              </a:rPr>
                            </m:ctrlPr>
                          </m:fPr>
                          <m:num>
                            <m:r>
                              <a:rPr lang="sr-Cyrl-RS" sz="2400" b="1">
                                <a:solidFill>
                                  <a:srgbClr val="00B0F0"/>
                                </a:solidFill>
                                <a:latin typeface="Cambria Math" panose="02040503050406030204" pitchFamily="18" charset="0"/>
                              </a:rPr>
                              <m:t>К</m:t>
                            </m:r>
                            <m:r>
                              <a:rPr lang="sr-Cyrl-RS" sz="2400" b="1" i="1">
                                <a:solidFill>
                                  <a:srgbClr val="00B0F0"/>
                                </a:solidFill>
                                <a:latin typeface="Cambria Math" panose="02040503050406030204" pitchFamily="18" charset="0"/>
                              </a:rPr>
                              <m:t>𝟏</m:t>
                            </m:r>
                            <m:r>
                              <a:rPr lang="sr-Cyrl-RS" sz="2400" b="1" i="1">
                                <a:solidFill>
                                  <a:srgbClr val="00B0F0"/>
                                </a:solidFill>
                                <a:latin typeface="Cambria Math" panose="02040503050406030204" pitchFamily="18" charset="0"/>
                              </a:rPr>
                              <m:t>−</m:t>
                            </m:r>
                            <m:r>
                              <a:rPr lang="sr-Cyrl-RS" sz="2400" b="1">
                                <a:solidFill>
                                  <a:srgbClr val="00B0F0"/>
                                </a:solidFill>
                                <a:latin typeface="Cambria Math" panose="02040503050406030204" pitchFamily="18" charset="0"/>
                              </a:rPr>
                              <m:t>К</m:t>
                            </m:r>
                            <m:r>
                              <a:rPr lang="sr-Cyrl-RS" sz="2400" b="1" i="1">
                                <a:solidFill>
                                  <a:srgbClr val="00B0F0"/>
                                </a:solidFill>
                                <a:latin typeface="Cambria Math" panose="02040503050406030204" pitchFamily="18" charset="0"/>
                              </a:rPr>
                              <m:t>𝟎</m:t>
                            </m:r>
                          </m:num>
                          <m:den>
                            <m:r>
                              <a:rPr lang="sr-Cyrl-RS" sz="2400" b="1">
                                <a:solidFill>
                                  <a:srgbClr val="00B0F0"/>
                                </a:solidFill>
                                <a:latin typeface="Cambria Math" panose="02040503050406030204" pitchFamily="18" charset="0"/>
                              </a:rPr>
                              <m:t>К</m:t>
                            </m:r>
                            <m:r>
                              <a:rPr lang="sr-Cyrl-RS" sz="2400" b="1" i="1">
                                <a:solidFill>
                                  <a:srgbClr val="00B0F0"/>
                                </a:solidFill>
                                <a:latin typeface="Cambria Math" panose="02040503050406030204" pitchFamily="18" charset="0"/>
                              </a:rPr>
                              <m:t>𝟎</m:t>
                            </m:r>
                          </m:den>
                        </m:f>
                      </m:den>
                    </m:f>
                  </m:oMath>
                </a14:m>
                <a:endParaRPr lang="sr-Cyrl-RS" sz="2000" b="1" dirty="0"/>
              </a:p>
              <a:p>
                <a:endParaRPr lang="sr-Cyrl-RS" sz="2000" b="1" dirty="0" smtClean="0">
                  <a:solidFill>
                    <a:srgbClr val="7030A0"/>
                  </a:solidFill>
                </a:endParaRPr>
              </a:p>
              <a:p>
                <a:pPr lvl="0" algn="just"/>
                <a:endParaRPr lang="en-US" dirty="0" smtClean="0">
                  <a:solidFill>
                    <a:srgbClr val="FF0000"/>
                  </a:solidFill>
                </a:endParaRPr>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741405" y="1426464"/>
                <a:ext cx="10840995" cy="5287374"/>
              </a:xfrm>
              <a:blipFill rotWithShape="0">
                <a:blip r:embed="rId2"/>
                <a:stretch>
                  <a:fillRect l="-281" t="-577" r="-562"/>
                </a:stretch>
              </a:blipFill>
            </p:spPr>
            <p:txBody>
              <a:bodyPr/>
              <a:lstStyle/>
              <a:p>
                <a:r>
                  <a:rPr lang="en-US">
                    <a:noFill/>
                  </a:rPr>
                  <a:t> </a:t>
                </a:r>
              </a:p>
            </p:txBody>
          </p:sp>
        </mc:Fallback>
      </mc:AlternateContent>
      <p:sp>
        <p:nvSpPr>
          <p:cNvPr id="13" name="Title 12"/>
          <p:cNvSpPr>
            <a:spLocks noGrp="1"/>
          </p:cNvSpPr>
          <p:nvPr>
            <p:ph type="title"/>
          </p:nvPr>
        </p:nvSpPr>
        <p:spPr>
          <a:xfrm>
            <a:off x="741405" y="223740"/>
            <a:ext cx="10840995" cy="914400"/>
          </a:xfrm>
        </p:spPr>
        <p:txBody>
          <a:bodyPr/>
          <a:lstStyle/>
          <a:p>
            <a:r>
              <a:rPr lang="sr-Cyrl-RS" sz="3200" dirty="0" smtClean="0"/>
              <a:t>9. Коефицијент реагибилности</a:t>
            </a:r>
            <a:endParaRPr lang="en-US" sz="3200" dirty="0"/>
          </a:p>
        </p:txBody>
      </p:sp>
    </p:spTree>
    <p:extLst>
      <p:ext uri="{BB962C8B-B14F-4D97-AF65-F5344CB8AC3E}">
        <p14:creationId xmlns:p14="http://schemas.microsoft.com/office/powerpoint/2010/main" val="304216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2022" y="1426464"/>
            <a:ext cx="10750378" cy="5287374"/>
          </a:xfrm>
        </p:spPr>
        <p:txBody>
          <a:bodyPr>
            <a:normAutofit/>
          </a:bodyPr>
          <a:lstStyle/>
          <a:p>
            <a:pPr marL="0" indent="0">
              <a:buNone/>
            </a:pPr>
            <a:r>
              <a:rPr lang="sr-Cyrl-RS" sz="2000" b="1" dirty="0" smtClean="0">
                <a:solidFill>
                  <a:srgbClr val="00B0F0"/>
                </a:solidFill>
              </a:rPr>
              <a:t>Коефицијент реагибилности може узимати различите вредности, и то:</a:t>
            </a:r>
          </a:p>
          <a:p>
            <a:pPr lvl="0" algn="just">
              <a:buFont typeface="Wingdings" panose="05000000000000000000" pitchFamily="2" charset="2"/>
              <a:buChar char="Ø"/>
            </a:pPr>
            <a:r>
              <a:rPr lang="sr-Cyrl-RS" sz="1800" b="1" dirty="0" smtClean="0">
                <a:solidFill>
                  <a:srgbClr val="00B0F0"/>
                </a:solidFill>
              </a:rPr>
              <a:t>Вредност 1</a:t>
            </a:r>
            <a:r>
              <a:rPr lang="sr-Cyrl-RS" sz="1800" b="1" dirty="0" smtClean="0"/>
              <a:t> (</a:t>
            </a:r>
            <a:r>
              <a:rPr lang="sr-Cyrl-RS" sz="1800" b="1" dirty="0"/>
              <a:t>јединичној еластичности трошкова, односно процентуалне промене трошкова одговарају процентуалној промени обима производње. На основу овога, менаџер закључује да додатни износ трошкова настао услед пораста обима производње има карактер пропорционалних </a:t>
            </a:r>
            <a:r>
              <a:rPr lang="sr-Cyrl-RS" sz="1800" b="1" dirty="0" smtClean="0"/>
              <a:t>трошкова)</a:t>
            </a:r>
          </a:p>
          <a:p>
            <a:pPr lvl="0" algn="just">
              <a:buFont typeface="Wingdings" panose="05000000000000000000" pitchFamily="2" charset="2"/>
              <a:buChar char="Ø"/>
            </a:pPr>
            <a:r>
              <a:rPr lang="sr-Cyrl-RS" sz="1800" b="1" dirty="0" smtClean="0">
                <a:solidFill>
                  <a:srgbClr val="00B0F0"/>
                </a:solidFill>
              </a:rPr>
              <a:t>Вредност 0</a:t>
            </a:r>
            <a:r>
              <a:rPr lang="sr-Cyrl-RS" sz="1800" b="1" dirty="0" smtClean="0"/>
              <a:t> (апсолутно фиксни трошкови)</a:t>
            </a:r>
          </a:p>
          <a:p>
            <a:pPr lvl="0" algn="just">
              <a:buFont typeface="Wingdings" panose="05000000000000000000" pitchFamily="2" charset="2"/>
              <a:buChar char="Ø"/>
            </a:pPr>
            <a:r>
              <a:rPr lang="sr-Cyrl-RS" sz="1800" b="1" dirty="0" smtClean="0">
                <a:solidFill>
                  <a:srgbClr val="00B0F0"/>
                </a:solidFill>
              </a:rPr>
              <a:t>Вредност изнад 1 </a:t>
            </a:r>
            <a:r>
              <a:rPr lang="sr-Cyrl-RS" sz="1800" b="1" dirty="0" smtClean="0"/>
              <a:t>( прогресивно варијабилни трошкови – промена трошкова већа у односу на промене обима производње)</a:t>
            </a:r>
          </a:p>
          <a:p>
            <a:pPr lvl="0" algn="just">
              <a:buFont typeface="Wingdings" panose="05000000000000000000" pitchFamily="2" charset="2"/>
              <a:buChar char="Ø"/>
            </a:pPr>
            <a:r>
              <a:rPr lang="sr-Cyrl-RS" sz="1800" b="1" dirty="0" smtClean="0">
                <a:solidFill>
                  <a:srgbClr val="00B0F0"/>
                </a:solidFill>
              </a:rPr>
              <a:t>Вредност између 0 и 1 </a:t>
            </a:r>
            <a:r>
              <a:rPr lang="sr-Cyrl-RS" sz="1800" b="1" dirty="0" smtClean="0"/>
              <a:t>( дегресивно варијабилни трошкови – ако је вредност између 0,01 и 0,2 ради се о јакој дегресији).</a:t>
            </a:r>
          </a:p>
          <a:p>
            <a:pPr lvl="0" algn="just">
              <a:buFont typeface="Wingdings" panose="05000000000000000000" pitchFamily="2" charset="2"/>
              <a:buChar char="Ø"/>
            </a:pPr>
            <a:endParaRPr lang="en-US" sz="1600" b="1" dirty="0" smtClean="0"/>
          </a:p>
        </p:txBody>
      </p:sp>
      <p:sp>
        <p:nvSpPr>
          <p:cNvPr id="13" name="Title 12"/>
          <p:cNvSpPr>
            <a:spLocks noGrp="1"/>
          </p:cNvSpPr>
          <p:nvPr>
            <p:ph type="title"/>
          </p:nvPr>
        </p:nvSpPr>
        <p:spPr>
          <a:xfrm>
            <a:off x="832022" y="223740"/>
            <a:ext cx="10750378" cy="914400"/>
          </a:xfrm>
        </p:spPr>
        <p:txBody>
          <a:bodyPr/>
          <a:lstStyle/>
          <a:p>
            <a:r>
              <a:rPr lang="sr-Cyrl-RS" sz="3200" dirty="0" smtClean="0"/>
              <a:t>9. Коефицијент реагибилности</a:t>
            </a:r>
            <a:endParaRPr lang="en-US" sz="3200" dirty="0"/>
          </a:p>
        </p:txBody>
      </p:sp>
      <p:pic>
        <p:nvPicPr>
          <p:cNvPr id="4" name="Picture 3" descr="C:\Users\Ceda\Desktop\PR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796" y="4877058"/>
            <a:ext cx="3235669" cy="1729688"/>
          </a:xfrm>
          <a:prstGeom prst="rect">
            <a:avLst/>
          </a:prstGeom>
          <a:noFill/>
          <a:ln>
            <a:noFill/>
          </a:ln>
        </p:spPr>
      </p:pic>
      <p:pic>
        <p:nvPicPr>
          <p:cNvPr id="5" name="Picture 4" descr="C:\Users\Ceda\Desktop\DE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531" y="4840760"/>
            <a:ext cx="3098972" cy="1765986"/>
          </a:xfrm>
          <a:prstGeom prst="rect">
            <a:avLst/>
          </a:prstGeom>
          <a:noFill/>
          <a:ln>
            <a:noFill/>
          </a:ln>
        </p:spPr>
      </p:pic>
    </p:spTree>
    <p:extLst>
      <p:ext uri="{BB962C8B-B14F-4D97-AF65-F5344CB8AC3E}">
        <p14:creationId xmlns:p14="http://schemas.microsoft.com/office/powerpoint/2010/main" val="227882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502508" y="1204042"/>
                <a:ext cx="11079892" cy="5287374"/>
              </a:xfrm>
            </p:spPr>
            <p:txBody>
              <a:bodyPr>
                <a:normAutofit lnSpcReduction="10000"/>
              </a:bodyPr>
              <a:lstStyle/>
              <a:p>
                <a:pPr algn="just"/>
                <a:endParaRPr lang="sr-Cyrl-RS" sz="2000" b="1" dirty="0" smtClean="0"/>
              </a:p>
              <a:p>
                <a:pPr lvl="0" algn="just"/>
                <a:r>
                  <a:rPr lang="sr-Cyrl-RS" sz="1800" b="1" dirty="0" smtClean="0"/>
                  <a:t>Управљачко рачуноводство </a:t>
                </a:r>
                <a:r>
                  <a:rPr lang="sr-Cyrl-RS" sz="1800" b="1" dirty="0" smtClean="0">
                    <a:solidFill>
                      <a:srgbClr val="00B0F0"/>
                    </a:solidFill>
                  </a:rPr>
                  <a:t>сконцентрисано </a:t>
                </a:r>
                <a:r>
                  <a:rPr lang="sr-Cyrl-RS" sz="1800" b="1" dirty="0">
                    <a:solidFill>
                      <a:srgbClr val="00B0F0"/>
                    </a:solidFill>
                  </a:rPr>
                  <a:t>је на анализу </a:t>
                </a:r>
                <a:r>
                  <a:rPr lang="sr-Cyrl-RS" sz="1800" b="1" dirty="0" smtClean="0">
                    <a:solidFill>
                      <a:srgbClr val="00B0F0"/>
                    </a:solidFill>
                  </a:rPr>
                  <a:t>и </a:t>
                </a:r>
                <a:r>
                  <a:rPr lang="sr-Cyrl-RS" sz="1800" b="1" dirty="0">
                    <a:solidFill>
                      <a:srgbClr val="00B0F0"/>
                    </a:solidFill>
                  </a:rPr>
                  <a:t>управљање трошковима по функционалним подручјима, на понашање трошкова у зависности од промена обима производње, анализу просечних трошкова (цене коштања по јединици производа) и слично</a:t>
                </a:r>
                <a:r>
                  <a:rPr lang="sr-Cyrl-RS" sz="1800" b="1" dirty="0"/>
                  <a:t>. Другим речима, за пословно одлучивање неопходно је сагледавати трошкове пословања с више различитих </a:t>
                </a:r>
                <a:r>
                  <a:rPr lang="sr-Cyrl-RS" sz="1800" b="1" dirty="0" smtClean="0"/>
                  <a:t>апсеката.</a:t>
                </a:r>
              </a:p>
              <a:p>
                <a:pPr lvl="0" algn="just"/>
                <a:endParaRPr lang="sr-Cyrl-RS" sz="1800" b="1" dirty="0">
                  <a:solidFill>
                    <a:srgbClr val="FFC000"/>
                  </a:solidFill>
                </a:endParaRPr>
              </a:p>
              <a:p>
                <a:pPr lvl="0" algn="just"/>
                <a:r>
                  <a:rPr lang="sr-Cyrl-CS" sz="1800" b="1" dirty="0">
                    <a:solidFill>
                      <a:srgbClr val="00B0F0"/>
                    </a:solidFill>
                  </a:rPr>
                  <a:t>Трошкови се могу дефинисати </a:t>
                </a:r>
                <a:r>
                  <a:rPr lang="sr-Cyrl-CS" sz="1800" b="1" dirty="0"/>
                  <a:t>као новчани (вредносни) израз утрошених елемената производње који су настали да би се произвели учинци предузећа и продали на тржишту, а све у циљу остварења </a:t>
                </a:r>
                <a:r>
                  <a:rPr lang="sr-Cyrl-CS" sz="1800" b="1" dirty="0" smtClean="0"/>
                  <a:t>добити.</a:t>
                </a:r>
              </a:p>
              <a:p>
                <a:pPr lvl="0" algn="just"/>
                <a:r>
                  <a:rPr lang="sr-Cyrl-CS" sz="1800" b="1" dirty="0" smtClean="0">
                    <a:solidFill>
                      <a:srgbClr val="00B0F0"/>
                    </a:solidFill>
                  </a:rPr>
                  <a:t>Трошкови </a:t>
                </a:r>
                <a:r>
                  <a:rPr lang="sr-Cyrl-CS" sz="1800" b="1" dirty="0">
                    <a:solidFill>
                      <a:srgbClr val="00B0F0"/>
                    </a:solidFill>
                  </a:rPr>
                  <a:t>имају своју количинску и вредносну компоненту. Количинска компонента трошкова </a:t>
                </a:r>
                <a:r>
                  <a:rPr lang="sr-Cyrl-CS" sz="1800" b="1" dirty="0"/>
                  <a:t>представља количински (натурално) одређену потрошњу фактора производње и другачије </a:t>
                </a:r>
                <a:r>
                  <a:rPr lang="sr-Cyrl-CS" sz="1800" b="1" dirty="0">
                    <a:solidFill>
                      <a:srgbClr val="00B0F0"/>
                    </a:solidFill>
                  </a:rPr>
                  <a:t>се назива утрошком</a:t>
                </a:r>
                <a:endParaRPr lang="sr-Cyrl-RS" sz="1800" b="1" dirty="0" smtClean="0">
                  <a:solidFill>
                    <a:srgbClr val="00B0F0"/>
                  </a:solidFill>
                </a:endParaRPr>
              </a:p>
              <a:p>
                <a:pPr lvl="0" algn="just"/>
                <a:r>
                  <a:rPr lang="sr-Cyrl-CS" sz="1800" b="1" dirty="0"/>
                  <a:t>Као ценовна компонента трошкова најчешће се користи </a:t>
                </a:r>
                <a:r>
                  <a:rPr lang="sr-Cyrl-CS" sz="1800" b="1" dirty="0">
                    <a:solidFill>
                      <a:srgbClr val="00B0F0"/>
                    </a:solidFill>
                  </a:rPr>
                  <a:t>набавна цена фактора </a:t>
                </a:r>
                <a:r>
                  <a:rPr lang="sr-Cyrl-CS" sz="1800" b="1" dirty="0" smtClean="0">
                    <a:solidFill>
                      <a:srgbClr val="00B0F0"/>
                    </a:solidFill>
                  </a:rPr>
                  <a:t>производње</a:t>
                </a:r>
                <a:r>
                  <a:rPr lang="sr-Cyrl-CS" sz="1800" b="1" dirty="0" smtClean="0"/>
                  <a:t>. </a:t>
                </a:r>
                <a:r>
                  <a:rPr lang="sr-Cyrl-CS" sz="1800" b="1" dirty="0"/>
                  <a:t>Понекада се вредновање утрошака може вршити и </a:t>
                </a:r>
                <a:r>
                  <a:rPr lang="sr-Cyrl-CS" sz="1800" b="1" dirty="0">
                    <a:solidFill>
                      <a:srgbClr val="00B0F0"/>
                    </a:solidFill>
                  </a:rPr>
                  <a:t>по планским набавним ценама </a:t>
                </a:r>
                <a:r>
                  <a:rPr lang="sr-Cyrl-CS" sz="1800" b="1" dirty="0"/>
                  <a:t>што не значи да напуштамо концепт набавне вредности, већ на тај начин могуће је пратити одступање планских од стварних набавних </a:t>
                </a:r>
                <a:r>
                  <a:rPr lang="sr-Cyrl-CS" sz="1800" b="1" dirty="0" smtClean="0"/>
                  <a:t>цена.</a:t>
                </a:r>
              </a:p>
              <a:p>
                <a:pPr algn="ctr"/>
                <a14:m>
                  <m:oMath xmlns:m="http://schemas.openxmlformats.org/officeDocument/2006/math">
                    <m:r>
                      <a:rPr lang="sr-Cyrl-RS" b="1" i="1" smtClean="0">
                        <a:solidFill>
                          <a:srgbClr val="00B0F0"/>
                        </a:solidFill>
                        <a:latin typeface="Cambria Math" panose="02040503050406030204" pitchFamily="18" charset="0"/>
                      </a:rPr>
                      <m:t>УТ=</m:t>
                    </m:r>
                    <m:nary>
                      <m:naryPr>
                        <m:chr m:val="∑"/>
                        <m:limLoc m:val="undOvr"/>
                        <m:subHide m:val="on"/>
                        <m:supHide m:val="on"/>
                        <m:ctrlPr>
                          <a:rPr lang="sr-Cyrl-RS" b="1" i="1">
                            <a:solidFill>
                              <a:srgbClr val="00B0F0"/>
                            </a:solidFill>
                            <a:latin typeface="Cambria Math" panose="02040503050406030204" pitchFamily="18" charset="0"/>
                          </a:rPr>
                        </m:ctrlPr>
                      </m:naryPr>
                      <m:sub/>
                      <m:sup/>
                      <m:e>
                        <m:r>
                          <a:rPr lang="sr-Cyrl-RS" b="1">
                            <a:solidFill>
                              <a:srgbClr val="00B0F0"/>
                            </a:solidFill>
                            <a:latin typeface="Cambria Math" panose="02040503050406030204" pitchFamily="18" charset="0"/>
                          </a:rPr>
                          <m:t>Кв×Цв</m:t>
                        </m:r>
                      </m:e>
                    </m:nary>
                  </m:oMath>
                </a14:m>
                <a:endParaRPr lang="sr-Cyrl-RS" sz="1600" b="1" dirty="0"/>
              </a:p>
              <a:p>
                <a:pPr lvl="0" algn="just"/>
                <a:endParaRPr lang="sr-Cyrl-RS" sz="1600" b="1" dirty="0" smtClean="0">
                  <a:solidFill>
                    <a:srgbClr val="FFC000"/>
                  </a:solidFill>
                </a:endParaRPr>
              </a:p>
              <a:p>
                <a:pPr lvl="0" algn="just"/>
                <a:endParaRPr lang="en-US" dirty="0" smtClean="0">
                  <a:solidFill>
                    <a:srgbClr val="FF0000"/>
                  </a:solidFill>
                </a:endParaRPr>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502508" y="1204042"/>
                <a:ext cx="11079892" cy="5287374"/>
              </a:xfrm>
              <a:blipFill rotWithShape="0">
                <a:blip r:embed="rId2"/>
                <a:stretch>
                  <a:fillRect l="-110" r="-495" b="-11303"/>
                </a:stretch>
              </a:blipFill>
            </p:spPr>
            <p:txBody>
              <a:bodyPr/>
              <a:lstStyle/>
              <a:p>
                <a:r>
                  <a:rPr lang="en-US">
                    <a:noFill/>
                  </a:rPr>
                  <a:t> </a:t>
                </a:r>
              </a:p>
            </p:txBody>
          </p:sp>
        </mc:Fallback>
      </mc:AlternateContent>
      <p:sp>
        <p:nvSpPr>
          <p:cNvPr id="13" name="Title 12"/>
          <p:cNvSpPr>
            <a:spLocks noGrp="1"/>
          </p:cNvSpPr>
          <p:nvPr>
            <p:ph type="title"/>
          </p:nvPr>
        </p:nvSpPr>
        <p:spPr>
          <a:xfrm>
            <a:off x="766119" y="182551"/>
            <a:ext cx="10363200" cy="914400"/>
          </a:xfrm>
        </p:spPr>
        <p:txBody>
          <a:bodyPr/>
          <a:lstStyle/>
          <a:p>
            <a:r>
              <a:rPr lang="sr-Cyrl-RS" sz="3200" b="1" dirty="0"/>
              <a:t>1. </a:t>
            </a:r>
            <a:r>
              <a:rPr lang="sr-Cyrl-RS" sz="3200" b="1" dirty="0" smtClean="0"/>
              <a:t>Појам трошкова</a:t>
            </a:r>
            <a:endParaRPr lang="en-US" sz="3200" b="1" dirty="0"/>
          </a:p>
        </p:txBody>
      </p:sp>
    </p:spTree>
    <p:extLst>
      <p:ext uri="{BB962C8B-B14F-4D97-AF65-F5344CB8AC3E}">
        <p14:creationId xmlns:p14="http://schemas.microsoft.com/office/powerpoint/2010/main" val="16861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49643" y="1377037"/>
            <a:ext cx="10733903" cy="5287374"/>
          </a:xfrm>
        </p:spPr>
        <p:txBody>
          <a:bodyPr>
            <a:normAutofit/>
          </a:bodyPr>
          <a:lstStyle/>
          <a:p>
            <a:pPr algn="just"/>
            <a:endParaRPr lang="sr-Cyrl-RS" sz="2000" b="1" dirty="0" smtClean="0"/>
          </a:p>
          <a:p>
            <a:pPr algn="just"/>
            <a:r>
              <a:rPr lang="sr-Cyrl-CS" sz="2400" b="1" dirty="0"/>
              <a:t>С аспекта потреба финансијског извештавања, све </a:t>
            </a:r>
            <a:r>
              <a:rPr lang="sr-Cyrl-CS" sz="2400" b="1" dirty="0">
                <a:solidFill>
                  <a:srgbClr val="00B0F0"/>
                </a:solidFill>
              </a:rPr>
              <a:t>трошкове производње делимо према природним врстама (пореклу) на</a:t>
            </a:r>
            <a:r>
              <a:rPr lang="sr-Cyrl-CS" sz="2400" b="1" dirty="0" smtClean="0"/>
              <a:t>:</a:t>
            </a:r>
          </a:p>
          <a:p>
            <a:pPr marL="68580" indent="0" algn="just">
              <a:buNone/>
            </a:pPr>
            <a:endParaRPr lang="sr-Cyrl-RS" sz="2400" b="1" dirty="0"/>
          </a:p>
          <a:p>
            <a:pPr marL="525780" indent="-457200" algn="just">
              <a:buFont typeface="+mj-lt"/>
              <a:buAutoNum type="arabicPeriod"/>
            </a:pPr>
            <a:r>
              <a:rPr lang="sr-Cyrl-CS" sz="2400" b="1" dirty="0"/>
              <a:t>– трошкове материјала,</a:t>
            </a:r>
            <a:endParaRPr lang="sr-Cyrl-RS" sz="2400" b="1" dirty="0"/>
          </a:p>
          <a:p>
            <a:pPr marL="525780" indent="-457200" algn="just">
              <a:buFont typeface="+mj-lt"/>
              <a:buAutoNum type="arabicPeriod"/>
            </a:pPr>
            <a:r>
              <a:rPr lang="sr-Cyrl-CS" sz="2400" b="1" dirty="0"/>
              <a:t>– трошкове амортизације,</a:t>
            </a:r>
            <a:endParaRPr lang="sr-Cyrl-RS" sz="2400" b="1" dirty="0"/>
          </a:p>
          <a:p>
            <a:pPr marL="525780" indent="-457200" algn="just">
              <a:buFont typeface="+mj-lt"/>
              <a:buAutoNum type="arabicPeriod"/>
            </a:pPr>
            <a:r>
              <a:rPr lang="sr-Cyrl-CS" sz="2400" b="1" dirty="0"/>
              <a:t>– трошкове производних услуга,</a:t>
            </a:r>
            <a:endParaRPr lang="sr-Cyrl-RS" sz="2400" b="1" dirty="0"/>
          </a:p>
          <a:p>
            <a:pPr marL="525780" indent="-457200" algn="just">
              <a:buFont typeface="+mj-lt"/>
              <a:buAutoNum type="arabicPeriod"/>
            </a:pPr>
            <a:r>
              <a:rPr lang="sr-Cyrl-CS" sz="2400" b="1" dirty="0"/>
              <a:t>– нематеријалне трошкове (трошкове непроизводних услуга) и </a:t>
            </a:r>
            <a:endParaRPr lang="sr-Cyrl-RS" sz="2400" b="1" dirty="0"/>
          </a:p>
          <a:p>
            <a:pPr marL="525780" indent="-457200" algn="just">
              <a:buFont typeface="+mj-lt"/>
              <a:buAutoNum type="arabicPeriod"/>
            </a:pPr>
            <a:r>
              <a:rPr lang="sr-Cyrl-CS" sz="2400" b="1" dirty="0"/>
              <a:t>– трошкове зарада (плата).</a:t>
            </a:r>
            <a:endParaRPr lang="sr-Cyrl-RS" sz="2400" b="1" dirty="0"/>
          </a:p>
          <a:p>
            <a:pPr lvl="0" algn="just"/>
            <a:endParaRPr lang="sr-Cyrl-RS" sz="1600" b="1" dirty="0"/>
          </a:p>
          <a:p>
            <a:pPr lvl="0" algn="just"/>
            <a:endParaRPr lang="sr-Cyrl-RS" sz="1600" b="1" dirty="0" smtClean="0">
              <a:solidFill>
                <a:srgbClr val="FFC00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49643" y="248453"/>
            <a:ext cx="10363200" cy="914400"/>
          </a:xfrm>
        </p:spPr>
        <p:txBody>
          <a:bodyPr/>
          <a:lstStyle/>
          <a:p>
            <a:r>
              <a:rPr lang="sr-Cyrl-RS" sz="3200" dirty="0" smtClean="0"/>
              <a:t>2. Природне врсте трошкова</a:t>
            </a:r>
            <a:endParaRPr lang="en-US" sz="3200" dirty="0"/>
          </a:p>
        </p:txBody>
      </p:sp>
    </p:spTree>
    <p:extLst>
      <p:ext uri="{BB962C8B-B14F-4D97-AF65-F5344CB8AC3E}">
        <p14:creationId xmlns:p14="http://schemas.microsoft.com/office/powerpoint/2010/main" val="407947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50789" y="1179330"/>
            <a:ext cx="10890422" cy="5287374"/>
          </a:xfrm>
        </p:spPr>
        <p:txBody>
          <a:bodyPr>
            <a:normAutofit fontScale="77500" lnSpcReduction="20000"/>
          </a:bodyPr>
          <a:lstStyle/>
          <a:p>
            <a:pPr algn="just"/>
            <a:endParaRPr lang="en-US" sz="2000" b="1" dirty="0" smtClean="0"/>
          </a:p>
          <a:p>
            <a:pPr algn="just"/>
            <a:r>
              <a:rPr lang="sr-Cyrl-RS" sz="1900" b="1" dirty="0">
                <a:solidFill>
                  <a:srgbClr val="00B0F0"/>
                </a:solidFill>
              </a:rPr>
              <a:t>Подела трошкова по функционалним подручјима трошкова </a:t>
            </a:r>
            <a:r>
              <a:rPr lang="sr-Cyrl-RS" sz="1900" b="1" dirty="0"/>
              <a:t>веома често се назива и поделом трошкова по местима и носиоцима трошкова. </a:t>
            </a:r>
            <a:endParaRPr lang="sr-Cyrl-RS" sz="1900" b="1" dirty="0" smtClean="0"/>
          </a:p>
          <a:p>
            <a:pPr algn="just"/>
            <a:r>
              <a:rPr lang="sr-Cyrl-RS" sz="1900" b="1" dirty="0"/>
              <a:t>С гледишта поделе трошкова према местима њиховог настанка у </a:t>
            </a:r>
            <a:r>
              <a:rPr lang="sr-Cyrl-RS" sz="1900" b="1" dirty="0" smtClean="0"/>
              <a:t>управљачком </a:t>
            </a:r>
            <a:r>
              <a:rPr lang="sr-Cyrl-RS" sz="1900" b="1" dirty="0"/>
              <a:t>рачуноводству уобичајена је подела трошкова на оне који настају у производним центрима одговорности и на оне који настају у непроизводним центрима одговорности. Према томе, </a:t>
            </a:r>
            <a:r>
              <a:rPr lang="sr-Cyrl-RS" sz="1900" b="1" dirty="0">
                <a:solidFill>
                  <a:srgbClr val="00B0F0"/>
                </a:solidFill>
              </a:rPr>
              <a:t>може се усвојити подела на</a:t>
            </a:r>
            <a:r>
              <a:rPr lang="sr-Cyrl-RS" sz="1900" b="1" dirty="0"/>
              <a:t>:</a:t>
            </a:r>
          </a:p>
          <a:p>
            <a:pPr lvl="0">
              <a:buFont typeface="+mj-lt"/>
              <a:buAutoNum type="arabicPeriod"/>
            </a:pPr>
            <a:r>
              <a:rPr lang="sr-Cyrl-RS" sz="1900" b="1" dirty="0"/>
              <a:t>Трошкове производње и</a:t>
            </a:r>
          </a:p>
          <a:p>
            <a:pPr>
              <a:buFont typeface="+mj-lt"/>
              <a:buAutoNum type="arabicPeriod"/>
            </a:pPr>
            <a:r>
              <a:rPr lang="sr-Cyrl-RS" sz="1900" b="1" dirty="0"/>
              <a:t>Непроизводне </a:t>
            </a:r>
            <a:r>
              <a:rPr lang="sr-Cyrl-RS" sz="1900" b="1" dirty="0" smtClean="0"/>
              <a:t>трошкове</a:t>
            </a:r>
            <a:endParaRPr lang="en-US" sz="1900" b="1" dirty="0" smtClean="0"/>
          </a:p>
          <a:p>
            <a:pPr marL="68580" indent="0">
              <a:buNone/>
            </a:pPr>
            <a:endParaRPr lang="sr-Cyrl-RS" sz="1700" b="1" dirty="0">
              <a:solidFill>
                <a:srgbClr val="FFC000"/>
              </a:solidFill>
            </a:endParaRPr>
          </a:p>
          <a:p>
            <a:r>
              <a:rPr lang="sr-Cyrl-RS" sz="1900" b="1" dirty="0">
                <a:solidFill>
                  <a:srgbClr val="00B0F0"/>
                </a:solidFill>
              </a:rPr>
              <a:t>Трошкови који припадају функционалном подручју производње могу се поделити на</a:t>
            </a:r>
            <a:r>
              <a:rPr lang="sr-Cyrl-RS" sz="1900" b="1" dirty="0"/>
              <a:t>:</a:t>
            </a:r>
          </a:p>
          <a:p>
            <a:pPr lvl="0">
              <a:buFont typeface="+mj-lt"/>
              <a:buAutoNum type="arabicPeriod"/>
            </a:pPr>
            <a:r>
              <a:rPr lang="sr-Cyrl-RS" sz="1900" b="1" dirty="0"/>
              <a:t>Трошкове производње у ужем смислу – примарне трошкове производње и</a:t>
            </a:r>
          </a:p>
          <a:p>
            <a:pPr lvl="0">
              <a:buFont typeface="+mj-lt"/>
              <a:buAutoNum type="arabicPeriod"/>
            </a:pPr>
            <a:r>
              <a:rPr lang="sr-Cyrl-RS" sz="1900" b="1" dirty="0"/>
              <a:t>Трошкове производне </a:t>
            </a:r>
            <a:r>
              <a:rPr lang="sr-Cyrl-RS" sz="1900" b="1" dirty="0" smtClean="0"/>
              <a:t>режије</a:t>
            </a:r>
            <a:r>
              <a:rPr lang="en-US" sz="1900" b="1" dirty="0" smtClean="0"/>
              <a:t> (</a:t>
            </a:r>
            <a:r>
              <a:rPr lang="sr-Cyrl-RS" sz="1900" b="1" dirty="0" smtClean="0"/>
              <a:t>општи трошкови производње)</a:t>
            </a:r>
          </a:p>
          <a:p>
            <a:pPr marL="68580" lvl="0" indent="0">
              <a:buNone/>
            </a:pPr>
            <a:endParaRPr lang="sr-Cyrl-RS" sz="1700" b="1" dirty="0"/>
          </a:p>
          <a:p>
            <a:pPr algn="just"/>
            <a:r>
              <a:rPr lang="sr-Cyrl-RS" sz="1900" b="1" dirty="0">
                <a:solidFill>
                  <a:srgbClr val="00B0F0"/>
                </a:solidFill>
              </a:rPr>
              <a:t>Непроизводни трошкови су сви остали трошкови који нису директна последица процеса производње, дакле, који се везују за непроизводна функционална подручја</a:t>
            </a:r>
            <a:r>
              <a:rPr lang="sr-Cyrl-RS" sz="1900" b="1" dirty="0"/>
              <a:t>. Међутим, ови трошкови могу представљати значајну ставку укупних трошкова. Због тога се посматрају по засебним функционалним подручјима и </a:t>
            </a:r>
            <a:r>
              <a:rPr lang="sr-Cyrl-RS" sz="1900" b="1" dirty="0">
                <a:solidFill>
                  <a:srgbClr val="00B0F0"/>
                </a:solidFill>
              </a:rPr>
              <a:t>деле се на</a:t>
            </a:r>
            <a:r>
              <a:rPr lang="sr-Cyrl-RS" sz="1900" b="1" dirty="0"/>
              <a:t>:</a:t>
            </a:r>
          </a:p>
          <a:p>
            <a:pPr lvl="0" algn="just">
              <a:buFont typeface="+mj-lt"/>
              <a:buAutoNum type="arabicPeriod"/>
            </a:pPr>
            <a:r>
              <a:rPr lang="sr-Cyrl-RS" sz="1800" b="1" dirty="0"/>
              <a:t>Трошкове управе и администрације,</a:t>
            </a:r>
          </a:p>
          <a:p>
            <a:pPr lvl="0" algn="just">
              <a:buFont typeface="+mj-lt"/>
              <a:buAutoNum type="arabicPeriod"/>
            </a:pPr>
            <a:r>
              <a:rPr lang="sr-Cyrl-RS" sz="1800" b="1" dirty="0"/>
              <a:t>Трошкове продаје и маркетинга и</a:t>
            </a:r>
          </a:p>
          <a:p>
            <a:pPr lvl="0" algn="just">
              <a:buFont typeface="+mj-lt"/>
              <a:buAutoNum type="arabicPeriod"/>
            </a:pPr>
            <a:r>
              <a:rPr lang="sr-Cyrl-RS" sz="1800" b="1" dirty="0"/>
              <a:t>Трошкове истраживања и развоја.</a:t>
            </a:r>
          </a:p>
          <a:p>
            <a:pPr lvl="0" algn="just"/>
            <a:endParaRPr lang="sr-Cyrl-RS" sz="1600" b="1" dirty="0" smtClean="0">
              <a:solidFill>
                <a:srgbClr val="FFC000"/>
              </a:solidFill>
            </a:endParaRPr>
          </a:p>
          <a:p>
            <a:pPr lvl="0" algn="just"/>
            <a:endParaRPr lang="en-US" dirty="0" smtClean="0">
              <a:solidFill>
                <a:srgbClr val="FF0000"/>
              </a:solidFill>
            </a:endParaRPr>
          </a:p>
        </p:txBody>
      </p:sp>
      <p:sp>
        <p:nvSpPr>
          <p:cNvPr id="13" name="Title 12"/>
          <p:cNvSpPr>
            <a:spLocks noGrp="1"/>
          </p:cNvSpPr>
          <p:nvPr>
            <p:ph type="title"/>
          </p:nvPr>
        </p:nvSpPr>
        <p:spPr>
          <a:xfrm>
            <a:off x="650789" y="264930"/>
            <a:ext cx="10363200" cy="914400"/>
          </a:xfrm>
        </p:spPr>
        <p:txBody>
          <a:bodyPr/>
          <a:lstStyle/>
          <a:p>
            <a:r>
              <a:rPr lang="sr-Cyrl-RS" sz="3200" dirty="0" smtClean="0"/>
              <a:t>3. Подела трошкова по функционалним подручјима</a:t>
            </a:r>
            <a:endParaRPr lang="en-US" sz="3200" dirty="0"/>
          </a:p>
        </p:txBody>
      </p:sp>
    </p:spTree>
    <p:extLst>
      <p:ext uri="{BB962C8B-B14F-4D97-AF65-F5344CB8AC3E}">
        <p14:creationId xmlns:p14="http://schemas.microsoft.com/office/powerpoint/2010/main" val="316224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3741" y="1426464"/>
            <a:ext cx="10898659" cy="5287374"/>
          </a:xfrm>
        </p:spPr>
        <p:txBody>
          <a:bodyPr>
            <a:normAutofit/>
          </a:bodyPr>
          <a:lstStyle/>
          <a:p>
            <a:pPr algn="just"/>
            <a:endParaRPr lang="en-US" sz="2000" b="1" dirty="0" smtClean="0"/>
          </a:p>
          <a:p>
            <a:pPr lvl="0" algn="just"/>
            <a:r>
              <a:rPr lang="sr-Cyrl-RS" sz="1600" b="1" dirty="0" smtClean="0"/>
              <a:t>Сви </a:t>
            </a:r>
            <a:r>
              <a:rPr lang="sr-Cyrl-RS" sz="1600" b="1" dirty="0"/>
              <a:t>трошкови могу се поделити на трошкове производа и трошкове периода. </a:t>
            </a:r>
            <a:r>
              <a:rPr lang="sr-Cyrl-RS" sz="1600" b="1" dirty="0">
                <a:solidFill>
                  <a:srgbClr val="00B0F0"/>
                </a:solidFill>
              </a:rPr>
              <a:t>Трошкови производа </a:t>
            </a:r>
            <a:r>
              <a:rPr lang="sr-Cyrl-RS" sz="1600" b="1" dirty="0"/>
              <a:t>су сви трошкови производње који формирају производну цену коштања готових производа, полупроизвода и недовршене производње. Сви остали трошкови (непроизводни трошкови) третирају се </a:t>
            </a:r>
            <a:r>
              <a:rPr lang="sr-Cyrl-RS" sz="1600" b="1" dirty="0">
                <a:solidFill>
                  <a:srgbClr val="00B0F0"/>
                </a:solidFill>
              </a:rPr>
              <a:t>расходима периода </a:t>
            </a:r>
            <a:r>
              <a:rPr lang="sr-Cyrl-RS" sz="1600" b="1" dirty="0"/>
              <a:t>(текућим расходима), односно морају бити покривени из текућих </a:t>
            </a:r>
            <a:r>
              <a:rPr lang="sr-Cyrl-RS" sz="1600" b="1" dirty="0" smtClean="0"/>
              <a:t>прихода.</a:t>
            </a:r>
          </a:p>
          <a:p>
            <a:pPr lvl="0" algn="just"/>
            <a:endParaRPr lang="sr-Cyrl-RS" sz="1600" b="1" dirty="0">
              <a:solidFill>
                <a:srgbClr val="FF0000"/>
              </a:solidFill>
            </a:endParaRPr>
          </a:p>
          <a:p>
            <a:pPr lvl="0" algn="just"/>
            <a:endParaRPr lang="en-US" b="1" dirty="0" smtClean="0">
              <a:solidFill>
                <a:srgbClr val="FF0000"/>
              </a:solidFill>
            </a:endParaRPr>
          </a:p>
        </p:txBody>
      </p:sp>
      <p:sp>
        <p:nvSpPr>
          <p:cNvPr id="13" name="Title 12"/>
          <p:cNvSpPr>
            <a:spLocks noGrp="1"/>
          </p:cNvSpPr>
          <p:nvPr>
            <p:ph type="title"/>
          </p:nvPr>
        </p:nvSpPr>
        <p:spPr>
          <a:xfrm>
            <a:off x="683741" y="223740"/>
            <a:ext cx="10898659" cy="914400"/>
          </a:xfrm>
        </p:spPr>
        <p:txBody>
          <a:bodyPr/>
          <a:lstStyle/>
          <a:p>
            <a:r>
              <a:rPr lang="sr-Cyrl-RS" sz="3200" dirty="0" smtClean="0"/>
              <a:t>4. Подела трошкова с аспекта укључивања у вредност </a:t>
            </a:r>
            <a:r>
              <a:rPr lang="sr-Cyrl-RS" sz="3200" dirty="0" smtClean="0"/>
              <a:t>залиха</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251642" y="3293179"/>
            <a:ext cx="4298315" cy="3253740"/>
          </a:xfrm>
          <a:prstGeom prst="rect">
            <a:avLst/>
          </a:prstGeom>
        </p:spPr>
      </p:pic>
    </p:spTree>
    <p:extLst>
      <p:ext uri="{BB962C8B-B14F-4D97-AF65-F5344CB8AC3E}">
        <p14:creationId xmlns:p14="http://schemas.microsoft.com/office/powerpoint/2010/main" val="253514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91978" y="1426464"/>
            <a:ext cx="10890422" cy="5287374"/>
          </a:xfrm>
        </p:spPr>
        <p:txBody>
          <a:bodyPr>
            <a:normAutofit fontScale="85000" lnSpcReduction="20000"/>
          </a:bodyPr>
          <a:lstStyle/>
          <a:p>
            <a:pPr algn="just"/>
            <a:r>
              <a:rPr lang="sr-Cyrl-CS" sz="2000" b="1" dirty="0">
                <a:solidFill>
                  <a:srgbClr val="00B0F0"/>
                </a:solidFill>
              </a:rPr>
              <a:t>Са </a:t>
            </a:r>
            <a:r>
              <a:rPr lang="sr-Cyrl-CS" sz="2000" b="1" dirty="0" err="1">
                <a:solidFill>
                  <a:srgbClr val="00B0F0"/>
                </a:solidFill>
              </a:rPr>
              <a:t>калкулационог</a:t>
            </a:r>
            <a:r>
              <a:rPr lang="sr-Cyrl-CS" sz="2000" b="1" dirty="0">
                <a:solidFill>
                  <a:srgbClr val="00B0F0"/>
                </a:solidFill>
              </a:rPr>
              <a:t> аспекта (аспекта везивања за коначне учинке) </a:t>
            </a:r>
            <a:r>
              <a:rPr lang="sr-Cyrl-CS" sz="2000" b="1" dirty="0"/>
              <a:t>трошкови се могу поделити на:</a:t>
            </a:r>
            <a:endParaRPr lang="sr-Cyrl-RS" sz="2000" b="1" dirty="0"/>
          </a:p>
          <a:p>
            <a:pPr lvl="0" algn="just"/>
            <a:r>
              <a:rPr lang="sr-Cyrl-CS" sz="2000" b="1" dirty="0"/>
              <a:t>директне (појединачне) трошкове и</a:t>
            </a:r>
            <a:endParaRPr lang="sr-Cyrl-RS" sz="2000" b="1" dirty="0"/>
          </a:p>
          <a:p>
            <a:pPr lvl="0" algn="just"/>
            <a:r>
              <a:rPr lang="sr-Cyrl-CS" sz="2000" b="1" dirty="0"/>
              <a:t>индиректне (опште) трошкове</a:t>
            </a:r>
            <a:r>
              <a:rPr lang="sr-Cyrl-CS" sz="2000" b="1" dirty="0" smtClean="0"/>
              <a:t>.</a:t>
            </a:r>
          </a:p>
          <a:p>
            <a:pPr lvl="0" algn="just"/>
            <a:endParaRPr lang="sr-Cyrl-RS" sz="2000" b="1" dirty="0"/>
          </a:p>
          <a:p>
            <a:pPr algn="just"/>
            <a:r>
              <a:rPr lang="sr-Cyrl-CS" sz="2000" b="1" dirty="0"/>
              <a:t>Са становишта производа ови трошкови се разликују према могућности везивања за саме производе тј. према способности </a:t>
            </a:r>
            <a:r>
              <a:rPr lang="sr-Cyrl-CS" sz="2000" b="1" dirty="0" err="1"/>
              <a:t>зарачунавања</a:t>
            </a:r>
            <a:r>
              <a:rPr lang="sr-Cyrl-CS" sz="2000" b="1" dirty="0"/>
              <a:t> појединим учинцима. Тако, под </a:t>
            </a:r>
            <a:r>
              <a:rPr lang="sr-Cyrl-CS" sz="2000" b="1" dirty="0">
                <a:solidFill>
                  <a:srgbClr val="00B0F0"/>
                </a:solidFill>
              </a:rPr>
              <a:t>директним (појединачним) трошковима</a:t>
            </a:r>
            <a:r>
              <a:rPr lang="sr-Cyrl-CS" sz="2000" b="1" dirty="0">
                <a:solidFill>
                  <a:srgbClr val="FFC000"/>
                </a:solidFill>
              </a:rPr>
              <a:t> </a:t>
            </a:r>
            <a:r>
              <a:rPr lang="sr-Cyrl-CS" sz="2000" b="1" dirty="0"/>
              <a:t>подразумевамо све трошкове који се директно, без икаквог кључа, могу везати за коначне учинке </a:t>
            </a:r>
            <a:r>
              <a:rPr lang="sr-Cyrl-CS" sz="2000" b="1" dirty="0" smtClean="0"/>
              <a:t>предузећа (</a:t>
            </a:r>
            <a:r>
              <a:rPr lang="sr-Cyrl-CS" sz="2000" b="1" dirty="0"/>
              <a:t>трошкове материјала израде, трошкове зарада израде, посебне појединачне трошкове производње и посебне појединачне трошкове </a:t>
            </a:r>
            <a:r>
              <a:rPr lang="sr-Cyrl-CS" sz="2000" b="1" dirty="0" smtClean="0"/>
              <a:t>продаје).</a:t>
            </a:r>
          </a:p>
          <a:p>
            <a:pPr algn="just"/>
            <a:r>
              <a:rPr lang="sr-Cyrl-CS" sz="2000" b="1" dirty="0"/>
              <a:t>Све остале трошкове сврставамо у </a:t>
            </a:r>
            <a:r>
              <a:rPr lang="sr-Cyrl-CS" sz="2000" b="1" dirty="0">
                <a:solidFill>
                  <a:srgbClr val="00B0F0"/>
                </a:solidFill>
              </a:rPr>
              <a:t>индиректне (опште) трошкове. Они се не могу везати за производ директно, већ путем одговарајућих кључева</a:t>
            </a:r>
            <a:r>
              <a:rPr lang="sr-Cyrl-CS" sz="2000" b="1" dirty="0"/>
              <a:t>. </a:t>
            </a:r>
            <a:r>
              <a:rPr lang="sr-Cyrl-RS" sz="2000" b="1" dirty="0"/>
              <a:t>'Кључеви расподеле' индиректних трошкова подразумевају утврђивање односа и постотка распоређивања индиректних трошкова на трошковне објекте према некој рационалној основици за коју се процењује да је узрочник трошка</a:t>
            </a:r>
            <a:r>
              <a:rPr lang="sr-Cyrl-RS" sz="2000" b="1" dirty="0" smtClean="0"/>
              <a:t>.</a:t>
            </a:r>
          </a:p>
          <a:p>
            <a:pPr algn="just"/>
            <a:endParaRPr lang="sr-Cyrl-RS" sz="2000" b="1" dirty="0"/>
          </a:p>
          <a:p>
            <a:pPr algn="just"/>
            <a:r>
              <a:rPr lang="sr-Cyrl-CS" sz="2000" b="1" dirty="0">
                <a:solidFill>
                  <a:srgbClr val="00B0F0"/>
                </a:solidFill>
              </a:rPr>
              <a:t>Кључеви који се могу користити за алокацију (индиректних) општих трошкова могу бити</a:t>
            </a:r>
            <a:r>
              <a:rPr lang="sr-Cyrl-CS" sz="2000" b="1" dirty="0"/>
              <a:t>:</a:t>
            </a:r>
            <a:endParaRPr lang="sr-Cyrl-RS" sz="2000" b="1" dirty="0"/>
          </a:p>
          <a:p>
            <a:pPr lvl="0" algn="just">
              <a:buFont typeface="Wingdings" panose="05000000000000000000" pitchFamily="2" charset="2"/>
              <a:buChar char="§"/>
            </a:pPr>
            <a:r>
              <a:rPr lang="sr-Cyrl-CS" sz="2000" b="1" dirty="0"/>
              <a:t>трошковни (трошкови материјала израде, трошкови зарада израде и сл.),</a:t>
            </a:r>
            <a:endParaRPr lang="sr-Cyrl-RS" sz="2000" b="1" dirty="0"/>
          </a:p>
          <a:p>
            <a:pPr lvl="0" algn="just">
              <a:buFont typeface="Wingdings" panose="05000000000000000000" pitchFamily="2" charset="2"/>
              <a:buChar char="§"/>
            </a:pPr>
            <a:r>
              <a:rPr lang="sr-Cyrl-CS" sz="2000" b="1" dirty="0"/>
              <a:t>количински (часови израде, број операција, број радника, календарско време и др.) и</a:t>
            </a:r>
            <a:endParaRPr lang="sr-Cyrl-RS" sz="2000" b="1" dirty="0"/>
          </a:p>
          <a:p>
            <a:pPr lvl="0" algn="just">
              <a:buFont typeface="Wingdings" panose="05000000000000000000" pitchFamily="2" charset="2"/>
              <a:buChar char="§"/>
            </a:pPr>
            <a:r>
              <a:rPr lang="sr-Cyrl-CS" sz="2000" b="1" dirty="0"/>
              <a:t>показатељи резултата (</a:t>
            </a:r>
            <a:r>
              <a:rPr lang="sr-Cyrl-RS" sz="2000" b="1" dirty="0"/>
              <a:t>приход, вредност производње и сл.).</a:t>
            </a:r>
          </a:p>
          <a:p>
            <a:pPr algn="just"/>
            <a:endParaRPr lang="sr-Cyrl-RS" sz="2000" b="1" dirty="0" smtClean="0"/>
          </a:p>
          <a:p>
            <a:pPr lvl="0" algn="just"/>
            <a:endParaRPr lang="sr-Cyrl-RS" sz="1600" b="1" dirty="0"/>
          </a:p>
          <a:p>
            <a:pPr lvl="0" algn="just"/>
            <a:endParaRPr lang="sr-Cyrl-RS" sz="1600" b="1" dirty="0" smtClean="0">
              <a:solidFill>
                <a:srgbClr val="FFC000"/>
              </a:solidFill>
            </a:endParaRPr>
          </a:p>
          <a:p>
            <a:pPr lvl="0" algn="just"/>
            <a:endParaRPr lang="en-US" dirty="0" smtClean="0">
              <a:solidFill>
                <a:srgbClr val="FF0000"/>
              </a:solidFill>
            </a:endParaRPr>
          </a:p>
        </p:txBody>
      </p:sp>
      <p:sp>
        <p:nvSpPr>
          <p:cNvPr id="13" name="Title 12"/>
          <p:cNvSpPr>
            <a:spLocks noGrp="1"/>
          </p:cNvSpPr>
          <p:nvPr>
            <p:ph type="title"/>
          </p:nvPr>
        </p:nvSpPr>
        <p:spPr>
          <a:xfrm>
            <a:off x="691978" y="223740"/>
            <a:ext cx="10890422" cy="914400"/>
          </a:xfrm>
        </p:spPr>
        <p:txBody>
          <a:bodyPr/>
          <a:lstStyle/>
          <a:p>
            <a:r>
              <a:rPr lang="sr-Cyrl-RS" sz="3200" dirty="0" smtClean="0"/>
              <a:t>5. Подела трошкова с аспекта везивања за </a:t>
            </a:r>
            <a:r>
              <a:rPr lang="sr-Cyrl-RS" sz="3200" dirty="0" smtClean="0"/>
              <a:t>коначне</a:t>
            </a:r>
            <a:r>
              <a:rPr lang="en-US" sz="3200" dirty="0" smtClean="0"/>
              <a:t/>
            </a:r>
            <a:br>
              <a:rPr lang="en-US" sz="3200" dirty="0" smtClean="0"/>
            </a:br>
            <a:r>
              <a:rPr lang="sr-Cyrl-RS" sz="3200" dirty="0" smtClean="0"/>
              <a:t> </a:t>
            </a:r>
            <a:r>
              <a:rPr lang="sr-Cyrl-RS" sz="3200" dirty="0" smtClean="0"/>
              <a:t>учинке </a:t>
            </a:r>
            <a:endParaRPr lang="en-US" sz="3200" dirty="0"/>
          </a:p>
        </p:txBody>
      </p:sp>
    </p:spTree>
    <p:extLst>
      <p:ext uri="{BB962C8B-B14F-4D97-AF65-F5344CB8AC3E}">
        <p14:creationId xmlns:p14="http://schemas.microsoft.com/office/powerpoint/2010/main" val="44429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26076" y="1426464"/>
            <a:ext cx="10956324" cy="5287374"/>
          </a:xfrm>
        </p:spPr>
        <p:txBody>
          <a:bodyPr>
            <a:normAutofit/>
          </a:bodyPr>
          <a:lstStyle/>
          <a:p>
            <a:pPr algn="just"/>
            <a:endParaRPr lang="sr-Cyrl-CS" sz="1400" b="1" dirty="0" smtClean="0">
              <a:solidFill>
                <a:srgbClr val="FFC000"/>
              </a:solidFill>
            </a:endParaRPr>
          </a:p>
          <a:p>
            <a:pPr algn="just"/>
            <a:endParaRPr lang="sr-Cyrl-CS" sz="1400" b="1" dirty="0">
              <a:solidFill>
                <a:srgbClr val="FFC000"/>
              </a:solidFill>
            </a:endParaRPr>
          </a:p>
          <a:p>
            <a:pPr algn="just"/>
            <a:endParaRPr lang="sr-Cyrl-CS" sz="1400" b="1" dirty="0" smtClean="0">
              <a:solidFill>
                <a:srgbClr val="FFC000"/>
              </a:solidFill>
            </a:endParaRPr>
          </a:p>
          <a:p>
            <a:pPr algn="just"/>
            <a:endParaRPr lang="sr-Cyrl-CS" sz="1400" b="1" dirty="0">
              <a:solidFill>
                <a:srgbClr val="FFC000"/>
              </a:solidFill>
            </a:endParaRPr>
          </a:p>
          <a:p>
            <a:pPr algn="just"/>
            <a:endParaRPr lang="sr-Cyrl-CS" sz="1400" b="1" dirty="0" smtClean="0">
              <a:solidFill>
                <a:srgbClr val="FFC000"/>
              </a:solidFill>
            </a:endParaRPr>
          </a:p>
          <a:p>
            <a:pPr algn="just"/>
            <a:endParaRPr lang="sr-Cyrl-CS" sz="1400" b="1" dirty="0">
              <a:solidFill>
                <a:srgbClr val="FFC000"/>
              </a:solidFill>
            </a:endParaRPr>
          </a:p>
          <a:p>
            <a:pPr algn="just"/>
            <a:endParaRPr lang="sr-Cyrl-CS" sz="1400" b="1" dirty="0" smtClean="0">
              <a:solidFill>
                <a:srgbClr val="FFC000"/>
              </a:solidFill>
            </a:endParaRPr>
          </a:p>
          <a:p>
            <a:pPr algn="just"/>
            <a:r>
              <a:rPr lang="sr-Cyrl-CS" sz="1600" b="1" dirty="0" smtClean="0">
                <a:solidFill>
                  <a:srgbClr val="00B0F0"/>
                </a:solidFill>
              </a:rPr>
              <a:t>Целокупан </a:t>
            </a:r>
            <a:r>
              <a:rPr lang="sr-Cyrl-CS" sz="1600" b="1" dirty="0">
                <a:solidFill>
                  <a:srgbClr val="00B0F0"/>
                </a:solidFill>
              </a:rPr>
              <a:t>поступак алоцирања укупних (директних и индиректних трошкова) може се приказати фазно</a:t>
            </a:r>
            <a:r>
              <a:rPr lang="sr-Cyrl-CS" sz="1600" b="1" dirty="0"/>
              <a:t>:</a:t>
            </a:r>
            <a:endParaRPr lang="sr-Cyrl-RS" sz="1600" b="1" dirty="0"/>
          </a:p>
          <a:p>
            <a:pPr marL="525780" lvl="0" indent="-457200" algn="just">
              <a:buFont typeface="+mj-lt"/>
              <a:buAutoNum type="arabicPeriod"/>
            </a:pPr>
            <a:r>
              <a:rPr lang="sr-Cyrl-CS" sz="1600" b="1" dirty="0"/>
              <a:t>евидентирање природних врста трошкова на рачунима у финансијском рачуноводству;</a:t>
            </a:r>
            <a:endParaRPr lang="sr-Cyrl-RS" sz="1600" b="1" dirty="0"/>
          </a:p>
          <a:p>
            <a:pPr marL="525780" lvl="0" indent="-457200" algn="just">
              <a:buFont typeface="+mj-lt"/>
              <a:buAutoNum type="arabicPeriod"/>
            </a:pPr>
            <a:r>
              <a:rPr lang="sr-Cyrl-CS" sz="1600" b="1" dirty="0"/>
              <a:t>пренос трошкова на рачуне места и носилаца трошкова (директни трошкови материјала и рада се преносе на радне налоге (носиоце трошкова), а сви остали општи трошкови на места трошкова;</a:t>
            </a:r>
            <a:endParaRPr lang="sr-Cyrl-RS" sz="1600" b="1" dirty="0"/>
          </a:p>
          <a:p>
            <a:pPr marL="525780" lvl="0" indent="-457200" algn="just">
              <a:buFont typeface="+mj-lt"/>
              <a:buAutoNum type="arabicPeriod"/>
            </a:pPr>
            <a:r>
              <a:rPr lang="sr-Cyrl-CS" sz="1600" b="1" dirty="0"/>
              <a:t>алокација трошкова споредних и помоћних места трошкова на главна места трошкова;</a:t>
            </a:r>
            <a:endParaRPr lang="sr-Cyrl-RS" sz="1600" b="1" dirty="0"/>
          </a:p>
          <a:p>
            <a:pPr marL="525780" lvl="0" indent="-457200" algn="just">
              <a:buFont typeface="+mj-lt"/>
              <a:buAutoNum type="arabicPeriod"/>
            </a:pPr>
            <a:r>
              <a:rPr lang="sr-Cyrl-CS" sz="1600" b="1" dirty="0"/>
              <a:t>алокација индиректних (општих) трошкова производње на носиоце трошкова и</a:t>
            </a:r>
            <a:endParaRPr lang="sr-Cyrl-RS" sz="1600" b="1" dirty="0"/>
          </a:p>
          <a:p>
            <a:pPr marL="525780" lvl="0" indent="-457200" algn="just">
              <a:buFont typeface="+mj-lt"/>
              <a:buAutoNum type="arabicPeriod"/>
            </a:pPr>
            <a:r>
              <a:rPr lang="sr-Cyrl-CS" sz="1600" b="1" dirty="0"/>
              <a:t>утврђивање трошкова производа и трошкова периода.</a:t>
            </a:r>
            <a:endParaRPr lang="sr-Cyrl-RS" sz="1600" b="1" dirty="0"/>
          </a:p>
          <a:p>
            <a:pPr algn="just"/>
            <a:endParaRPr lang="sr-Cyrl-RS" sz="2000" b="1" dirty="0" smtClean="0"/>
          </a:p>
          <a:p>
            <a:pPr lvl="0" algn="just"/>
            <a:endParaRPr lang="sr-Cyrl-RS" sz="1600" b="1" dirty="0"/>
          </a:p>
          <a:p>
            <a:pPr lvl="0" algn="just"/>
            <a:endParaRPr lang="sr-Cyrl-RS" sz="1600" b="1" dirty="0" smtClean="0">
              <a:solidFill>
                <a:srgbClr val="FFC000"/>
              </a:solidFill>
            </a:endParaRPr>
          </a:p>
          <a:p>
            <a:pPr lvl="0" algn="just"/>
            <a:endParaRPr lang="en-US" dirty="0" smtClean="0">
              <a:solidFill>
                <a:srgbClr val="FF0000"/>
              </a:solidFill>
            </a:endParaRPr>
          </a:p>
        </p:txBody>
      </p:sp>
      <p:sp>
        <p:nvSpPr>
          <p:cNvPr id="13" name="Title 12"/>
          <p:cNvSpPr>
            <a:spLocks noGrp="1"/>
          </p:cNvSpPr>
          <p:nvPr>
            <p:ph type="title"/>
          </p:nvPr>
        </p:nvSpPr>
        <p:spPr>
          <a:xfrm>
            <a:off x="626076" y="223740"/>
            <a:ext cx="10956324" cy="914400"/>
          </a:xfrm>
        </p:spPr>
        <p:txBody>
          <a:bodyPr/>
          <a:lstStyle/>
          <a:p>
            <a:r>
              <a:rPr lang="sr-Cyrl-RS" sz="3200" dirty="0"/>
              <a:t>5. Подела трошкова с аспекта везивања за коначне </a:t>
            </a:r>
            <a:r>
              <a:rPr lang="en-US" sz="3200" dirty="0" smtClean="0"/>
              <a:t>         </a:t>
            </a:r>
            <a:r>
              <a:rPr lang="sr-Cyrl-RS" sz="3200" dirty="0" smtClean="0"/>
              <a:t>учинке </a:t>
            </a:r>
            <a:endParaRPr lang="en-US" sz="3200" dirty="0"/>
          </a:p>
        </p:txBody>
      </p:sp>
      <p:graphicFrame>
        <p:nvGraphicFramePr>
          <p:cNvPr id="3" name="Table 2"/>
          <p:cNvGraphicFramePr>
            <a:graphicFrameLocks noGrp="1"/>
          </p:cNvGraphicFramePr>
          <p:nvPr>
            <p:extLst/>
          </p:nvPr>
        </p:nvGraphicFramePr>
        <p:xfrm>
          <a:off x="3952652" y="1779613"/>
          <a:ext cx="4500880" cy="1447800"/>
        </p:xfrm>
        <a:graphic>
          <a:graphicData uri="http://schemas.openxmlformats.org/drawingml/2006/table">
            <a:tbl>
              <a:tblPr firstRow="1" firstCol="1" bandRow="1">
                <a:tableStyleId>{5C22544A-7EE6-4342-B048-85BDC9FD1C3A}</a:tableStyleId>
              </a:tblPr>
              <a:tblGrid>
                <a:gridCol w="2249805"/>
                <a:gridCol w="2251075"/>
              </a:tblGrid>
              <a:tr h="0">
                <a:tc>
                  <a:txBody>
                    <a:bodyPr/>
                    <a:lstStyle/>
                    <a:p>
                      <a:pPr algn="ctr">
                        <a:spcAft>
                          <a:spcPts val="0"/>
                        </a:spcAft>
                      </a:pPr>
                      <a:r>
                        <a:rPr lang="sr-Cyrl-CS" sz="1100">
                          <a:effectLst/>
                        </a:rPr>
                        <a:t>Врста индиректног трошка</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100">
                          <a:effectLst/>
                        </a:rPr>
                        <a:t>Кључ за расподелу</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кадровске функције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Број запослених</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набавне функције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Вредног набављених ресурса</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продајне функције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Приход</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службе чишћења</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Простор у квадратним метрима</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службе заштите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Вредност имовине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службе обрачуна</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a:effectLst/>
                        </a:rPr>
                        <a:t>Број запослених</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sr-Cyrl-CS" sz="1200">
                          <a:effectLst/>
                        </a:rPr>
                        <a:t>Трошкови опште управе</a:t>
                      </a:r>
                      <a:endParaRPr lang="sr-Cyrl-R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sr-Cyrl-CS" sz="1200" dirty="0">
                          <a:effectLst/>
                        </a:rPr>
                        <a:t>Просек</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1699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48497" y="1426464"/>
            <a:ext cx="10733903" cy="5287374"/>
          </a:xfrm>
        </p:spPr>
        <p:txBody>
          <a:bodyPr>
            <a:normAutofit/>
          </a:bodyPr>
          <a:lstStyle/>
          <a:p>
            <a:pPr lvl="0" algn="just"/>
            <a:r>
              <a:rPr lang="sr-Cyrl-CS" sz="1800" b="1" dirty="0" smtClean="0">
                <a:solidFill>
                  <a:srgbClr val="00B0F0"/>
                </a:solidFill>
              </a:rPr>
              <a:t>Под </a:t>
            </a:r>
            <a:r>
              <a:rPr lang="sr-Cyrl-CS" sz="1800" b="1" dirty="0">
                <a:solidFill>
                  <a:srgbClr val="00B0F0"/>
                </a:solidFill>
              </a:rPr>
              <a:t>претпоставком да се сви примарни трошкови производње (трошкови производње у ужем смислу) директно додељују носиоцима трошкова, а да се сви непроизводни трошкови сматрају расходима периода, остало је да утврдимо како се трошкови производне режије (општи трошкови производње) расподељују на главна (производна) места трошкова. </a:t>
            </a:r>
            <a:r>
              <a:rPr lang="sr-Cyrl-CS" sz="1800" b="1" dirty="0" smtClean="0">
                <a:solidFill>
                  <a:srgbClr val="00B0F0"/>
                </a:solidFill>
              </a:rPr>
              <a:t>Те методе су:</a:t>
            </a:r>
          </a:p>
          <a:p>
            <a:pPr lvl="0" algn="just"/>
            <a:endParaRPr lang="sr-Cyrl-RS" sz="1800" b="1" dirty="0" smtClean="0"/>
          </a:p>
          <a:p>
            <a:pPr>
              <a:buFont typeface="Wingdings" panose="05000000000000000000" pitchFamily="2" charset="2"/>
              <a:buChar char="§"/>
            </a:pPr>
            <a:r>
              <a:rPr lang="sr-Cyrl-CS" sz="1800" b="1" dirty="0" smtClean="0"/>
              <a:t>Директна </a:t>
            </a:r>
            <a:r>
              <a:rPr lang="sr-Cyrl-CS" sz="1800" b="1" dirty="0"/>
              <a:t>метода,</a:t>
            </a:r>
            <a:endParaRPr lang="sr-Cyrl-RS" sz="1800" b="1" dirty="0"/>
          </a:p>
          <a:p>
            <a:pPr>
              <a:buFont typeface="Wingdings" panose="05000000000000000000" pitchFamily="2" charset="2"/>
              <a:buChar char="§"/>
            </a:pPr>
            <a:r>
              <a:rPr lang="sr-Cyrl-CS" sz="1800" b="1" dirty="0"/>
              <a:t>Индиректна (фазна) метода и</a:t>
            </a:r>
            <a:endParaRPr lang="sr-Cyrl-RS" sz="1800" b="1" dirty="0"/>
          </a:p>
          <a:p>
            <a:pPr>
              <a:buFont typeface="Wingdings" panose="05000000000000000000" pitchFamily="2" charset="2"/>
              <a:buChar char="§"/>
            </a:pPr>
            <a:r>
              <a:rPr lang="sr-Cyrl-CS" sz="1800" b="1" dirty="0"/>
              <a:t>Реципрочна (алгебарска) метода</a:t>
            </a:r>
            <a:r>
              <a:rPr lang="sr-Cyrl-CS" sz="1800" b="1" dirty="0" smtClean="0"/>
              <a:t>.</a:t>
            </a:r>
          </a:p>
          <a:p>
            <a:pPr lvl="0"/>
            <a:endParaRPr lang="sr-Cyrl-RS" sz="1800" dirty="0"/>
          </a:p>
          <a:p>
            <a:pPr lvl="0" algn="just"/>
            <a:r>
              <a:rPr lang="sr-Cyrl-RS" sz="1800" b="1" dirty="0">
                <a:solidFill>
                  <a:srgbClr val="00B0F0"/>
                </a:solidFill>
              </a:rPr>
              <a:t>Директна метода </a:t>
            </a:r>
            <a:r>
              <a:rPr lang="sr-Cyrl-RS" sz="1800" b="1" dirty="0"/>
              <a:t>користи се за распоређивање општих трошкова производње на производне погоне тако да се занемарује да ли су места трошкова пружали услуге једни </a:t>
            </a:r>
            <a:r>
              <a:rPr lang="sr-Cyrl-RS" sz="1800" b="1" dirty="0" smtClean="0"/>
              <a:t>другима</a:t>
            </a:r>
          </a:p>
          <a:p>
            <a:pPr lvl="0" algn="just"/>
            <a:r>
              <a:rPr lang="sr-Cyrl-RS" sz="1800" b="1" dirty="0">
                <a:solidFill>
                  <a:srgbClr val="00B0F0"/>
                </a:solidFill>
              </a:rPr>
              <a:t>Индиректна (фазна) метода </a:t>
            </a:r>
            <a:r>
              <a:rPr lang="sr-Cyrl-RS" sz="1800" b="1" dirty="0"/>
              <a:t>узима у обзир пружање услуга једног сервиса или помоћног места трошкова другоме, али не и обрнуто, што делимично исправља слабост прве </a:t>
            </a:r>
            <a:r>
              <a:rPr lang="sr-Cyrl-RS" sz="1800" b="1" dirty="0" smtClean="0"/>
              <a:t>методе.</a:t>
            </a:r>
          </a:p>
          <a:p>
            <a:pPr algn="just"/>
            <a:r>
              <a:rPr lang="sr-Cyrl-RS" sz="1800" b="1" dirty="0" smtClean="0">
                <a:solidFill>
                  <a:srgbClr val="00B0F0"/>
                </a:solidFill>
              </a:rPr>
              <a:t>Реципрочна </a:t>
            </a:r>
            <a:r>
              <a:rPr lang="sr-Cyrl-RS" sz="1800" b="1" dirty="0">
                <a:solidFill>
                  <a:srgbClr val="00B0F0"/>
                </a:solidFill>
              </a:rPr>
              <a:t>(алгебарска) </a:t>
            </a:r>
            <a:r>
              <a:rPr lang="sr-Cyrl-RS" sz="1800" b="1" dirty="0" smtClean="0">
                <a:solidFill>
                  <a:srgbClr val="00B0F0"/>
                </a:solidFill>
              </a:rPr>
              <a:t>метода </a:t>
            </a:r>
            <a:r>
              <a:rPr lang="sr-Cyrl-RS" sz="1800" b="1" dirty="0"/>
              <a:t>полази од претпоставке да су сва места трошкова повезана, односно да су сва помоћна места трошкова пружала међусобно услуге. </a:t>
            </a:r>
            <a:endParaRPr lang="sr-Cyrl-RS" sz="1800" b="1" dirty="0" smtClean="0">
              <a:solidFill>
                <a:srgbClr val="FFC00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90832" y="223740"/>
            <a:ext cx="10791568" cy="914400"/>
          </a:xfrm>
        </p:spPr>
        <p:txBody>
          <a:bodyPr/>
          <a:lstStyle/>
          <a:p>
            <a:r>
              <a:rPr lang="sr-Cyrl-RS" sz="3200" dirty="0" smtClean="0"/>
              <a:t>6. Алокација општих трошкова производње на главна (производна) места трошкова</a:t>
            </a:r>
            <a:endParaRPr lang="en-US" sz="3200" dirty="0"/>
          </a:p>
        </p:txBody>
      </p:sp>
    </p:spTree>
    <p:extLst>
      <p:ext uri="{BB962C8B-B14F-4D97-AF65-F5344CB8AC3E}">
        <p14:creationId xmlns:p14="http://schemas.microsoft.com/office/powerpoint/2010/main" val="384454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49643" y="1426464"/>
            <a:ext cx="10832757" cy="5287374"/>
          </a:xfrm>
        </p:spPr>
        <p:txBody>
          <a:bodyPr>
            <a:normAutofit fontScale="62500" lnSpcReduction="20000"/>
          </a:bodyPr>
          <a:lstStyle/>
          <a:p>
            <a:pPr marL="525780" lvl="0" indent="-457200" algn="just">
              <a:buFont typeface="+mj-lt"/>
              <a:buAutoNum type="arabicPeriod"/>
            </a:pPr>
            <a:r>
              <a:rPr lang="sr-Cyrl-RS" sz="2600" b="1" dirty="0" smtClean="0">
                <a:solidFill>
                  <a:srgbClr val="00B0F0"/>
                </a:solidFill>
              </a:rPr>
              <a:t>Метод </a:t>
            </a:r>
            <a:r>
              <a:rPr lang="sr-Cyrl-RS" sz="2600" b="1" dirty="0">
                <a:solidFill>
                  <a:srgbClr val="00B0F0"/>
                </a:solidFill>
              </a:rPr>
              <a:t>алокације применом начела „корисности” и</a:t>
            </a:r>
          </a:p>
          <a:p>
            <a:pPr marL="525780" lvl="0" indent="-457200" algn="just">
              <a:buFont typeface="+mj-lt"/>
              <a:buAutoNum type="arabicPeriod"/>
            </a:pPr>
            <a:r>
              <a:rPr lang="sr-Cyrl-RS" sz="2600" b="1" dirty="0">
                <a:solidFill>
                  <a:srgbClr val="00B0F0"/>
                </a:solidFill>
              </a:rPr>
              <a:t>Метод алокације применом начела „способности”.</a:t>
            </a:r>
          </a:p>
          <a:p>
            <a:pPr algn="just"/>
            <a:r>
              <a:rPr lang="sr-Cyrl-RS" sz="2600" b="1" dirty="0" smtClean="0"/>
              <a:t>Пошто </a:t>
            </a:r>
            <a:r>
              <a:rPr lang="sr-Cyrl-RS" sz="2600" b="1" dirty="0"/>
              <a:t>су сви директни трошкови – примарни трошкови производње (трошкови материјала израде, трошкови зарада израде и остали директни трошкови) распоређени на коначне учинке (носиоце трошкова) и ако претпоставимо да све непроизводне трошкове третирамо расходима периода, остаје питање како расподелити трошкове производне режије који се након алокације налазе на производним местима </a:t>
            </a:r>
            <a:r>
              <a:rPr lang="sr-Cyrl-RS" sz="2600" b="1" dirty="0" smtClean="0"/>
              <a:t>трошкова.</a:t>
            </a:r>
          </a:p>
          <a:p>
            <a:pPr algn="just"/>
            <a:r>
              <a:rPr lang="sr-Cyrl-RS" sz="2600" b="1" dirty="0">
                <a:solidFill>
                  <a:srgbClr val="00B0F0"/>
                </a:solidFill>
              </a:rPr>
              <a:t>Метода алокације применом начела 'корисности' </a:t>
            </a:r>
            <a:r>
              <a:rPr lang="sr-Cyrl-RS" sz="2600" b="1" dirty="0"/>
              <a:t>полази од претпоставке да ће сваки носилац трошкова (производ „А”, производ „Б”, итд.) апсорбовати са производних места трошкова онолико трошкова колико носилац трошкова има користи од тих индиректних трошкова. То значи да примена ове методе захтева </a:t>
            </a:r>
            <a:r>
              <a:rPr lang="sr-Cyrl-RS" sz="2600" b="1" dirty="0">
                <a:solidFill>
                  <a:srgbClr val="00B0F0"/>
                </a:solidFill>
              </a:rPr>
              <a:t>избор адекватног показатеља те „корисности</a:t>
            </a:r>
            <a:r>
              <a:rPr lang="sr-Cyrl-RS" sz="2600" b="1" dirty="0"/>
              <a:t>”, односно показатеља који ће представљати заједничку основицу за распоред. У зависности од тога о којим производима се ради и о њиховим јединицама мерења (литри, килограми, метри), могу се користити следећи показатељи:</a:t>
            </a:r>
          </a:p>
          <a:p>
            <a:pPr lvl="0" algn="just">
              <a:buFont typeface="Wingdings" panose="05000000000000000000" pitchFamily="2" charset="2"/>
              <a:buChar char="§"/>
            </a:pPr>
            <a:r>
              <a:rPr lang="sr-Cyrl-RS" sz="2300" b="1" dirty="0"/>
              <a:t>Технички показатељи (количина коришћеног материјала, број сати директног рада, број сати рада машина и сл.);</a:t>
            </a:r>
          </a:p>
          <a:p>
            <a:pPr lvl="0" algn="just">
              <a:buFont typeface="Wingdings" panose="05000000000000000000" pitchFamily="2" charset="2"/>
              <a:buChar char="§"/>
            </a:pPr>
            <a:r>
              <a:rPr lang="sr-Cyrl-RS" sz="2300" b="1" dirty="0"/>
              <a:t>Показатељи трошкова (трошкови директног рада, трошкови директног материјала, или збир ових трошкова (примарни трошкови);</a:t>
            </a:r>
          </a:p>
          <a:p>
            <a:pPr lvl="0" algn="just">
              <a:buFont typeface="Wingdings" panose="05000000000000000000" pitchFamily="2" charset="2"/>
              <a:buChar char="§"/>
            </a:pPr>
            <a:r>
              <a:rPr lang="sr-Cyrl-RS" sz="2300" b="1" dirty="0"/>
              <a:t>Произведена количина различитих производа или њихова вредност.</a:t>
            </a:r>
          </a:p>
          <a:p>
            <a:pPr algn="just"/>
            <a:r>
              <a:rPr lang="sr-Cyrl-RS" sz="2600" b="1" dirty="0">
                <a:solidFill>
                  <a:srgbClr val="00B0F0"/>
                </a:solidFill>
              </a:rPr>
              <a:t>Други метод за алокацију трошкова на коначне учинке (носиоце трошкова), подразумева расподелу индиректних трошкова у зависности од способности носилаца да сносе пренети износ индиректних трошкова</a:t>
            </a:r>
            <a:r>
              <a:rPr lang="sr-Cyrl-RS" sz="2600" b="1" dirty="0"/>
              <a:t>. Наиме, уколико постоје тешкоће у утврђивању заједничког именитеља носилаца трошкова (готових производа) или примена методе начела „корисности” доводи до тога да продајна цена не може покрити аликвотни део индиректних трошкова, индиректни трошкови могу се распоредити сразмерно финансијској способности сваког појединог производа.</a:t>
            </a:r>
          </a:p>
          <a:p>
            <a:endParaRPr lang="sr-Cyrl-RS" sz="2000" b="1" dirty="0" smtClean="0">
              <a:solidFill>
                <a:srgbClr val="7030A0"/>
              </a:solidFill>
            </a:endParaRPr>
          </a:p>
          <a:p>
            <a:pPr lvl="0" algn="just"/>
            <a:endParaRPr lang="en-US" dirty="0" smtClean="0">
              <a:solidFill>
                <a:srgbClr val="FF0000"/>
              </a:solidFill>
            </a:endParaRPr>
          </a:p>
        </p:txBody>
      </p:sp>
      <p:sp>
        <p:nvSpPr>
          <p:cNvPr id="13" name="Title 12"/>
          <p:cNvSpPr>
            <a:spLocks noGrp="1"/>
          </p:cNvSpPr>
          <p:nvPr>
            <p:ph type="title"/>
          </p:nvPr>
        </p:nvSpPr>
        <p:spPr>
          <a:xfrm>
            <a:off x="749643" y="223740"/>
            <a:ext cx="10832757" cy="914400"/>
          </a:xfrm>
        </p:spPr>
        <p:txBody>
          <a:bodyPr/>
          <a:lstStyle/>
          <a:p>
            <a:r>
              <a:rPr lang="sr-Cyrl-RS" sz="3200" dirty="0" smtClean="0"/>
              <a:t>7. Алокација трошкова са главних места трошкова на носиоце трошкова</a:t>
            </a:r>
            <a:endParaRPr lang="en-US" sz="3200" dirty="0"/>
          </a:p>
        </p:txBody>
      </p:sp>
    </p:spTree>
    <p:extLst>
      <p:ext uri="{BB962C8B-B14F-4D97-AF65-F5344CB8AC3E}">
        <p14:creationId xmlns:p14="http://schemas.microsoft.com/office/powerpoint/2010/main" val="347948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222</TotalTime>
  <Words>1883</Words>
  <Application>Microsoft Office PowerPoint</Application>
  <PresentationFormat>Widescreen</PresentationFormat>
  <Paragraphs>146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Century Gothic</vt:lpstr>
      <vt:lpstr>Times New Roman</vt:lpstr>
      <vt:lpstr>Wingdings</vt:lpstr>
      <vt:lpstr>Wingdings 3</vt:lpstr>
      <vt:lpstr>Ion</vt:lpstr>
      <vt:lpstr>Управљачко рачуноводство   др Чедомир Глигорић, др Милош Павловић</vt:lpstr>
      <vt:lpstr>1. Појам трошкова</vt:lpstr>
      <vt:lpstr>2. Природне врсте трошкова</vt:lpstr>
      <vt:lpstr>3. Подела трошкова по функционалним подручјима</vt:lpstr>
      <vt:lpstr>4. Подела трошкова с аспекта укључивања у вредност залиха</vt:lpstr>
      <vt:lpstr>5. Подела трошкова с аспекта везивања за коначне  учинке </vt:lpstr>
      <vt:lpstr>5. Подела трошкова с аспекта везивања за коначне          учинке </vt:lpstr>
      <vt:lpstr>6. Алокација општих трошкова производње на главна (производна) места трошкова</vt:lpstr>
      <vt:lpstr>7. Алокација трошкова са главних места трошкова на носиоце трошкова</vt:lpstr>
      <vt:lpstr>8. Подела трошкова с аспекта промена у односу на  обим производње</vt:lpstr>
      <vt:lpstr>8. Подела трошкова с аспекта промена у односу на  обим производње</vt:lpstr>
      <vt:lpstr>8. Подела трошкова с аспекта промена у односу на  обим производње</vt:lpstr>
      <vt:lpstr>8. Подела трошкова с аспекта промена у односу на  обим производње</vt:lpstr>
      <vt:lpstr>9. Коефицијент реагибилности</vt:lpstr>
      <vt:lpstr>9. Коефицијент реагибилности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Управљачко рачуноводство   др Чедомир Глигорић, др Милош Павловић</dc:title>
  <dc:creator>ceda2</dc:creator>
  <cp:lastModifiedBy>ceda2</cp:lastModifiedBy>
  <cp:revision>25</cp:revision>
  <dcterms:created xsi:type="dcterms:W3CDTF">2019-10-03T10:07:06Z</dcterms:created>
  <dcterms:modified xsi:type="dcterms:W3CDTF">2019-11-12T10:19:01Z</dcterms:modified>
</cp:coreProperties>
</file>