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9" r:id="rId1"/>
  </p:sldMasterIdLst>
  <p:notesMasterIdLst>
    <p:notesMasterId r:id="rId12"/>
  </p:notesMasterIdLst>
  <p:sldIdLst>
    <p:sldId id="291" r:id="rId2"/>
    <p:sldId id="292" r:id="rId3"/>
    <p:sldId id="293" r:id="rId4"/>
    <p:sldId id="294" r:id="rId5"/>
    <p:sldId id="295" r:id="rId6"/>
    <p:sldId id="296" r:id="rId7"/>
    <p:sldId id="299" r:id="rId8"/>
    <p:sldId id="300" r:id="rId9"/>
    <p:sldId id="301" r:id="rId10"/>
    <p:sldId id="302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164" autoAdjust="0"/>
    <p:restoredTop sz="94660"/>
  </p:normalViewPr>
  <p:slideViewPr>
    <p:cSldViewPr>
      <p:cViewPr varScale="1">
        <p:scale>
          <a:sx n="87" d="100"/>
          <a:sy n="87" d="100"/>
        </p:scale>
        <p:origin x="96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8225AF4-B944-4198-9463-652BBC4434F9}" type="datetimeFigureOut">
              <a:rPr lang="en-US"/>
              <a:pPr>
                <a:defRPr/>
              </a:pPr>
              <a:t>10/14/2020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222DC93D-3F31-419E-A96F-6992AF374883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4124958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4592 w 6027"/>
                <a:gd name="T1" fmla="*/ 59 h 2296"/>
                <a:gd name="T2" fmla="*/ 0 w 6027"/>
                <a:gd name="T3" fmla="*/ 59 h 2296"/>
                <a:gd name="T4" fmla="*/ 0 w 6027"/>
                <a:gd name="T5" fmla="*/ 0 h 2296"/>
                <a:gd name="T6" fmla="*/ 4592 w 6027"/>
                <a:gd name="T7" fmla="*/ 0 h 2296"/>
                <a:gd name="T8" fmla="*/ 4592 w 6027"/>
                <a:gd name="T9" fmla="*/ 59 h 2296"/>
                <a:gd name="T10" fmla="*/ 4592 w 6027"/>
                <a:gd name="T11" fmla="*/ 59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2147483646 w 5748"/>
              <a:gd name="T1" fmla="*/ 2147483646 h 246"/>
              <a:gd name="T2" fmla="*/ 0 w 5748"/>
              <a:gd name="T3" fmla="*/ 2147483646 h 246"/>
              <a:gd name="T4" fmla="*/ 0 w 5748"/>
              <a:gd name="T5" fmla="*/ 0 h 246"/>
              <a:gd name="T6" fmla="*/ 2147483646 w 5748"/>
              <a:gd name="T7" fmla="*/ 0 h 246"/>
              <a:gd name="T8" fmla="*/ 2147483646 w 5748"/>
              <a:gd name="T9" fmla="*/ 2147483646 h 246"/>
              <a:gd name="T10" fmla="*/ 2147483646 w 5748"/>
              <a:gd name="T11" fmla="*/ 2147483646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35 h 353"/>
                  <a:gd name="T4" fmla="*/ 24 w 186"/>
                  <a:gd name="T5" fmla="*/ 60 h 353"/>
                  <a:gd name="T6" fmla="*/ 18 w 186"/>
                  <a:gd name="T7" fmla="*/ 130 h 353"/>
                  <a:gd name="T8" fmla="*/ 42 w 186"/>
                  <a:gd name="T9" fmla="*/ 224 h 353"/>
                  <a:gd name="T10" fmla="*/ 48 w 186"/>
                  <a:gd name="T11" fmla="*/ 318 h 353"/>
                  <a:gd name="T12" fmla="*/ 0 w 186"/>
                  <a:gd name="T13" fmla="*/ 694 h 353"/>
                  <a:gd name="T14" fmla="*/ 54 w 186"/>
                  <a:gd name="T15" fmla="*/ 459 h 353"/>
                  <a:gd name="T16" fmla="*/ 84 w 186"/>
                  <a:gd name="T17" fmla="*/ 424 h 353"/>
                  <a:gd name="T18" fmla="*/ 126 w 186"/>
                  <a:gd name="T19" fmla="*/ 248 h 353"/>
                  <a:gd name="T20" fmla="*/ 144 w 186"/>
                  <a:gd name="T21" fmla="*/ 235 h 353"/>
                  <a:gd name="T22" fmla="*/ 144 w 186"/>
                  <a:gd name="T23" fmla="*/ 177 h 353"/>
                  <a:gd name="T24" fmla="*/ 186 w 186"/>
                  <a:gd name="T25" fmla="*/ 130 h 353"/>
                  <a:gd name="T26" fmla="*/ 162 w 186"/>
                  <a:gd name="T27" fmla="*/ 117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12 h 66"/>
                  <a:gd name="T8" fmla="*/ 6 w 155"/>
                  <a:gd name="T9" fmla="*/ 35 h 66"/>
                  <a:gd name="T10" fmla="*/ 0 w 155"/>
                  <a:gd name="T11" fmla="*/ 48 h 66"/>
                  <a:gd name="T12" fmla="*/ 78 w 155"/>
                  <a:gd name="T13" fmla="*/ 118 h 66"/>
                  <a:gd name="T14" fmla="*/ 96 w 155"/>
                  <a:gd name="T15" fmla="*/ 83 h 66"/>
                  <a:gd name="T16" fmla="*/ 155 w 155"/>
                  <a:gd name="T17" fmla="*/ 131 h 66"/>
                  <a:gd name="T18" fmla="*/ 126 w 155"/>
                  <a:gd name="T19" fmla="*/ 48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74 h 72"/>
                  <a:gd name="T2" fmla="*/ 0 w 42"/>
                  <a:gd name="T3" fmla="*/ 37 h 72"/>
                  <a:gd name="T4" fmla="*/ 12 w 42"/>
                  <a:gd name="T5" fmla="*/ 12 h 72"/>
                  <a:gd name="T6" fmla="*/ 0 w 42"/>
                  <a:gd name="T7" fmla="*/ 12 h 72"/>
                  <a:gd name="T8" fmla="*/ 12 w 42"/>
                  <a:gd name="T9" fmla="*/ 12 h 72"/>
                  <a:gd name="T10" fmla="*/ 24 w 42"/>
                  <a:gd name="T11" fmla="*/ 12 h 72"/>
                  <a:gd name="T12" fmla="*/ 36 w 42"/>
                  <a:gd name="T13" fmla="*/ 12 h 72"/>
                  <a:gd name="T14" fmla="*/ 42 w 42"/>
                  <a:gd name="T15" fmla="*/ 0 h 72"/>
                  <a:gd name="T16" fmla="*/ 30 w 42"/>
                  <a:gd name="T17" fmla="*/ 37 h 72"/>
                  <a:gd name="T18" fmla="*/ 42 w 42"/>
                  <a:gd name="T19" fmla="*/ 99 h 72"/>
                  <a:gd name="T20" fmla="*/ 12 w 42"/>
                  <a:gd name="T21" fmla="*/ 145 h 72"/>
                  <a:gd name="T22" fmla="*/ 6 w 42"/>
                  <a:gd name="T23" fmla="*/ 74 h 72"/>
                  <a:gd name="T24" fmla="*/ 6 w 42"/>
                  <a:gd name="T25" fmla="*/ 74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6 h 287"/>
                <a:gd name="T4" fmla="*/ 66 w 365"/>
                <a:gd name="T5" fmla="*/ 120 h 287"/>
                <a:gd name="T6" fmla="*/ 143 w 365"/>
                <a:gd name="T7" fmla="*/ 198 h 287"/>
                <a:gd name="T8" fmla="*/ 191 w 365"/>
                <a:gd name="T9" fmla="*/ 180 h 287"/>
                <a:gd name="T10" fmla="*/ 341 w 365"/>
                <a:gd name="T11" fmla="*/ 311 h 287"/>
                <a:gd name="T12" fmla="*/ 305 w 365"/>
                <a:gd name="T13" fmla="*/ 189 h 287"/>
                <a:gd name="T14" fmla="*/ 365 w 365"/>
                <a:gd name="T15" fmla="*/ 144 h 287"/>
                <a:gd name="T16" fmla="*/ 359 w 365"/>
                <a:gd name="T17" fmla="*/ 138 h 287"/>
                <a:gd name="T18" fmla="*/ 335 w 365"/>
                <a:gd name="T19" fmla="*/ 126 h 287"/>
                <a:gd name="T20" fmla="*/ 299 w 365"/>
                <a:gd name="T21" fmla="*/ 96 h 287"/>
                <a:gd name="T22" fmla="*/ 257 w 365"/>
                <a:gd name="T23" fmla="*/ 78 h 287"/>
                <a:gd name="T24" fmla="*/ 215 w 365"/>
                <a:gd name="T25" fmla="*/ 60 h 287"/>
                <a:gd name="T26" fmla="*/ 173 w 365"/>
                <a:gd name="T27" fmla="*/ 42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6 h 60"/>
                <a:gd name="T16" fmla="*/ 65 w 71"/>
                <a:gd name="T17" fmla="*/ 48 h 60"/>
                <a:gd name="T18" fmla="*/ 71 w 71"/>
                <a:gd name="T19" fmla="*/ 60 h 60"/>
                <a:gd name="T20" fmla="*/ 71 w 71"/>
                <a:gd name="T21" fmla="*/ 66 h 60"/>
                <a:gd name="T22" fmla="*/ 59 w 71"/>
                <a:gd name="T23" fmla="*/ 60 h 60"/>
                <a:gd name="T24" fmla="*/ 47 w 71"/>
                <a:gd name="T25" fmla="*/ 48 h 60"/>
                <a:gd name="T26" fmla="*/ 23 w 71"/>
                <a:gd name="T27" fmla="*/ 36 h 60"/>
                <a:gd name="T28" fmla="*/ 23 w 71"/>
                <a:gd name="T29" fmla="*/ 42 h 60"/>
                <a:gd name="T30" fmla="*/ 18 w 71"/>
                <a:gd name="T31" fmla="*/ 48 h 60"/>
                <a:gd name="T32" fmla="*/ 12 w 71"/>
                <a:gd name="T33" fmla="*/ 54 h 60"/>
                <a:gd name="T34" fmla="*/ 6 w 71"/>
                <a:gd name="T35" fmla="*/ 54 h 60"/>
                <a:gd name="T36" fmla="*/ 6 w 71"/>
                <a:gd name="T37" fmla="*/ 54 h 60"/>
                <a:gd name="T38" fmla="*/ 6 w 71"/>
                <a:gd name="T39" fmla="*/ 42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60 h 162"/>
                <a:gd name="T10" fmla="*/ 96 w 161"/>
                <a:gd name="T11" fmla="*/ 66 h 162"/>
                <a:gd name="T12" fmla="*/ 102 w 161"/>
                <a:gd name="T13" fmla="*/ 78 h 162"/>
                <a:gd name="T14" fmla="*/ 108 w 161"/>
                <a:gd name="T15" fmla="*/ 90 h 162"/>
                <a:gd name="T16" fmla="*/ 120 w 161"/>
                <a:gd name="T17" fmla="*/ 102 h 162"/>
                <a:gd name="T18" fmla="*/ 143 w 161"/>
                <a:gd name="T19" fmla="*/ 120 h 162"/>
                <a:gd name="T20" fmla="*/ 155 w 161"/>
                <a:gd name="T21" fmla="*/ 150 h 162"/>
                <a:gd name="T22" fmla="*/ 161 w 161"/>
                <a:gd name="T23" fmla="*/ 168 h 162"/>
                <a:gd name="T24" fmla="*/ 161 w 161"/>
                <a:gd name="T25" fmla="*/ 174 h 162"/>
                <a:gd name="T26" fmla="*/ 96 w 161"/>
                <a:gd name="T27" fmla="*/ 108 h 162"/>
                <a:gd name="T28" fmla="*/ 30 w 161"/>
                <a:gd name="T29" fmla="*/ 60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6 h 60"/>
                <a:gd name="T4" fmla="*/ 41 w 59"/>
                <a:gd name="T5" fmla="*/ 42 h 60"/>
                <a:gd name="T6" fmla="*/ 47 w 59"/>
                <a:gd name="T7" fmla="*/ 48 h 60"/>
                <a:gd name="T8" fmla="*/ 53 w 59"/>
                <a:gd name="T9" fmla="*/ 60 h 60"/>
                <a:gd name="T10" fmla="*/ 53 w 59"/>
                <a:gd name="T11" fmla="*/ 66 h 60"/>
                <a:gd name="T12" fmla="*/ 47 w 59"/>
                <a:gd name="T13" fmla="*/ 60 h 60"/>
                <a:gd name="T14" fmla="*/ 35 w 59"/>
                <a:gd name="T15" fmla="*/ 54 h 60"/>
                <a:gd name="T16" fmla="*/ 23 w 59"/>
                <a:gd name="T17" fmla="*/ 42 h 60"/>
                <a:gd name="T18" fmla="*/ 17 w 59"/>
                <a:gd name="T19" fmla="*/ 36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42 h 204"/>
                <a:gd name="T2" fmla="*/ 245 w 245"/>
                <a:gd name="T3" fmla="*/ 48 h 204"/>
                <a:gd name="T4" fmla="*/ 209 w 245"/>
                <a:gd name="T5" fmla="*/ 90 h 204"/>
                <a:gd name="T6" fmla="*/ 143 w 245"/>
                <a:gd name="T7" fmla="*/ 144 h 204"/>
                <a:gd name="T8" fmla="*/ 167 w 245"/>
                <a:gd name="T9" fmla="*/ 168 h 204"/>
                <a:gd name="T10" fmla="*/ 179 w 245"/>
                <a:gd name="T11" fmla="*/ 222 h 204"/>
                <a:gd name="T12" fmla="*/ 77 w 245"/>
                <a:gd name="T13" fmla="*/ 144 h 204"/>
                <a:gd name="T14" fmla="*/ 47 w 245"/>
                <a:gd name="T15" fmla="*/ 90 h 204"/>
                <a:gd name="T16" fmla="*/ 89 w 245"/>
                <a:gd name="T17" fmla="*/ 72 h 204"/>
                <a:gd name="T18" fmla="*/ 59 w 245"/>
                <a:gd name="T19" fmla="*/ 42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42 h 204"/>
                <a:gd name="T50" fmla="*/ 233 w 245"/>
                <a:gd name="T51" fmla="*/ 42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42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43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C30C3-0ADE-42E0-B8DA-A51DA131569E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280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4CE59-B6A5-4E2C-AF96-6EB673ECE92F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165267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38D4E-D274-40FB-B703-132F763ABA09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0472445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742C7-F602-4E1B-A3B8-2F5A37332708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648657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55804-FFC2-4D74-A731-E65F2495B249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234370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384A50-D55C-4BA8-B712-EBDF53E15F9E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580125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D229F-390F-4529-BB92-EE15DDF210A5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891451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01FBB-1141-4973-A9E0-F6752ABE4F33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124864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37A70C-0EC7-486C-8EAB-92909BE7C016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864460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60EE0C-CCED-4D10-B223-CD170828E351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634756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370DA-7536-4AA9-B708-6BD4B3103DB1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510380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7C855-4CA9-4B09-9E5A-92510E5C8B7A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767395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47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4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4592 w 6027"/>
                <a:gd name="T1" fmla="*/ 59 h 2296"/>
                <a:gd name="T2" fmla="*/ 0 w 6027"/>
                <a:gd name="T3" fmla="*/ 59 h 2296"/>
                <a:gd name="T4" fmla="*/ 0 w 6027"/>
                <a:gd name="T5" fmla="*/ 0 h 2296"/>
                <a:gd name="T6" fmla="*/ 4592 w 6027"/>
                <a:gd name="T7" fmla="*/ 0 h 2296"/>
                <a:gd name="T8" fmla="*/ 4592 w 6027"/>
                <a:gd name="T9" fmla="*/ 59 h 2296"/>
                <a:gd name="T10" fmla="*/ 4592 w 6027"/>
                <a:gd name="T11" fmla="*/ 59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>
              <a:gd name="T0" fmla="*/ 2147483646 w 5748"/>
              <a:gd name="T1" fmla="*/ 2147483646 h 246"/>
              <a:gd name="T2" fmla="*/ 0 w 5748"/>
              <a:gd name="T3" fmla="*/ 2147483646 h 246"/>
              <a:gd name="T4" fmla="*/ 0 w 5748"/>
              <a:gd name="T5" fmla="*/ 0 h 246"/>
              <a:gd name="T6" fmla="*/ 2147483646 w 5748"/>
              <a:gd name="T7" fmla="*/ 0 h 246"/>
              <a:gd name="T8" fmla="*/ 2147483646 w 5748"/>
              <a:gd name="T9" fmla="*/ 2147483646 h 246"/>
              <a:gd name="T10" fmla="*/ 2147483646 w 5748"/>
              <a:gd name="T11" fmla="*/ 2147483646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41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044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5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35 h 353"/>
                  <a:gd name="T4" fmla="*/ 24 w 186"/>
                  <a:gd name="T5" fmla="*/ 60 h 353"/>
                  <a:gd name="T6" fmla="*/ 18 w 186"/>
                  <a:gd name="T7" fmla="*/ 130 h 353"/>
                  <a:gd name="T8" fmla="*/ 42 w 186"/>
                  <a:gd name="T9" fmla="*/ 224 h 353"/>
                  <a:gd name="T10" fmla="*/ 48 w 186"/>
                  <a:gd name="T11" fmla="*/ 318 h 353"/>
                  <a:gd name="T12" fmla="*/ 0 w 186"/>
                  <a:gd name="T13" fmla="*/ 694 h 353"/>
                  <a:gd name="T14" fmla="*/ 54 w 186"/>
                  <a:gd name="T15" fmla="*/ 459 h 353"/>
                  <a:gd name="T16" fmla="*/ 84 w 186"/>
                  <a:gd name="T17" fmla="*/ 424 h 353"/>
                  <a:gd name="T18" fmla="*/ 126 w 186"/>
                  <a:gd name="T19" fmla="*/ 248 h 353"/>
                  <a:gd name="T20" fmla="*/ 144 w 186"/>
                  <a:gd name="T21" fmla="*/ 235 h 353"/>
                  <a:gd name="T22" fmla="*/ 144 w 186"/>
                  <a:gd name="T23" fmla="*/ 177 h 353"/>
                  <a:gd name="T24" fmla="*/ 186 w 186"/>
                  <a:gd name="T25" fmla="*/ 130 h 353"/>
                  <a:gd name="T26" fmla="*/ 162 w 186"/>
                  <a:gd name="T27" fmla="*/ 117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6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7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12 h 66"/>
                  <a:gd name="T8" fmla="*/ 6 w 155"/>
                  <a:gd name="T9" fmla="*/ 35 h 66"/>
                  <a:gd name="T10" fmla="*/ 0 w 155"/>
                  <a:gd name="T11" fmla="*/ 48 h 66"/>
                  <a:gd name="T12" fmla="*/ 78 w 155"/>
                  <a:gd name="T13" fmla="*/ 118 h 66"/>
                  <a:gd name="T14" fmla="*/ 96 w 155"/>
                  <a:gd name="T15" fmla="*/ 83 h 66"/>
                  <a:gd name="T16" fmla="*/ 155 w 155"/>
                  <a:gd name="T17" fmla="*/ 131 h 66"/>
                  <a:gd name="T18" fmla="*/ 126 w 155"/>
                  <a:gd name="T19" fmla="*/ 48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8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74 h 72"/>
                  <a:gd name="T2" fmla="*/ 0 w 42"/>
                  <a:gd name="T3" fmla="*/ 37 h 72"/>
                  <a:gd name="T4" fmla="*/ 12 w 42"/>
                  <a:gd name="T5" fmla="*/ 12 h 72"/>
                  <a:gd name="T6" fmla="*/ 0 w 42"/>
                  <a:gd name="T7" fmla="*/ 12 h 72"/>
                  <a:gd name="T8" fmla="*/ 12 w 42"/>
                  <a:gd name="T9" fmla="*/ 12 h 72"/>
                  <a:gd name="T10" fmla="*/ 24 w 42"/>
                  <a:gd name="T11" fmla="*/ 12 h 72"/>
                  <a:gd name="T12" fmla="*/ 36 w 42"/>
                  <a:gd name="T13" fmla="*/ 12 h 72"/>
                  <a:gd name="T14" fmla="*/ 42 w 42"/>
                  <a:gd name="T15" fmla="*/ 0 h 72"/>
                  <a:gd name="T16" fmla="*/ 30 w 42"/>
                  <a:gd name="T17" fmla="*/ 37 h 72"/>
                  <a:gd name="T18" fmla="*/ 42 w 42"/>
                  <a:gd name="T19" fmla="*/ 99 h 72"/>
                  <a:gd name="T20" fmla="*/ 12 w 42"/>
                  <a:gd name="T21" fmla="*/ 145 h 72"/>
                  <a:gd name="T22" fmla="*/ 6 w 42"/>
                  <a:gd name="T23" fmla="*/ 74 h 72"/>
                  <a:gd name="T24" fmla="*/ 6 w 42"/>
                  <a:gd name="T25" fmla="*/ 74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035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6 h 287"/>
                <a:gd name="T4" fmla="*/ 66 w 365"/>
                <a:gd name="T5" fmla="*/ 120 h 287"/>
                <a:gd name="T6" fmla="*/ 143 w 365"/>
                <a:gd name="T7" fmla="*/ 198 h 287"/>
                <a:gd name="T8" fmla="*/ 191 w 365"/>
                <a:gd name="T9" fmla="*/ 180 h 287"/>
                <a:gd name="T10" fmla="*/ 341 w 365"/>
                <a:gd name="T11" fmla="*/ 311 h 287"/>
                <a:gd name="T12" fmla="*/ 305 w 365"/>
                <a:gd name="T13" fmla="*/ 189 h 287"/>
                <a:gd name="T14" fmla="*/ 365 w 365"/>
                <a:gd name="T15" fmla="*/ 144 h 287"/>
                <a:gd name="T16" fmla="*/ 359 w 365"/>
                <a:gd name="T17" fmla="*/ 138 h 287"/>
                <a:gd name="T18" fmla="*/ 335 w 365"/>
                <a:gd name="T19" fmla="*/ 126 h 287"/>
                <a:gd name="T20" fmla="*/ 299 w 365"/>
                <a:gd name="T21" fmla="*/ 96 h 287"/>
                <a:gd name="T22" fmla="*/ 257 w 365"/>
                <a:gd name="T23" fmla="*/ 78 h 287"/>
                <a:gd name="T24" fmla="*/ 215 w 365"/>
                <a:gd name="T25" fmla="*/ 60 h 287"/>
                <a:gd name="T26" fmla="*/ 173 w 365"/>
                <a:gd name="T27" fmla="*/ 42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6 h 60"/>
                <a:gd name="T16" fmla="*/ 65 w 71"/>
                <a:gd name="T17" fmla="*/ 48 h 60"/>
                <a:gd name="T18" fmla="*/ 71 w 71"/>
                <a:gd name="T19" fmla="*/ 60 h 60"/>
                <a:gd name="T20" fmla="*/ 71 w 71"/>
                <a:gd name="T21" fmla="*/ 66 h 60"/>
                <a:gd name="T22" fmla="*/ 59 w 71"/>
                <a:gd name="T23" fmla="*/ 60 h 60"/>
                <a:gd name="T24" fmla="*/ 47 w 71"/>
                <a:gd name="T25" fmla="*/ 48 h 60"/>
                <a:gd name="T26" fmla="*/ 23 w 71"/>
                <a:gd name="T27" fmla="*/ 36 h 60"/>
                <a:gd name="T28" fmla="*/ 23 w 71"/>
                <a:gd name="T29" fmla="*/ 42 h 60"/>
                <a:gd name="T30" fmla="*/ 18 w 71"/>
                <a:gd name="T31" fmla="*/ 48 h 60"/>
                <a:gd name="T32" fmla="*/ 12 w 71"/>
                <a:gd name="T33" fmla="*/ 54 h 60"/>
                <a:gd name="T34" fmla="*/ 6 w 71"/>
                <a:gd name="T35" fmla="*/ 54 h 60"/>
                <a:gd name="T36" fmla="*/ 6 w 71"/>
                <a:gd name="T37" fmla="*/ 54 h 60"/>
                <a:gd name="T38" fmla="*/ 6 w 71"/>
                <a:gd name="T39" fmla="*/ 42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60 h 162"/>
                <a:gd name="T10" fmla="*/ 96 w 161"/>
                <a:gd name="T11" fmla="*/ 66 h 162"/>
                <a:gd name="T12" fmla="*/ 102 w 161"/>
                <a:gd name="T13" fmla="*/ 78 h 162"/>
                <a:gd name="T14" fmla="*/ 108 w 161"/>
                <a:gd name="T15" fmla="*/ 90 h 162"/>
                <a:gd name="T16" fmla="*/ 120 w 161"/>
                <a:gd name="T17" fmla="*/ 102 h 162"/>
                <a:gd name="T18" fmla="*/ 143 w 161"/>
                <a:gd name="T19" fmla="*/ 120 h 162"/>
                <a:gd name="T20" fmla="*/ 155 w 161"/>
                <a:gd name="T21" fmla="*/ 150 h 162"/>
                <a:gd name="T22" fmla="*/ 161 w 161"/>
                <a:gd name="T23" fmla="*/ 168 h 162"/>
                <a:gd name="T24" fmla="*/ 161 w 161"/>
                <a:gd name="T25" fmla="*/ 174 h 162"/>
                <a:gd name="T26" fmla="*/ 96 w 161"/>
                <a:gd name="T27" fmla="*/ 108 h 162"/>
                <a:gd name="T28" fmla="*/ 30 w 161"/>
                <a:gd name="T29" fmla="*/ 60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6 h 60"/>
                <a:gd name="T4" fmla="*/ 41 w 59"/>
                <a:gd name="T5" fmla="*/ 42 h 60"/>
                <a:gd name="T6" fmla="*/ 47 w 59"/>
                <a:gd name="T7" fmla="*/ 48 h 60"/>
                <a:gd name="T8" fmla="*/ 53 w 59"/>
                <a:gd name="T9" fmla="*/ 60 h 60"/>
                <a:gd name="T10" fmla="*/ 53 w 59"/>
                <a:gd name="T11" fmla="*/ 66 h 60"/>
                <a:gd name="T12" fmla="*/ 47 w 59"/>
                <a:gd name="T13" fmla="*/ 60 h 60"/>
                <a:gd name="T14" fmla="*/ 35 w 59"/>
                <a:gd name="T15" fmla="*/ 54 h 60"/>
                <a:gd name="T16" fmla="*/ 23 w 59"/>
                <a:gd name="T17" fmla="*/ 42 h 60"/>
                <a:gd name="T18" fmla="*/ 17 w 59"/>
                <a:gd name="T19" fmla="*/ 36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42 h 204"/>
                <a:gd name="T2" fmla="*/ 245 w 245"/>
                <a:gd name="T3" fmla="*/ 48 h 204"/>
                <a:gd name="T4" fmla="*/ 209 w 245"/>
                <a:gd name="T5" fmla="*/ 90 h 204"/>
                <a:gd name="T6" fmla="*/ 143 w 245"/>
                <a:gd name="T7" fmla="*/ 144 h 204"/>
                <a:gd name="T8" fmla="*/ 167 w 245"/>
                <a:gd name="T9" fmla="*/ 168 h 204"/>
                <a:gd name="T10" fmla="*/ 179 w 245"/>
                <a:gd name="T11" fmla="*/ 222 h 204"/>
                <a:gd name="T12" fmla="*/ 77 w 245"/>
                <a:gd name="T13" fmla="*/ 144 h 204"/>
                <a:gd name="T14" fmla="*/ 47 w 245"/>
                <a:gd name="T15" fmla="*/ 90 h 204"/>
                <a:gd name="T16" fmla="*/ 89 w 245"/>
                <a:gd name="T17" fmla="*/ 72 h 204"/>
                <a:gd name="T18" fmla="*/ 59 w 245"/>
                <a:gd name="T19" fmla="*/ 42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42 h 204"/>
                <a:gd name="T50" fmla="*/ 233 w 245"/>
                <a:gd name="T51" fmla="*/ 42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</a:p>
        </p:txBody>
      </p:sp>
      <p:sp>
        <p:nvSpPr>
          <p:cNvPr id="41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59C3AAC-AA59-4E3A-A2FE-7C14148A74B7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08" r:id="rId1"/>
    <p:sldLayoutId id="2147483897" r:id="rId2"/>
    <p:sldLayoutId id="2147483898" r:id="rId3"/>
    <p:sldLayoutId id="2147483899" r:id="rId4"/>
    <p:sldLayoutId id="2147483900" r:id="rId5"/>
    <p:sldLayoutId id="2147483901" r:id="rId6"/>
    <p:sldLayoutId id="2147483902" r:id="rId7"/>
    <p:sldLayoutId id="2147483903" r:id="rId8"/>
    <p:sldLayoutId id="2147483904" r:id="rId9"/>
    <p:sldLayoutId id="2147483905" r:id="rId10"/>
    <p:sldLayoutId id="2147483906" r:id="rId11"/>
    <p:sldLayoutId id="2147483907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pPr eaLnBrk="1" hangingPunct="1">
              <a:defRPr/>
            </a:pPr>
            <a:r>
              <a:rPr lang="sr-Cyrl-CS" sz="3600" dirty="0" smtClean="0">
                <a:latin typeface="Times New Roman" pitchFamily="18" charset="0"/>
              </a:rPr>
              <a:t>2. </a:t>
            </a:r>
            <a:r>
              <a:rPr lang="sr-Cyrl-CS" sz="3600" b="1" dirty="0" smtClean="0">
                <a:effectLst/>
                <a:latin typeface="Times New Roman" pitchFamily="18" charset="0"/>
              </a:rPr>
              <a:t>МСП И ЊИХОВО МЕСТО У СТАРОЈ ЈУГОСЛАВИЈИ</a:t>
            </a:r>
            <a:endParaRPr lang="en-US" sz="3600" b="1" dirty="0" smtClean="0">
              <a:effectLst/>
              <a:latin typeface="Times New Roman" pitchFamily="18" charset="0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4643438" cy="5257800"/>
          </a:xfrm>
        </p:spPr>
        <p:txBody>
          <a:bodyPr/>
          <a:lstStyle/>
          <a:p>
            <a:pPr eaLnBrk="1" hangingPunct="1"/>
            <a:r>
              <a:rPr lang="sr-Cyrl-CS" altLang="sr-Latn-R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Мала предузећа из домена лаке прерађивачке индустрије</a:t>
            </a:r>
          </a:p>
          <a:p>
            <a:pPr eaLnBrk="1" hangingPunct="1"/>
            <a:r>
              <a:rPr lang="sr-Cyrl-CS" altLang="sr-Latn-R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Занатство</a:t>
            </a:r>
          </a:p>
          <a:p>
            <a:pPr eaLnBrk="1" hangingPunct="1"/>
            <a:r>
              <a:rPr lang="sr-Cyrl-CS" altLang="sr-Latn-R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Домаћа радиност</a:t>
            </a:r>
          </a:p>
          <a:p>
            <a:pPr eaLnBrk="1" hangingPunct="1"/>
            <a:r>
              <a:rPr lang="sr-Cyrl-CS" altLang="sr-Latn-R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Мала (сутна) приватна трговина са разгранатом мрежом трговина и радњи (дућани)</a:t>
            </a:r>
            <a:endParaRPr lang="en-US" altLang="sr-Latn-RS" sz="28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988" name="Picture 5" descr="http://static.limundoslike.com/originalslika-869788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1214438"/>
            <a:ext cx="4643437" cy="292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9" name="Picture 7" descr="http://www.muzej.org.rs/galerije/aktuelno/prota/2008/btopalovic/images/atelj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4000500"/>
            <a:ext cx="4500562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85813"/>
          </a:xfrm>
        </p:spPr>
        <p:txBody>
          <a:bodyPr/>
          <a:lstStyle/>
          <a:p>
            <a:pPr eaLnBrk="1" hangingPunct="1">
              <a:defRPr/>
            </a:pPr>
            <a:r>
              <a:rPr lang="sr-Cyrl-CS" sz="2800" b="1" dirty="0" smtClean="0">
                <a:latin typeface="Times New Roman" pitchFamily="18" charset="0"/>
              </a:rPr>
              <a:t>ПЕРСПЕКТИВЕ РАЗВОЈА МСП ДАНАС</a:t>
            </a:r>
            <a:endParaRPr lang="en-US" sz="2800" b="1" dirty="0" smtClean="0">
              <a:latin typeface="Times New Roman" pitchFamily="18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00125"/>
            <a:ext cx="9144000" cy="5857875"/>
          </a:xfrm>
        </p:spPr>
        <p:txBody>
          <a:bodyPr/>
          <a:lstStyle/>
          <a:p>
            <a:pPr eaLnBrk="1" hangingPunct="1"/>
            <a:r>
              <a:rPr lang="sr-Cyrl-CS" altLang="sr-Latn-RS" sz="2800" b="1" smtClean="0">
                <a:latin typeface="Times New Roman" panose="02020603050405020304" pitchFamily="18" charset="0"/>
              </a:rPr>
              <a:t>Глобална тенденција развоја МСП и предузетништва</a:t>
            </a:r>
          </a:p>
          <a:p>
            <a:pPr eaLnBrk="1" hangingPunct="1"/>
            <a:r>
              <a:rPr lang="sr-Cyrl-CS" altLang="sr-Latn-RS" sz="2800" b="1" smtClean="0">
                <a:latin typeface="Times New Roman" panose="02020603050405020304" pitchFamily="18" charset="0"/>
              </a:rPr>
              <a:t>Фактори који су успорили развој предузетништва и МСП у Србији</a:t>
            </a:r>
          </a:p>
          <a:p>
            <a:pPr lvl="1" eaLnBrk="1" hangingPunct="1"/>
            <a:r>
              <a:rPr lang="sr-Cyrl-CS" altLang="sr-Latn-RS" sz="2400" b="1" smtClean="0">
                <a:latin typeface="Times New Roman" panose="02020603050405020304" pitchFamily="18" charset="0"/>
              </a:rPr>
              <a:t>Уздизање рада до побожности- наше институције окренуте вештини ратовања</a:t>
            </a:r>
          </a:p>
          <a:p>
            <a:pPr lvl="1" eaLnBrk="1" hangingPunct="1"/>
            <a:r>
              <a:rPr lang="sr-Cyrl-CS" altLang="sr-Latn-RS" sz="2400" b="1" smtClean="0">
                <a:latin typeface="Times New Roman" panose="02020603050405020304" pitchFamily="18" charset="0"/>
              </a:rPr>
              <a:t>Сиромаштво и оскудица као антитеза богаћењу</a:t>
            </a:r>
          </a:p>
          <a:p>
            <a:pPr lvl="1" eaLnBrk="1" hangingPunct="1"/>
            <a:r>
              <a:rPr lang="sr-Cyrl-CS" altLang="sr-Latn-RS" sz="2400" b="1" smtClean="0">
                <a:latin typeface="Times New Roman" panose="02020603050405020304" pitchFamily="18" charset="0"/>
              </a:rPr>
              <a:t>Новац анатемисан као облик моћи- уместо да буде покретачсвих вредности</a:t>
            </a:r>
          </a:p>
          <a:p>
            <a:pPr lvl="1" eaLnBrk="1" hangingPunct="1"/>
            <a:r>
              <a:rPr lang="sr-Cyrl-CS" altLang="sr-Latn-RS" sz="2400" b="1" smtClean="0">
                <a:latin typeface="Times New Roman" panose="02020603050405020304" pitchFamily="18" charset="0"/>
              </a:rPr>
              <a:t>Држава као колективни предузетник</a:t>
            </a:r>
          </a:p>
          <a:p>
            <a:pPr lvl="1" eaLnBrk="1" hangingPunct="1"/>
            <a:r>
              <a:rPr lang="sr-Cyrl-CS" altLang="sr-Latn-RS" sz="2400" b="1" smtClean="0">
                <a:latin typeface="Times New Roman" panose="02020603050405020304" pitchFamily="18" charset="0"/>
              </a:rPr>
              <a:t>Директори друштвених предузећа – нови предузетници</a:t>
            </a:r>
          </a:p>
          <a:p>
            <a:pPr lvl="1" eaLnBrk="1" hangingPunct="1"/>
            <a:r>
              <a:rPr lang="sr-Cyrl-CS" altLang="sr-Latn-RS" sz="2400" b="1" smtClean="0">
                <a:latin typeface="Times New Roman" panose="02020603050405020304" pitchFamily="18" charset="0"/>
              </a:rPr>
              <a:t>Појединачни интереси влад. номенклатуре представљени су као општи</a:t>
            </a:r>
            <a:endParaRPr lang="en-US" altLang="sr-Latn-RS" sz="2400" b="1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323850" y="98425"/>
            <a:ext cx="8491538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7200"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sr-Cyrl-CS" altLang="sr-Latn-R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Табела 11.</a:t>
            </a:r>
            <a:r>
              <a:rPr lang="sr-Cyrl-CS" altLang="sr-Latn-RS" sz="1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altLang="sr-Latn-RS" sz="1800" i="1">
                <a:latin typeface="Times New Roman" panose="02020603050405020304" pitchFamily="18" charset="0"/>
                <a:cs typeface="Times New Roman" panose="02020603050405020304" pitchFamily="18" charset="0"/>
              </a:rPr>
              <a:t>Капацитети и развој индустрије старе Југославије</a:t>
            </a:r>
            <a:endParaRPr lang="en-US" altLang="sr-Latn-RS" sz="180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sr-Cyrl-CS" altLang="sr-Latn-RS" sz="1800" i="1">
                <a:latin typeface="Times New Roman" panose="02020603050405020304" pitchFamily="18" charset="0"/>
                <a:cs typeface="Times New Roman" panose="02020603050405020304" pitchFamily="18" charset="0"/>
              </a:rPr>
              <a:t> у периоду 1918 - 1938. година</a:t>
            </a:r>
            <a:endParaRPr lang="en-US" altLang="sr-Latn-RS" sz="18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sr-Latn-RS" sz="1800"/>
          </a:p>
        </p:txBody>
      </p:sp>
      <p:graphicFrame>
        <p:nvGraphicFramePr>
          <p:cNvPr id="78188" name="Group 364"/>
          <p:cNvGraphicFramePr>
            <a:graphicFrameLocks noGrp="1"/>
          </p:cNvGraphicFramePr>
          <p:nvPr/>
        </p:nvGraphicFramePr>
        <p:xfrm>
          <a:off x="0" y="908050"/>
          <a:ext cx="9144000" cy="5181600"/>
        </p:xfrm>
        <a:graphic>
          <a:graphicData uri="http://schemas.openxmlformats.org/drawingml/2006/table">
            <a:tbl>
              <a:tblPr/>
              <a:tblGrid>
                <a:gridCol w="818184"/>
                <a:gridCol w="1329758"/>
                <a:gridCol w="1197631"/>
                <a:gridCol w="1443254"/>
                <a:gridCol w="1324678"/>
                <a:gridCol w="1517789"/>
                <a:gridCol w="1512707"/>
              </a:tblGrid>
              <a:tr h="88537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Година</a:t>
                      </a:r>
                      <a:endParaRPr kumimoji="0" lang="sr-Cyrl-C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8C8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8C8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Базни индекси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4572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1918 =100</a:t>
                      </a:r>
                      <a:endParaRPr kumimoji="0" lang="sr-Cyrl-C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8C8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853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Број предузећа</a:t>
                      </a:r>
                      <a:endParaRPr kumimoji="0" lang="sr-Cyrl-C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8C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Број рад. Места</a:t>
                      </a:r>
                      <a:endParaRPr kumimoji="0" lang="sr-Cyrl-C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8C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Погонска снага</a:t>
                      </a:r>
                      <a:endParaRPr kumimoji="0" lang="sr-Cyrl-C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8C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Број предузећа</a:t>
                      </a:r>
                      <a:endParaRPr kumimoji="0" lang="sr-Cyrl-C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8C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Број рад. места</a:t>
                      </a:r>
                      <a:endParaRPr kumimoji="0" lang="sr-Cyrl-C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8C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Погонска снага</a:t>
                      </a:r>
                      <a:endParaRPr kumimoji="0" lang="sr-Cyrl-C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8C8C"/>
                    </a:solidFill>
                  </a:tcPr>
                </a:tc>
              </a:tr>
              <a:tr h="3932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sr-Cyrl-C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sr-Cyrl-C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sr-Cyrl-C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sr-Cyrl-C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sr-Cyrl-C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sr-Cyrl-C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sr-Cyrl-C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59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1918</a:t>
                      </a:r>
                      <a:endParaRPr kumimoji="0" lang="sr-Cyrl-C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1.855</a:t>
                      </a:r>
                      <a:endParaRPr kumimoji="0" lang="sr-Cyrl-C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175.417</a:t>
                      </a:r>
                      <a:endParaRPr kumimoji="0" lang="sr-Cyrl-C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618.369</a:t>
                      </a:r>
                      <a:endParaRPr kumimoji="0" lang="sr-Cyrl-C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kumimoji="0" lang="sr-Cyrl-C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kumimoji="0" lang="sr-Cyrl-C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kumimoji="0" lang="sr-Cyrl-C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075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1923</a:t>
                      </a:r>
                      <a:endParaRPr kumimoji="0" lang="sr-Cyrl-C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2.506</a:t>
                      </a:r>
                      <a:endParaRPr kumimoji="0" lang="sr-Cyrl-C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241.355</a:t>
                      </a:r>
                      <a:endParaRPr kumimoji="0" lang="sr-Cyrl-C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738.017</a:t>
                      </a:r>
                      <a:endParaRPr kumimoji="0" lang="sr-Cyrl-C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135,1</a:t>
                      </a:r>
                      <a:endParaRPr kumimoji="0" lang="sr-Cyrl-C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137,6</a:t>
                      </a:r>
                      <a:endParaRPr kumimoji="0" lang="sr-Cyrl-C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119,3</a:t>
                      </a:r>
                      <a:endParaRPr kumimoji="0" lang="sr-Cyrl-C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075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1928</a:t>
                      </a:r>
                      <a:endParaRPr kumimoji="0" lang="sr-Cyrl-C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3.038</a:t>
                      </a:r>
                      <a:endParaRPr kumimoji="0" lang="sr-Cyrl-C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278.613</a:t>
                      </a:r>
                      <a:endParaRPr kumimoji="0" lang="sr-Cyrl-C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782.373</a:t>
                      </a:r>
                      <a:endParaRPr kumimoji="0" lang="sr-Cyrl-C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163,7</a:t>
                      </a:r>
                      <a:endParaRPr kumimoji="0" lang="sr-Cyrl-C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158,8</a:t>
                      </a:r>
                      <a:endParaRPr kumimoji="0" lang="sr-Cyrl-C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126,5</a:t>
                      </a:r>
                      <a:endParaRPr kumimoji="0" lang="sr-Cyrl-C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268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1933</a:t>
                      </a:r>
                      <a:endParaRPr kumimoji="0" lang="sr-Cyrl-C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3.557</a:t>
                      </a:r>
                      <a:endParaRPr kumimoji="0" lang="sr-Cyrl-C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309.591</a:t>
                      </a:r>
                      <a:endParaRPr kumimoji="0" lang="sr-Cyrl-C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912.310</a:t>
                      </a:r>
                      <a:endParaRPr kumimoji="0" lang="sr-Cyrl-C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191,7</a:t>
                      </a:r>
                      <a:endParaRPr kumimoji="0" lang="sr-Cyrl-C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176,5</a:t>
                      </a:r>
                      <a:endParaRPr kumimoji="0" lang="sr-Cyrl-C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147,5</a:t>
                      </a:r>
                      <a:endParaRPr kumimoji="0" lang="sr-Cyrl-C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075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1938</a:t>
                      </a:r>
                      <a:endParaRPr kumimoji="0" lang="sr-Cyrl-C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4.527</a:t>
                      </a:r>
                      <a:endParaRPr kumimoji="0" lang="sr-Cyrl-C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300.613</a:t>
                      </a:r>
                      <a:endParaRPr kumimoji="0" lang="sr-Cyrl-C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871.155</a:t>
                      </a:r>
                      <a:endParaRPr kumimoji="0" lang="sr-Cyrl-C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229,5</a:t>
                      </a:r>
                      <a:endParaRPr kumimoji="0" lang="sr-Cyrl-C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171,4</a:t>
                      </a:r>
                      <a:endParaRPr kumimoji="0" lang="sr-Cyrl-C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140,8</a:t>
                      </a:r>
                      <a:endParaRPr kumimoji="0" lang="sr-Cyrl-C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3080" name="Rectangle 356"/>
          <p:cNvSpPr>
            <a:spLocks noChangeArrowheads="1"/>
          </p:cNvSpPr>
          <p:nvPr/>
        </p:nvSpPr>
        <p:spPr bwMode="auto">
          <a:xfrm>
            <a:off x="-152400" y="4779963"/>
            <a:ext cx="18415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sr-Latn-RS" sz="1100"/>
              <a:t/>
            </a:r>
            <a:br>
              <a:rPr lang="en-US" altLang="sr-Latn-RS" sz="1100"/>
            </a:br>
            <a:endParaRPr lang="en-US" altLang="sr-Latn-RS" sz="1800"/>
          </a:p>
        </p:txBody>
      </p:sp>
      <p:sp>
        <p:nvSpPr>
          <p:cNvPr id="43081" name="Rectangle 358"/>
          <p:cNvSpPr>
            <a:spLocks noChangeArrowheads="1"/>
          </p:cNvSpPr>
          <p:nvPr/>
        </p:nvSpPr>
        <p:spPr bwMode="auto">
          <a:xfrm>
            <a:off x="612775" y="6365875"/>
            <a:ext cx="2143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endParaRPr lang="sr-Cyrl-CS" altLang="sr-Latn-RS"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323850" y="63500"/>
            <a:ext cx="76755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sr-Cyrl-CS" altLang="sr-Latn-R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Табела 12.</a:t>
            </a:r>
            <a:r>
              <a:rPr lang="sr-Cyrl-CS" altLang="sr-Latn-RS" sz="1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altLang="sr-Latn-RS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Број малих индустријских предузећа, и број становника </a:t>
            </a:r>
            <a:endParaRPr lang="en-US" altLang="sr-Latn-RS" sz="1600"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sr-Cyrl-CS" altLang="sr-Latn-RS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за неке веће градове Србије у 1928 и 1929. години</a:t>
            </a:r>
            <a:r>
              <a:rPr lang="sr-Cyrl-CS" altLang="sr-Latn-RS" sz="160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r-Cyrl-CS" altLang="sr-Latn-RS" sz="1600">
                <a:latin typeface="Times New Roman" panose="02020603050405020304" pitchFamily="18" charset="0"/>
                <a:cs typeface="Times New Roman" panose="02020603050405020304" pitchFamily="18" charset="0"/>
                <a:hlinkClick r:id="" action="ppaction://noaction"/>
              </a:rPr>
              <a:t>[</a:t>
            </a:r>
            <a:endParaRPr lang="en-US" altLang="sr-Latn-RS" sz="1600"/>
          </a:p>
        </p:txBody>
      </p:sp>
      <p:graphicFrame>
        <p:nvGraphicFramePr>
          <p:cNvPr id="80425" name="Group 553"/>
          <p:cNvGraphicFramePr>
            <a:graphicFrameLocks noGrp="1"/>
          </p:cNvGraphicFramePr>
          <p:nvPr/>
        </p:nvGraphicFramePr>
        <p:xfrm>
          <a:off x="71438" y="765175"/>
          <a:ext cx="9072562" cy="7285038"/>
        </p:xfrm>
        <a:graphic>
          <a:graphicData uri="http://schemas.openxmlformats.org/drawingml/2006/table">
            <a:tbl>
              <a:tblPr/>
              <a:tblGrid>
                <a:gridCol w="2046014"/>
                <a:gridCol w="1883063"/>
                <a:gridCol w="2286008"/>
                <a:gridCol w="2857477"/>
              </a:tblGrid>
              <a:tr h="33529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Градови</a:t>
                      </a:r>
                      <a:endParaRPr kumimoji="0" lang="sr-Cyrl-C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Број становника по инд. пред.</a:t>
                      </a:r>
                      <a:endParaRPr kumimoji="0" lang="sr-Cyrl-C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91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Број становника у 000</a:t>
                      </a:r>
                      <a:endParaRPr kumimoji="0" lang="sr-Cyrl-C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Број индустријских предузећа</a:t>
                      </a:r>
                      <a:endParaRPr kumimoji="0" lang="sr-Cyrl-C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индустријском предузећу</a:t>
                      </a:r>
                      <a:endParaRPr kumimoji="0" lang="sr-Cyrl-C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</a:tr>
              <a:tr h="33529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sr-Cyrl-C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sr-Cyrl-C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sr-Cyrl-C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sr-Cyrl-C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9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Шабац</a:t>
                      </a:r>
                      <a:endParaRPr kumimoji="0" lang="sr-Cyrl-C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sr-Cyrl-C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sr-Cyrl-C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14.000,0</a:t>
                      </a:r>
                      <a:endParaRPr kumimoji="0" lang="sr-Cyrl-C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9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Ча6ак</a:t>
                      </a:r>
                      <a:endParaRPr kumimoji="0" lang="sr-Cyrl-C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sr-Cyrl-C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sr-Cyrl-C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1.600,0</a:t>
                      </a:r>
                      <a:endParaRPr kumimoji="0" lang="sr-Cyrl-C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9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Ужице</a:t>
                      </a:r>
                      <a:endParaRPr kumimoji="0" lang="sr-Cyrl-C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sr-Cyrl-C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sr-Cyrl-C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2.000,0</a:t>
                      </a:r>
                      <a:endParaRPr kumimoji="0" lang="sr-Cyrl-C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9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Смедерево</a:t>
                      </a:r>
                      <a:endParaRPr kumimoji="0" lang="sr-Cyrl-C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sr-Cyrl-C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sr-Cyrl-C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2.166,7</a:t>
                      </a:r>
                      <a:endParaRPr kumimoji="0" lang="sr-Cyrl-C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9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Ваљево</a:t>
                      </a:r>
                      <a:endParaRPr kumimoji="0" lang="sr-Cyrl-C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sr-Cyrl-C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kumimoji="0" lang="sr-Cyrl-C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578,9</a:t>
                      </a:r>
                      <a:endParaRPr kumimoji="0" lang="sr-Cyrl-C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9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Врање </a:t>
                      </a:r>
                      <a:endParaRPr kumimoji="0" lang="sr-Cyrl-C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sr-Cyrl-C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sr-Cyrl-C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2.500,0</a:t>
                      </a:r>
                      <a:endParaRPr kumimoji="0" lang="sr-Cyrl-C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9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Зајечар</a:t>
                      </a:r>
                      <a:endParaRPr kumimoji="0" lang="sr-Cyrl-C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sr-Cyrl-C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sr-Cyrl-C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1.714,3</a:t>
                      </a:r>
                      <a:endParaRPr kumimoji="0" lang="sr-Cyrl-C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9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Јагодина</a:t>
                      </a:r>
                      <a:endParaRPr kumimoji="0" lang="sr-Cyrl-C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8,5</a:t>
                      </a:r>
                      <a:endParaRPr kumimoji="0" lang="sr-Cyrl-C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sr-Cyrl-C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1.416,7</a:t>
                      </a:r>
                      <a:endParaRPr kumimoji="0" lang="sr-Cyrl-C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9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Књажевац</a:t>
                      </a:r>
                      <a:endParaRPr kumimoji="0" lang="sr-Cyrl-C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sr-Cyrl-C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sr-Cyrl-C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1.000,0</a:t>
                      </a:r>
                      <a:endParaRPr kumimoji="0" lang="sr-Cyrl-C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9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Крагујевац</a:t>
                      </a:r>
                      <a:endParaRPr kumimoji="0" lang="sr-Cyrl-C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kumimoji="0" lang="sr-Cyrl-C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sr-Cyrl-C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5.000,0</a:t>
                      </a:r>
                      <a:endParaRPr kumimoji="0" lang="sr-Cyrl-C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9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Краљево</a:t>
                      </a:r>
                      <a:endParaRPr kumimoji="0" lang="sr-Cyrl-C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sr-Cyrl-C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sr-Cyrl-C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2.666,7</a:t>
                      </a:r>
                      <a:endParaRPr kumimoji="0" lang="sr-Cyrl-C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9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Лесковац</a:t>
                      </a:r>
                      <a:endParaRPr kumimoji="0" lang="sr-Cyrl-C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kumimoji="0" lang="sr-Cyrl-C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kumimoji="0" lang="sr-Cyrl-C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1.157,9</a:t>
                      </a:r>
                      <a:endParaRPr kumimoji="0" lang="sr-Cyrl-C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9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Неготин</a:t>
                      </a:r>
                      <a:endParaRPr kumimoji="0" lang="sr-Cyrl-C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sr-Cyrl-C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sr-Cyrl-C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7.000,0</a:t>
                      </a:r>
                      <a:endParaRPr kumimoji="0" lang="sr-Cyrl-C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9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Ниш</a:t>
                      </a:r>
                      <a:endParaRPr kumimoji="0" lang="sr-Cyrl-C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kumimoji="0" lang="sr-Cyrl-C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kumimoji="0" lang="sr-Cyrl-C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1.266,7</a:t>
                      </a:r>
                      <a:endParaRPr kumimoji="0" lang="sr-Cyrl-C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9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Параћин</a:t>
                      </a:r>
                      <a:endParaRPr kumimoji="0" lang="sr-Cyrl-C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sr-Cyrl-C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sr-Cyrl-C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2.666,7</a:t>
                      </a:r>
                      <a:endParaRPr kumimoji="0" lang="sr-Cyrl-C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9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Пирот</a:t>
                      </a:r>
                      <a:endParaRPr kumimoji="0" lang="sr-Cyrl-C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11,4</a:t>
                      </a:r>
                      <a:endParaRPr kumimoji="0" lang="sr-Cyrl-C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sr-Cyrl-C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2.280,0</a:t>
                      </a:r>
                      <a:endParaRPr kumimoji="0" lang="sr-Cyrl-C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9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Пожаревац</a:t>
                      </a:r>
                      <a:endParaRPr kumimoji="0" lang="sr-Cyrl-C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kumimoji="0" lang="sr-Cyrl-C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sr-Cyrl-C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1.888,9</a:t>
                      </a:r>
                      <a:endParaRPr kumimoji="0" lang="sr-Cyrl-C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9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УКУПНО:</a:t>
                      </a:r>
                      <a:endParaRPr kumimoji="0" lang="sr-Cyrl-C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232,9</a:t>
                      </a:r>
                      <a:endParaRPr kumimoji="0" lang="sr-Cyrl-C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134</a:t>
                      </a:r>
                      <a:endParaRPr kumimoji="0" lang="sr-Cyrl-C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1.738,1</a:t>
                      </a:r>
                      <a:endParaRPr kumimoji="0" lang="sr-Cyrl-C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4146" name="Rectangle 545"/>
          <p:cNvSpPr>
            <a:spLocks noChangeArrowheads="1"/>
          </p:cNvSpPr>
          <p:nvPr/>
        </p:nvSpPr>
        <p:spPr bwMode="auto">
          <a:xfrm>
            <a:off x="928688" y="6254750"/>
            <a:ext cx="184150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sr-Latn-RS" sz="1100">
                <a:latin typeface="Times New Roman" panose="02020603050405020304" pitchFamily="18" charset="0"/>
              </a:rPr>
              <a:t/>
            </a:r>
            <a:br>
              <a:rPr lang="en-US" altLang="sr-Latn-RS" sz="1100">
                <a:latin typeface="Times New Roman" panose="02020603050405020304" pitchFamily="18" charset="0"/>
              </a:rPr>
            </a:br>
            <a:endParaRPr lang="en-US" altLang="sr-Latn-RS"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pPr eaLnBrk="1" hangingPunct="1">
              <a:defRPr/>
            </a:pPr>
            <a:r>
              <a:rPr lang="sr-Cyrl-CS" sz="2800" b="1" dirty="0" smtClean="0">
                <a:latin typeface="Times New Roman" pitchFamily="18" charset="0"/>
              </a:rPr>
              <a:t>3. РАЗВОЈ МАЛЕ ПРИВРЕДЕ У ПЕРИОДУ ПОСЛЕ ДРУГОГ СВЕТСКОГ РАТА</a:t>
            </a:r>
            <a:endParaRPr lang="en-US" sz="2800" b="1" dirty="0" smtClean="0">
              <a:latin typeface="Times New Roman" pitchFamily="18" charset="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4214813" cy="5043488"/>
          </a:xfrm>
        </p:spPr>
        <p:txBody>
          <a:bodyPr/>
          <a:lstStyle/>
          <a:p>
            <a:pPr eaLnBrk="1" hangingPunct="1"/>
            <a:r>
              <a:rPr lang="sr-Cyrl-CS" altLang="sr-Latn-RS" sz="2400" b="1" smtClean="0">
                <a:latin typeface="Times New Roman" panose="02020603050405020304" pitchFamily="18" charset="0"/>
              </a:rPr>
              <a:t>ПЕРИОД АДМИНИСТРАТИВНО-ЦЕНТРАЛИСТИЧКОГ СИСТЕМА УПРАВЉАЊА (ОД ОСЛОБОЂЕЊА ЗЕМЉЕ 1945-26. ЈУНА 1950.</a:t>
            </a:r>
          </a:p>
          <a:p>
            <a:pPr eaLnBrk="1" hangingPunct="1"/>
            <a:endParaRPr lang="sr-Cyrl-CS" altLang="sr-Latn-RS" sz="2400" b="1" smtClean="0">
              <a:latin typeface="Times New Roman" panose="02020603050405020304" pitchFamily="18" charset="0"/>
            </a:endParaRPr>
          </a:p>
          <a:p>
            <a:pPr eaLnBrk="1" hangingPunct="1"/>
            <a:endParaRPr lang="sr-Cyrl-CS" altLang="sr-Latn-RS" sz="2400" b="1" smtClean="0">
              <a:latin typeface="Times New Roman" panose="02020603050405020304" pitchFamily="18" charset="0"/>
            </a:endParaRPr>
          </a:p>
          <a:p>
            <a:pPr eaLnBrk="1" hangingPunct="1"/>
            <a:r>
              <a:rPr lang="sr-Cyrl-CS" altLang="sr-Latn-RS" sz="2400" b="1" smtClean="0">
                <a:latin typeface="Times New Roman" panose="02020603050405020304" pitchFamily="18" charset="0"/>
              </a:rPr>
              <a:t>ПЕРИОД САМОУПРАВЉАЊА</a:t>
            </a:r>
            <a:endParaRPr lang="en-US" altLang="sr-Latn-RS" sz="2400" b="1" smtClean="0">
              <a:latin typeface="Times New Roman" panose="02020603050405020304" pitchFamily="18" charset="0"/>
            </a:endParaRPr>
          </a:p>
        </p:txBody>
      </p:sp>
      <p:pic>
        <p:nvPicPr>
          <p:cNvPr id="45060" name="Picture 5" descr="http://www.masa-hr.org/sites/default/files/labinski_rudari_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5" y="1143000"/>
            <a:ext cx="5000625" cy="307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1" name="Picture 7" descr="http://www.e-novine.com/files.php?file=photo/drustvo/raspad_sfrj/Sfrj_01_u_78675977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063" y="4357688"/>
            <a:ext cx="5214937" cy="250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6613"/>
          </a:xfrm>
        </p:spPr>
        <p:txBody>
          <a:bodyPr/>
          <a:lstStyle/>
          <a:p>
            <a:pPr eaLnBrk="1" hangingPunct="1">
              <a:defRPr/>
            </a:pPr>
            <a:r>
              <a:rPr lang="sr-Cyrl-CS" sz="2400" b="1" dirty="0" smtClean="0">
                <a:latin typeface="Times New Roman" pitchFamily="18" charset="0"/>
              </a:rPr>
              <a:t>АДМИНИСТРАТИВНО-ЦЕНТРАЛИСТИЧКО УПРАВЉАЊЕ</a:t>
            </a:r>
            <a:endParaRPr lang="en-US" sz="2400" b="1" dirty="0" smtClean="0">
              <a:latin typeface="Times New Roman" pitchFamily="18" charset="0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513"/>
            <a:ext cx="9144000" cy="5805487"/>
          </a:xfrm>
        </p:spPr>
        <p:txBody>
          <a:bodyPr/>
          <a:lstStyle/>
          <a:p>
            <a:pPr eaLnBrk="1" hangingPunct="1"/>
            <a:r>
              <a:rPr lang="sr-Cyrl-CS" altLang="sr-Latn-RS" sz="2400" b="1" smtClean="0">
                <a:latin typeface="Times New Roman" panose="02020603050405020304" pitchFamily="18" charset="0"/>
              </a:rPr>
              <a:t>Државна својина над средствима за производњу</a:t>
            </a:r>
          </a:p>
          <a:p>
            <a:pPr eaLnBrk="1" hangingPunct="1"/>
            <a:r>
              <a:rPr lang="sr-Cyrl-CS" altLang="sr-Latn-RS" sz="2400" b="1" smtClean="0">
                <a:latin typeface="Times New Roman" panose="02020603050405020304" pitchFamily="18" charset="0"/>
              </a:rPr>
              <a:t>Државно управљање целокупним токовима друштвене репродукције</a:t>
            </a:r>
          </a:p>
          <a:p>
            <a:pPr eaLnBrk="1" hangingPunct="1"/>
            <a:r>
              <a:rPr lang="sr-Cyrl-CS" altLang="sr-Latn-RS" sz="2400" b="1" smtClean="0">
                <a:latin typeface="Times New Roman" panose="02020603050405020304" pitchFamily="18" charset="0"/>
              </a:rPr>
              <a:t>Запостављање улоге тржишта и деловања економских закона</a:t>
            </a:r>
          </a:p>
          <a:p>
            <a:pPr eaLnBrk="1" hangingPunct="1"/>
            <a:r>
              <a:rPr lang="sr-Cyrl-CS" altLang="sr-Latn-RS" sz="2400" b="1" smtClean="0">
                <a:latin typeface="Times New Roman" panose="02020603050405020304" pitchFamily="18" charset="0"/>
              </a:rPr>
              <a:t>Период индустријализације</a:t>
            </a:r>
          </a:p>
          <a:p>
            <a:pPr eaLnBrk="1" hangingPunct="1"/>
            <a:r>
              <a:rPr lang="sr-Cyrl-CS" altLang="sr-Latn-RS" sz="2400" b="1" smtClean="0">
                <a:latin typeface="Times New Roman" panose="02020603050405020304" pitchFamily="18" charset="0"/>
              </a:rPr>
              <a:t>Закон о аграрној реформи и колонизацији из 1945.</a:t>
            </a:r>
          </a:p>
          <a:p>
            <a:pPr eaLnBrk="1" hangingPunct="1"/>
            <a:r>
              <a:rPr lang="sr-Cyrl-CS" altLang="sr-Latn-RS" sz="2400" b="1" smtClean="0">
                <a:latin typeface="Times New Roman" panose="02020603050405020304" pitchFamily="18" charset="0"/>
              </a:rPr>
              <a:t>Закон о национализацији из 1946.</a:t>
            </a:r>
          </a:p>
          <a:p>
            <a:pPr eaLnBrk="1" hangingPunct="1"/>
            <a:r>
              <a:rPr lang="sr-Cyrl-CS" altLang="sr-Latn-RS" sz="2400" b="1" smtClean="0">
                <a:latin typeface="Times New Roman" panose="02020603050405020304" pitchFamily="18" charset="0"/>
              </a:rPr>
              <a:t>Закон о петогодишње плану развитка привреде ФНРЈ 47-51</a:t>
            </a:r>
          </a:p>
          <a:p>
            <a:pPr eaLnBrk="1" hangingPunct="1"/>
            <a:r>
              <a:rPr lang="sr-Cyrl-CS" altLang="sr-Latn-RS" sz="2400" b="1" smtClean="0">
                <a:latin typeface="Times New Roman" panose="02020603050405020304" pitchFamily="18" charset="0"/>
              </a:rPr>
              <a:t>Закон о самоуправљању 1950.</a:t>
            </a:r>
          </a:p>
          <a:p>
            <a:pPr eaLnBrk="1" hangingPunct="1"/>
            <a:r>
              <a:rPr lang="sr-Cyrl-CS" altLang="sr-Latn-RS" sz="2400" b="1" smtClean="0">
                <a:latin typeface="Times New Roman" panose="02020603050405020304" pitchFamily="18" charset="0"/>
              </a:rPr>
              <a:t>1953-65 инпознтни резултати</a:t>
            </a:r>
          </a:p>
          <a:p>
            <a:pPr eaLnBrk="1" hangingPunct="1"/>
            <a:r>
              <a:rPr lang="sr-Cyrl-CS" altLang="sr-Latn-RS" sz="2400" b="1" smtClean="0">
                <a:latin typeface="Times New Roman" panose="02020603050405020304" pitchFamily="18" charset="0"/>
              </a:rPr>
              <a:t>1965-1979 успоренији раст</a:t>
            </a:r>
            <a:endParaRPr lang="en-US" altLang="sr-Latn-RS" sz="2400" b="1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sr-Cyrl-CS" sz="4000" b="1" dirty="0" smtClean="0">
                <a:latin typeface="Times New Roman" pitchFamily="18" charset="0"/>
              </a:rPr>
              <a:t>Закон о удруженом раду из 1974.</a:t>
            </a:r>
            <a:endParaRPr lang="en-US" sz="4000" b="1" dirty="0" smtClean="0">
              <a:latin typeface="Times New Roman" pitchFamily="18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14500"/>
            <a:ext cx="5643563" cy="5143500"/>
          </a:xfrm>
        </p:spPr>
        <p:txBody>
          <a:bodyPr/>
          <a:lstStyle/>
          <a:p>
            <a:pPr eaLnBrk="1" hangingPunct="1"/>
            <a:r>
              <a:rPr lang="sr-Cyrl-CS" altLang="sr-Latn-R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ООУР</a:t>
            </a:r>
          </a:p>
          <a:p>
            <a:pPr eaLnBrk="1" hangingPunct="1"/>
            <a:r>
              <a:rPr lang="sr-Cyrl-CS" altLang="sr-Latn-R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СОУР</a:t>
            </a:r>
          </a:p>
          <a:p>
            <a:pPr eaLnBrk="1" hangingPunct="1"/>
            <a:r>
              <a:rPr lang="sr-Cyrl-CS" altLang="sr-Latn-R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РЗ</a:t>
            </a:r>
          </a:p>
          <a:p>
            <a:pPr eaLnBrk="1" hangingPunct="1"/>
            <a:r>
              <a:rPr lang="sr-Cyrl-CS" altLang="sr-Latn-R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ООУР мале привреде у друштвеном сектору</a:t>
            </a:r>
          </a:p>
          <a:p>
            <a:pPr eaLnBrk="1" hangingPunct="1"/>
            <a:r>
              <a:rPr lang="sr-Cyrl-CS" altLang="sr-Latn-R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1985 – запослено у м.п. 500,000 људи 1/10 укупне запослености</a:t>
            </a:r>
            <a:endParaRPr lang="en-US" altLang="sr-Latn-RS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7108" name="Picture 5" descr="http://t1.gstatic.com/images?q=tbn:ANd9GcTdnIMnuvLloL9i4Aa6cFEUuY7XebVHACLJduVpk-OJsvO21aw1d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357313"/>
            <a:ext cx="3429000" cy="352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ChangeArrowheads="1"/>
          </p:cNvSpPr>
          <p:nvPr/>
        </p:nvSpPr>
        <p:spPr bwMode="auto">
          <a:xfrm>
            <a:off x="250825" y="168275"/>
            <a:ext cx="8353425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sr-Cyrl-CS" altLang="sr-Latn-R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Табела 13.</a:t>
            </a:r>
            <a:r>
              <a:rPr lang="sr-Cyrl-CS" altLang="sr-Latn-RS" sz="180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Cyrl-CS" altLang="sr-Latn-RS" sz="1800" i="1">
                <a:latin typeface="Times New Roman" panose="02020603050405020304" pitchFamily="18" charset="0"/>
                <a:cs typeface="Times New Roman" panose="02020603050405020304" pitchFamily="18" charset="0"/>
              </a:rPr>
              <a:t>Учешће ОУР мале привреде у целокупној друштвеној</a:t>
            </a:r>
            <a:endParaRPr lang="en-US" altLang="sr-Latn-RS" sz="1800"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sr-Cyrl-CS" altLang="sr-Latn-RS" sz="1800" i="1">
                <a:latin typeface="Times New Roman" panose="02020603050405020304" pitchFamily="18" charset="0"/>
                <a:cs typeface="Times New Roman" panose="02020603050405020304" pitchFamily="18" charset="0"/>
              </a:rPr>
              <a:t> привреди 70-тих година.</a:t>
            </a:r>
            <a:endParaRPr lang="en-US" altLang="sr-Latn-RS" sz="1800"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sr-Latn-RS" sz="1800"/>
          </a:p>
        </p:txBody>
      </p:sp>
      <p:graphicFrame>
        <p:nvGraphicFramePr>
          <p:cNvPr id="89234" name="Group 146"/>
          <p:cNvGraphicFramePr>
            <a:graphicFrameLocks noGrp="1"/>
          </p:cNvGraphicFramePr>
          <p:nvPr/>
        </p:nvGraphicFramePr>
        <p:xfrm>
          <a:off x="0" y="1196975"/>
          <a:ext cx="9144000" cy="5661025"/>
        </p:xfrm>
        <a:graphic>
          <a:graphicData uri="http://schemas.openxmlformats.org/drawingml/2006/table">
            <a:tbl>
              <a:tblPr/>
              <a:tblGrid>
                <a:gridCol w="2357422"/>
                <a:gridCol w="1292218"/>
                <a:gridCol w="1636740"/>
                <a:gridCol w="1714512"/>
                <a:gridCol w="2143108"/>
              </a:tblGrid>
              <a:tr h="14653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ВРСТА ПРИВРЕДЕ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Број ООУР-а</a:t>
                      </a:r>
                      <a:endParaRPr kumimoji="0" lang="sr-Cyrl-C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Број запослених</a:t>
                      </a:r>
                      <a:endParaRPr kumimoji="0" lang="sr-Cyrl-C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Укупан приход</a:t>
                      </a:r>
                      <a:endParaRPr kumimoji="0" lang="sr-Cyrl-C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Доходак</a:t>
                      </a:r>
                      <a:endParaRPr kumimoji="0" lang="sr-Cyrl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</a:tr>
              <a:tr h="1021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Друштвена привреда</a:t>
                      </a:r>
                      <a:endParaRPr kumimoji="0" lang="sr-Cyrl-C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29.158</a:t>
                      </a:r>
                      <a:endParaRPr kumimoji="0" lang="sr-Cyrl-C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4.666.748</a:t>
                      </a:r>
                      <a:endParaRPr kumimoji="0" lang="sr-Cyrl-C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7.096.621</a:t>
                      </a:r>
                      <a:endParaRPr kumimoji="0" lang="sr-Cyrl-C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1.455.875</a:t>
                      </a:r>
                      <a:endParaRPr kumimoji="0" lang="sr-Cyrl-C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10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Мала привреда</a:t>
                      </a:r>
                      <a:endParaRPr kumimoji="0" lang="sr-Cyrl-C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2.516</a:t>
                      </a:r>
                      <a:endParaRPr kumimoji="0" lang="sr-Cyrl-C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198.501</a:t>
                      </a:r>
                      <a:endParaRPr kumimoji="0" lang="sr-Cyrl-C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176.919</a:t>
                      </a:r>
                      <a:endParaRPr kumimoji="0" lang="sr-Cyrl-C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53.628</a:t>
                      </a:r>
                      <a:endParaRPr kumimoji="0" lang="sr-Cyrl-C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340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Учешће мале привреде у укупној друштвеној привреди</a:t>
                      </a:r>
                      <a:endParaRPr kumimoji="0" lang="sr-Cyrl-C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8,6%</a:t>
                      </a:r>
                      <a:endParaRPr kumimoji="0" lang="sr-Cyrl-C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4.3%</a:t>
                      </a:r>
                      <a:endParaRPr kumimoji="0" lang="sr-Cyrl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2,5%</a:t>
                      </a:r>
                      <a:endParaRPr kumimoji="0" lang="sr-Cyrl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3,7%</a:t>
                      </a:r>
                      <a:endParaRPr kumimoji="0" lang="sr-Cyrl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8163" name="Rectangle 137"/>
          <p:cNvSpPr>
            <a:spLocks noChangeArrowheads="1"/>
          </p:cNvSpPr>
          <p:nvPr/>
        </p:nvSpPr>
        <p:spPr bwMode="auto">
          <a:xfrm flipV="1">
            <a:off x="0" y="6278563"/>
            <a:ext cx="9144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sr-Latn-RS" altLang="sr-Latn-RS" sz="1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474663" y="-9525"/>
            <a:ext cx="776922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sr-Cyrl-CS" altLang="sr-Latn-R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Табела 15.</a:t>
            </a:r>
            <a:r>
              <a:rPr lang="en-US" altLang="sr-Latn-RS" sz="20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altLang="sr-Latn-RS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Број становника и занатских радњи за неке веће градове </a:t>
            </a:r>
            <a:endParaRPr lang="en-US" altLang="sr-Latn-RS" sz="2000"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sr-Cyrl-CS" altLang="sr-Latn-RS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Србије у 1928 и 1929. години</a:t>
            </a:r>
            <a:endParaRPr lang="en-US" altLang="sr-Latn-RS" sz="2000"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sr-Latn-RS" sz="2000"/>
          </a:p>
        </p:txBody>
      </p:sp>
      <p:graphicFrame>
        <p:nvGraphicFramePr>
          <p:cNvPr id="91773" name="Group 637"/>
          <p:cNvGraphicFramePr>
            <a:graphicFrameLocks noGrp="1"/>
          </p:cNvGraphicFramePr>
          <p:nvPr/>
        </p:nvGraphicFramePr>
        <p:xfrm>
          <a:off x="474663" y="1125538"/>
          <a:ext cx="8274050" cy="7239000"/>
        </p:xfrm>
        <a:graphic>
          <a:graphicData uri="http://schemas.openxmlformats.org/drawingml/2006/table">
            <a:tbl>
              <a:tblPr/>
              <a:tblGrid>
                <a:gridCol w="2081212"/>
                <a:gridCol w="1511300"/>
                <a:gridCol w="481013"/>
                <a:gridCol w="1679575"/>
                <a:gridCol w="2520950"/>
              </a:tblGrid>
              <a:tr h="5031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Број становника по занатској радњи</a:t>
                      </a:r>
                      <a:endParaRPr kumimoji="0" lang="sr-Cyrl-C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3150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ГРАДОВИ</a:t>
                      </a:r>
                      <a:endParaRPr kumimoji="0" lang="sr-Cyrl-C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Број становника (у хиљадама)</a:t>
                      </a:r>
                      <a:endParaRPr kumimoji="0" lang="sr-Cyrl-C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Број занатских радњи</a:t>
                      </a:r>
                      <a:endParaRPr kumimoji="0" lang="sr-Cyrl-C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занатској радњи</a:t>
                      </a:r>
                      <a:endParaRPr kumimoji="0" lang="sr-Cyrl-C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</a:tr>
              <a:tr h="3047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sr-Cyrl-C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sr-Cyrl-C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sr-Cyrl-C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sr-Cyrl-C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ШАБАЦ</a:t>
                      </a:r>
                      <a:endParaRPr kumimoji="0" lang="sr-Cyrl-C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sr-Cyrl-C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</a:t>
                      </a:r>
                      <a:endParaRPr kumimoji="0" lang="sr-Cyrl-C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107,7</a:t>
                      </a:r>
                      <a:endParaRPr kumimoji="0" lang="sr-Cyrl-C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ЧАЧАК</a:t>
                      </a:r>
                      <a:endParaRPr kumimoji="0" lang="sr-Cyrl-C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sr-Cyrl-C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kumimoji="0" lang="sr-Cyrl-C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40,0</a:t>
                      </a:r>
                      <a:endParaRPr kumimoji="0" lang="sr-Cyrl-C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УЖИЦЕ</a:t>
                      </a:r>
                      <a:endParaRPr kumimoji="0" lang="sr-Cyrl-C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sr-Cyrl-C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</a:t>
                      </a:r>
                      <a:endParaRPr kumimoji="0" lang="sr-Cyrl-C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55,6</a:t>
                      </a:r>
                      <a:endParaRPr kumimoji="0" lang="sr-Cyrl-C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СМЕДЕРЕВО</a:t>
                      </a:r>
                      <a:endParaRPr kumimoji="0" lang="sr-Cyrl-C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sr-Cyrl-C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  <a:endParaRPr kumimoji="0" lang="sr-Cyrl-C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43,3</a:t>
                      </a:r>
                      <a:endParaRPr kumimoji="0" lang="sr-Cyrl-C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ВАЉЕВО</a:t>
                      </a:r>
                      <a:endParaRPr kumimoji="0" lang="sr-Cyrl-C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sr-Cyrl-C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160</a:t>
                      </a:r>
                      <a:endParaRPr kumimoji="0" lang="sr-Cyrl-C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68,7</a:t>
                      </a:r>
                      <a:endParaRPr kumimoji="0" lang="sr-Cyrl-C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ВРАЊЕ</a:t>
                      </a:r>
                      <a:endParaRPr kumimoji="0" lang="sr-Cyrl-C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sr-Cyrl-C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260</a:t>
                      </a:r>
                      <a:endParaRPr kumimoji="0" lang="sr-Cyrl-C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38,5</a:t>
                      </a:r>
                      <a:endParaRPr kumimoji="0" lang="sr-Cyrl-C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ЗАЈЕЧАР</a:t>
                      </a:r>
                      <a:endParaRPr kumimoji="0" lang="sr-Cyrl-C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sr-Cyrl-C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kumimoji="0" lang="sr-Cyrl-C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133,3</a:t>
                      </a:r>
                      <a:endParaRPr kumimoji="0" lang="sr-Cyrl-C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ЈАГОДИНА</a:t>
                      </a:r>
                      <a:endParaRPr kumimoji="0" lang="sr-Cyrl-C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8,5</a:t>
                      </a:r>
                      <a:endParaRPr kumimoji="0" lang="sr-Cyrl-C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</a:t>
                      </a:r>
                      <a:endParaRPr kumimoji="0" lang="sr-Cyrl-C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103,7</a:t>
                      </a:r>
                      <a:endParaRPr kumimoji="0" lang="sr-Cyrl-C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КЊАЖЕВАЦ</a:t>
                      </a:r>
                      <a:endParaRPr kumimoji="0" lang="sr-Cyrl-C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sr-Cyrl-C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</a:t>
                      </a:r>
                      <a:endParaRPr kumimoji="0" lang="sr-Cyrl-C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43,5</a:t>
                      </a:r>
                      <a:endParaRPr kumimoji="0" lang="sr-Cyrl-C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КРАГУЈЕВАЦ</a:t>
                      </a:r>
                      <a:endParaRPr kumimoji="0" lang="sr-Cyrl-C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kumimoji="0" lang="sr-Cyrl-C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endParaRPr kumimoji="0" lang="sr-Cyrl-C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75,0</a:t>
                      </a:r>
                      <a:endParaRPr kumimoji="0" lang="sr-Cyrl-C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КРАЉЕВО</a:t>
                      </a:r>
                      <a:endParaRPr kumimoji="0" lang="sr-Cyrl-C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sr-Cyrl-C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kumimoji="0" lang="sr-Cyrl-C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114,3</a:t>
                      </a:r>
                      <a:endParaRPr kumimoji="0" lang="sr-Cyrl-C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ЛЕСКОВАЦ</a:t>
                      </a:r>
                      <a:endParaRPr kumimoji="0" lang="sr-Cyrl-C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kumimoji="0" lang="sr-Cyrl-C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360</a:t>
                      </a:r>
                      <a:endParaRPr kumimoji="0" lang="sr-Cyrl-C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61,1</a:t>
                      </a:r>
                      <a:endParaRPr kumimoji="0" lang="sr-Cyrl-C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НЕГОТИН</a:t>
                      </a:r>
                      <a:endParaRPr kumimoji="0" lang="sr-Cyrl-C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sr-Cyrl-C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</a:t>
                      </a:r>
                      <a:endParaRPr kumimoji="0" lang="sr-Cyrl-C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58,3</a:t>
                      </a:r>
                      <a:endParaRPr kumimoji="0" lang="sr-Cyrl-C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НИШ</a:t>
                      </a:r>
                      <a:endParaRPr kumimoji="0" lang="sr-Cyrl-C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kumimoji="0" lang="sr-Cyrl-C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550</a:t>
                      </a:r>
                      <a:endParaRPr kumimoji="0" lang="sr-Cyrl-C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69,1</a:t>
                      </a:r>
                      <a:endParaRPr kumimoji="0" lang="sr-Cyrl-C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ПАРАЋИН</a:t>
                      </a:r>
                      <a:endParaRPr kumimoji="0" lang="sr-Cyrl-C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sr-Cyrl-C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sr-Cyrl-C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80,0</a:t>
                      </a:r>
                      <a:endParaRPr kumimoji="0" lang="sr-Cyrl-C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ПИРОТ</a:t>
                      </a:r>
                      <a:endParaRPr kumimoji="0" lang="sr-Cyrl-C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11,4</a:t>
                      </a:r>
                      <a:endParaRPr kumimoji="0" lang="sr-Cyrl-C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  <a:endParaRPr kumimoji="0" lang="sr-Cyrl-C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38,0</a:t>
                      </a:r>
                      <a:endParaRPr kumimoji="0" lang="sr-Cyrl-C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ПОЖАРЕВАЦ</a:t>
                      </a:r>
                      <a:endParaRPr kumimoji="0" lang="sr-Cyrl-C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11,4</a:t>
                      </a:r>
                      <a:endParaRPr kumimoji="0" lang="sr-Cyrl-C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  <a:endParaRPr kumimoji="0" lang="sr-Cyrl-C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56,7</a:t>
                      </a:r>
                      <a:endParaRPr kumimoji="0" lang="sr-Cyrl-C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4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УКУПНО:</a:t>
                      </a:r>
                      <a:endParaRPr kumimoji="0" lang="sr-Cyrl-C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232,9</a:t>
                      </a:r>
                      <a:endParaRPr kumimoji="0" lang="sr-Cyrl-C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3.717</a:t>
                      </a:r>
                      <a:endParaRPr kumimoji="0" lang="sr-Cyrl-C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62,7</a:t>
                      </a:r>
                      <a:endParaRPr kumimoji="0" lang="sr-Cyrl-C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9267" name="Rectangle 627"/>
          <p:cNvSpPr>
            <a:spLocks noChangeArrowheads="1"/>
          </p:cNvSpPr>
          <p:nvPr/>
        </p:nvSpPr>
        <p:spPr bwMode="auto">
          <a:xfrm>
            <a:off x="474663" y="6178550"/>
            <a:ext cx="184150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sr-Latn-RS" sz="1100">
                <a:latin typeface="Times New Roman" panose="02020603050405020304" pitchFamily="18" charset="0"/>
              </a:rPr>
              <a:t/>
            </a:r>
            <a:br>
              <a:rPr lang="en-US" altLang="sr-Latn-RS" sz="1100">
                <a:latin typeface="Times New Roman" panose="02020603050405020304" pitchFamily="18" charset="0"/>
              </a:rPr>
            </a:br>
            <a:endParaRPr lang="en-US" altLang="sr-Latn-RS" sz="1800"/>
          </a:p>
        </p:txBody>
      </p:sp>
      <p:sp>
        <p:nvSpPr>
          <p:cNvPr id="49268" name="Rectangle 628"/>
          <p:cNvSpPr>
            <a:spLocks noChangeArrowheads="1"/>
          </p:cNvSpPr>
          <p:nvPr/>
        </p:nvSpPr>
        <p:spPr bwMode="auto">
          <a:xfrm>
            <a:off x="474663" y="6713538"/>
            <a:ext cx="3017837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sr-Latn-RS" altLang="sr-Latn-RS" sz="1200">
              <a:latin typeface="Times New Roman" panose="02020603050405020304" pitchFamily="18" charset="0"/>
            </a:endParaRPr>
          </a:p>
        </p:txBody>
      </p:sp>
      <p:sp>
        <p:nvSpPr>
          <p:cNvPr id="49269" name="Rectangle 629"/>
          <p:cNvSpPr>
            <a:spLocks noChangeArrowheads="1"/>
          </p:cNvSpPr>
          <p:nvPr/>
        </p:nvSpPr>
        <p:spPr bwMode="auto">
          <a:xfrm>
            <a:off x="474663" y="6723063"/>
            <a:ext cx="81962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sr-Cyrl-CS" altLang="sr-Latn-RS" sz="1000">
                <a:latin typeface="Times New Roman" panose="02020603050405020304" pitchFamily="18" charset="0"/>
                <a:cs typeface="Times New Roman" panose="02020603050405020304" pitchFamily="18" charset="0"/>
                <a:hlinkClick r:id="" action="ppaction://noaction"/>
              </a:rPr>
              <a:t>[1]</a:t>
            </a:r>
            <a:r>
              <a:rPr lang="sr-Cyrl-CS" altLang="sr-Latn-RS" sz="1000">
                <a:latin typeface="Times New Roman" panose="02020603050405020304" pitchFamily="18" charset="0"/>
                <a:cs typeface="Times New Roman" panose="02020603050405020304" pitchFamily="18" charset="0"/>
              </a:rPr>
              <a:t> Наведено према: Милан Јеремић: </a:t>
            </a:r>
            <a:r>
              <a:rPr lang="sr-Cyrl-CS" altLang="sr-Latn-RS" sz="10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Социјализам и мала привреда</a:t>
            </a:r>
            <a:r>
              <a:rPr lang="sr-Cyrl-CS" altLang="sr-Latn-RS" sz="1000">
                <a:latin typeface="Times New Roman" panose="02020603050405020304" pitchFamily="18" charset="0"/>
                <a:cs typeface="Times New Roman" panose="02020603050405020304" pitchFamily="18" charset="0"/>
              </a:rPr>
              <a:t>, Друштво економиста, Београд  РО Центар Земун, Београд, 1986, стр. 139-142.</a:t>
            </a:r>
            <a:endParaRPr lang="sr-Cyrl-CS" altLang="sr-Latn-RS" sz="1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Cyrl-CS" sz="2800" b="1" dirty="0" smtClean="0">
                <a:latin typeface="Times New Roman" pitchFamily="18" charset="0"/>
              </a:rPr>
              <a:t>ДОМАЋА РАДИНОСТ КАО КОМПОНЕНТА МАЛОГ БИЗНИСА</a:t>
            </a:r>
            <a:endParaRPr lang="en-US" sz="2800" b="1" dirty="0" smtClean="0">
              <a:latin typeface="Times New Roman" pitchFamily="18" charset="0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495800"/>
          </a:xfrm>
        </p:spPr>
        <p:txBody>
          <a:bodyPr/>
          <a:lstStyle/>
          <a:p>
            <a:pPr eaLnBrk="1" hangingPunct="1"/>
            <a:r>
              <a:rPr lang="sr-Cyrl-CS" altLang="sr-Latn-RS" sz="2800" smtClean="0">
                <a:latin typeface="Times New Roman" panose="02020603050405020304" pitchFamily="18" charset="0"/>
              </a:rPr>
              <a:t>Делатност на изради и доради предмета код којих преовлађује ручни рад-естетско обелеђје изражено изворном народном уметношћу</a:t>
            </a:r>
          </a:p>
          <a:p>
            <a:pPr eaLnBrk="1" hangingPunct="1"/>
            <a:endParaRPr lang="sr-Cyrl-CS" altLang="sr-Latn-RS" sz="2800" smtClean="0">
              <a:latin typeface="Times New Roman" panose="02020603050405020304" pitchFamily="18" charset="0"/>
            </a:endParaRPr>
          </a:p>
          <a:p>
            <a:pPr eaLnBrk="1" hangingPunct="1"/>
            <a:endParaRPr lang="sr-Cyrl-CS" altLang="sr-Latn-RS" sz="2800" smtClean="0">
              <a:latin typeface="Times New Roman" panose="02020603050405020304" pitchFamily="18" charset="0"/>
            </a:endParaRPr>
          </a:p>
          <a:p>
            <a:pPr eaLnBrk="1" hangingPunct="1"/>
            <a:r>
              <a:rPr lang="sr-Cyrl-CS" altLang="sr-Latn-RS" sz="2800" smtClean="0">
                <a:latin typeface="Times New Roman" panose="02020603050405020304" pitchFamily="18" charset="0"/>
              </a:rPr>
              <a:t>Центри домаће радиности: Сирогојно, Драгачево, Сјеница, призрен, Ћуприја</a:t>
            </a:r>
            <a:r>
              <a:rPr lang="sr-Cyrl-CS" altLang="sr-Latn-RS" sz="2400" smtClean="0">
                <a:latin typeface="Times New Roman" panose="02020603050405020304" pitchFamily="18" charset="0"/>
              </a:rPr>
              <a:t>.</a:t>
            </a:r>
            <a:endParaRPr lang="en-US" altLang="sr-Latn-RS" sz="2400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3524</TotalTime>
  <Words>639</Words>
  <Application>Microsoft Office PowerPoint</Application>
  <PresentationFormat>On-screen Show (4:3)</PresentationFormat>
  <Paragraphs>286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Mountain Top</vt:lpstr>
      <vt:lpstr>2. МСП И ЊИХОВО МЕСТО У СТАРОЈ ЈУГОСЛАВИЈИ</vt:lpstr>
      <vt:lpstr>PowerPoint Presentation</vt:lpstr>
      <vt:lpstr>PowerPoint Presentation</vt:lpstr>
      <vt:lpstr>3. РАЗВОЈ МАЛЕ ПРИВРЕДЕ У ПЕРИОДУ ПОСЛЕ ДРУГОГ СВЕТСКОГ РАТА</vt:lpstr>
      <vt:lpstr>АДМИНИСТРАТИВНО-ЦЕНТРАЛИСТИЧКО УПРАВЉАЊЕ</vt:lpstr>
      <vt:lpstr>Закон о удруженом раду из 1974.</vt:lpstr>
      <vt:lpstr>PowerPoint Presentation</vt:lpstr>
      <vt:lpstr>PowerPoint Presentation</vt:lpstr>
      <vt:lpstr>ДОМАЋА РАДИНОСТ КАО КОМПОНЕНТА МАЛОГ БИЗНИСА</vt:lpstr>
      <vt:lpstr>ПЕРСПЕКТИВЕ РАЗВОЈА МСП ДАНАС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ПОЈАМ, ДЕФИНИЦИЈА И РЕЛЕВАНТНИ АСПЕКТИ МСП</dc:title>
  <dc:creator>z</dc:creator>
  <cp:lastModifiedBy>Zvezdan Djuric</cp:lastModifiedBy>
  <cp:revision>184</cp:revision>
  <dcterms:created xsi:type="dcterms:W3CDTF">2007-11-04T17:51:31Z</dcterms:created>
  <dcterms:modified xsi:type="dcterms:W3CDTF">2020-10-14T10:41:21Z</dcterms:modified>
</cp:coreProperties>
</file>