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3" r:id="rId2"/>
    <p:sldId id="324" r:id="rId3"/>
    <p:sldId id="325" r:id="rId4"/>
    <p:sldId id="321" r:id="rId5"/>
    <p:sldId id="326" r:id="rId6"/>
    <p:sldId id="327" r:id="rId7"/>
    <p:sldId id="256" r:id="rId8"/>
    <p:sldId id="266" r:id="rId9"/>
    <p:sldId id="267" r:id="rId10"/>
    <p:sldId id="262" r:id="rId11"/>
    <p:sldId id="263" r:id="rId12"/>
    <p:sldId id="265" r:id="rId13"/>
    <p:sldId id="257" r:id="rId14"/>
    <p:sldId id="258" r:id="rId15"/>
    <p:sldId id="261" r:id="rId16"/>
    <p:sldId id="259" r:id="rId17"/>
    <p:sldId id="264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596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59102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0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6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7568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340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154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CDF4-94D7-4E43-A406-9B7F04EB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1098388"/>
            <a:ext cx="5943600" cy="4394988"/>
          </a:xfrm>
        </p:spPr>
        <p:txBody>
          <a:bodyPr/>
          <a:lstStyle/>
          <a:p>
            <a:r>
              <a:rPr lang="sr-Latn-RS" dirty="0"/>
              <a:t> ljudska prava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0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UJEDINJENE NACIJE</a:t>
            </a:r>
            <a:br>
              <a:rPr lang="en-US"/>
            </a:br>
            <a:r>
              <a:rPr lang="sr-Latn-RS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sr-Latn-RS" dirty="0"/>
              <a:t>MEĐUNARODNA ORGANZACIJA KOJA JE OSNOVANA 1945. GODINE  POSLE II SVETSKOG RATA </a:t>
            </a:r>
          </a:p>
          <a:p>
            <a:pPr algn="just"/>
            <a:r>
              <a:rPr lang="sr-Latn-RS" dirty="0"/>
              <a:t>1945. GODINE PREDSTAVNICI 50 DRŽAVA NA KONFERENCIJI U SAN FRANCISKU OKUPILI SU SE ZBOG POTPISIVANJA POVELJE UN</a:t>
            </a:r>
          </a:p>
          <a:p>
            <a:pPr algn="just"/>
            <a:r>
              <a:rPr lang="sr-Latn-RS" dirty="0"/>
              <a:t>POVELJA JE POTPISANA 26 JUNA 1945. GODINE </a:t>
            </a:r>
          </a:p>
          <a:p>
            <a:pPr algn="just"/>
            <a:r>
              <a:rPr lang="sr-Latn-RS" dirty="0"/>
              <a:t>POLJSKA, KOJA NIJE IMALA PREDSTAVNIKA NA KONFERENCIJI, POVELJU JE POTPISALA KASNIJE I POSTALA 51 (ORIGINALNA) ČLANICA  </a:t>
            </a:r>
          </a:p>
          <a:p>
            <a:pPr algn="just"/>
            <a:endParaRPr lang="sr-Latn-RS" dirty="0"/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107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UJEDINJENE NACIJE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r>
              <a:rPr lang="sr-Latn-RS" dirty="0"/>
              <a:t>FORMALNO UJEDINJENE NACIJE SU NASTALE 24.OKTOBRA 1945. GODINE, KADA SU POVELJU RATIFIKOVALE KINA, UJEDINJENO KRALJEVSTVO, SAD I VEĆINA DRUGIH POTPISNICA POVELJE.</a:t>
            </a:r>
          </a:p>
          <a:p>
            <a:pPr algn="just"/>
            <a:r>
              <a:rPr lang="sr-Latn-RS" dirty="0"/>
              <a:t>24.OKTOBAR OBELEŽAVA SE KAO DAN UN</a:t>
            </a:r>
          </a:p>
        </p:txBody>
      </p:sp>
    </p:spTree>
    <p:extLst>
      <p:ext uri="{BB962C8B-B14F-4D97-AF65-F5344CB8AC3E}">
        <p14:creationId xmlns:p14="http://schemas.microsoft.com/office/powerpoint/2010/main" val="188301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UJEDINJENE NACIJE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ČETIRI OSNOVNA CILJA OSNIVANJA UN SU:</a:t>
            </a:r>
          </a:p>
          <a:p>
            <a:pPr lvl="1"/>
            <a:r>
              <a:rPr lang="sr-Latn-RS" dirty="0"/>
              <a:t>DA ODRŽAVA MIR U SVETU</a:t>
            </a:r>
          </a:p>
          <a:p>
            <a:pPr lvl="1"/>
            <a:r>
              <a:rPr lang="sr-Latn-RS" dirty="0"/>
              <a:t>DA ODRŽAVA  PRIJATELJSKE ODNOSE MEĐU DRŽAVAMA</a:t>
            </a:r>
          </a:p>
          <a:p>
            <a:pPr lvl="1"/>
            <a:r>
              <a:rPr lang="sr-Latn-RS" dirty="0"/>
              <a:t>DA POMOGNE DRŽAVAMA DA POBOLJŠAJU STANJE LJUDSKIH PRAVA I SLOBODA </a:t>
            </a:r>
          </a:p>
          <a:p>
            <a:pPr lvl="1"/>
            <a:r>
              <a:rPr lang="sr-Latn-RS" dirty="0"/>
              <a:t>DA BUDE CENTAR ZA USKLAĐIVANJE AKCIJA KAKO BI SE OSTAVRILI NAVEDENI CILJEVI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66577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UJEDINJENE NACIJE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GENERALNA SKUPŠTINA (193 ČLANA)</a:t>
            </a:r>
          </a:p>
          <a:p>
            <a:r>
              <a:rPr lang="sr-Latn-RS" dirty="0"/>
              <a:t>SAVET BEZBEDNOSTI (5 STALNIH I 1O NE-STALNIH ČLANICA)</a:t>
            </a:r>
          </a:p>
          <a:p>
            <a:r>
              <a:rPr lang="sr-Latn-RS" dirty="0"/>
              <a:t>EKONOMSKO-SOCIJALNI SAVET (54 ČLANA)</a:t>
            </a:r>
          </a:p>
          <a:p>
            <a:r>
              <a:rPr lang="sr-Latn-RS" dirty="0"/>
              <a:t>MEĐUNARODNI SUD PRAVDE (15 SUDIJA)</a:t>
            </a:r>
          </a:p>
          <a:p>
            <a:r>
              <a:rPr lang="sr-Latn-RS" dirty="0"/>
              <a:t>SEKRETARIJAT</a:t>
            </a:r>
          </a:p>
        </p:txBody>
      </p:sp>
    </p:spTree>
    <p:extLst>
      <p:ext uri="{BB962C8B-B14F-4D97-AF65-F5344CB8AC3E}">
        <p14:creationId xmlns:p14="http://schemas.microsoft.com/office/powerpoint/2010/main" val="2624486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GENERALNA SKUPŠTINA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OSNOVANA POVELJOM UN 1945. GODINE</a:t>
            </a:r>
          </a:p>
          <a:p>
            <a:pPr algn="just"/>
            <a:r>
              <a:rPr lang="sr-Latn-RS" dirty="0"/>
              <a:t>GLAVNI PREDSTAVNIČKI ORGAN, KOJI PREDSTAVLJA JEDINSTVENI DISKUSIONI FORUM ZA SVA PITANJA KOJA SU REGULISANA POVELJOM UN </a:t>
            </a:r>
          </a:p>
          <a:p>
            <a:pPr algn="just"/>
            <a:r>
              <a:rPr lang="sr-Latn-RS" dirty="0"/>
              <a:t>IMA ZNAČAJNU ULOGU U POSTAVLJANJU MEĐUNARODNIH STANDARDA I KODIFIKACIJE MEĐUNARODNOG PRAVA </a:t>
            </a:r>
          </a:p>
        </p:txBody>
      </p:sp>
    </p:spTree>
    <p:extLst>
      <p:ext uri="{BB962C8B-B14F-4D97-AF65-F5344CB8AC3E}">
        <p14:creationId xmlns:p14="http://schemas.microsoft.com/office/powerpoint/2010/main" val="2183626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GENERALNA SKUPŠTINA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FUNKCIJE I OVLAŠĆENJA:</a:t>
            </a:r>
          </a:p>
          <a:p>
            <a:pPr lvl="1" algn="just"/>
            <a:r>
              <a:rPr lang="sr-Latn-RS" dirty="0"/>
              <a:t>RAZMATRA I USVAJA BUDŽET UN</a:t>
            </a:r>
          </a:p>
          <a:p>
            <a:pPr lvl="1" algn="just"/>
            <a:r>
              <a:rPr lang="sr-Latn-RS" dirty="0"/>
              <a:t>BIRA ČLANOVE SAVETA BEZBEDNOSTI, KAO I ČLANOVE DRUGIH ORGANA INSTITUCIJA UN</a:t>
            </a:r>
          </a:p>
          <a:p>
            <a:pPr lvl="1" algn="just"/>
            <a:r>
              <a:rPr lang="sr-Latn-RS" dirty="0"/>
              <a:t>DISKUTUJE O PITANJIMA KOJA SE ODNOSE NA MEĐUNARODNI MIR I BEZBEDNOST, OSIM PITANJA O KOJIMA RASPRAVLJA SAVET BEZBEDNOSTI I DONOSI PREPORUKE</a:t>
            </a:r>
          </a:p>
          <a:p>
            <a:pPr lvl="1" algn="just"/>
            <a:r>
              <a:rPr lang="sr-Latn-RS" dirty="0"/>
              <a:t>RAZMATRA IZVEŠTAJE SAVETA BEZBEDNOSTI I DRUGIH ORGANA </a:t>
            </a:r>
          </a:p>
          <a:p>
            <a:pPr lvl="1"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6506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GENERALNA SKUPŠTINA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SVAKA DRŽAVA ČLANICA UN (193 ČLANA) IMA PRAVO GLASA U SKUPŠTINI</a:t>
            </a:r>
          </a:p>
          <a:p>
            <a:r>
              <a:rPr lang="sr-Latn-RS" dirty="0"/>
              <a:t>ODLUKE SE DONOSEM VEĆINOM GLASOVA- OBIČNOM I  2/3 VEĆINOM</a:t>
            </a:r>
          </a:p>
          <a:p>
            <a:r>
              <a:rPr lang="sr-Latn-RS" dirty="0"/>
              <a:t>PITANJA KOJA ZAHTEVAJU 2/3 VEĆINU SU:</a:t>
            </a:r>
          </a:p>
          <a:p>
            <a:pPr lvl="1"/>
            <a:r>
              <a:rPr lang="sr-Latn-RS" dirty="0"/>
              <a:t>PREPORUKE KOJE SE ODNOSE NA MEĐNARODNI MIR I BEZBEDNOST</a:t>
            </a:r>
          </a:p>
          <a:p>
            <a:pPr lvl="1"/>
            <a:r>
              <a:rPr lang="sr-Latn-RS" dirty="0"/>
              <a:t>IZBOR ČLANOVA SAVETA BEZBEDNOSTI I EKONOMSKO-SOCIJALNOG SAVETA </a:t>
            </a:r>
          </a:p>
          <a:p>
            <a:pPr lvl="1"/>
            <a:r>
              <a:rPr lang="sr-Latn-RS" dirty="0"/>
              <a:t>BUDŽETSKA PITANJA </a:t>
            </a:r>
          </a:p>
        </p:txBody>
      </p:sp>
    </p:spTree>
    <p:extLst>
      <p:ext uri="{BB962C8B-B14F-4D97-AF65-F5344CB8AC3E}">
        <p14:creationId xmlns:p14="http://schemas.microsoft.com/office/powerpoint/2010/main" val="1492908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SAVET BEZBEDNOSTI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sr-Latn-RS" dirty="0"/>
              <a:t>SAVET BEZBEDNOSTI IMA ODGOVORNOST ZA ODRŽAVANJE MEĐUNARODNOG MIRA I BEZBEDNOSTI U SVETU</a:t>
            </a:r>
          </a:p>
          <a:p>
            <a:pPr algn="just"/>
            <a:r>
              <a:rPr lang="sr-Latn-RS" dirty="0"/>
              <a:t>IMA 5 STALNIH ČLANOVA      </a:t>
            </a:r>
          </a:p>
          <a:p>
            <a:pPr lvl="1" algn="just"/>
            <a:r>
              <a:rPr lang="sr-Latn-RS" dirty="0"/>
              <a:t>RUSIJA</a:t>
            </a:r>
          </a:p>
          <a:p>
            <a:pPr lvl="1" algn="just"/>
            <a:r>
              <a:rPr lang="sr-Latn-RS" dirty="0"/>
              <a:t>KINA </a:t>
            </a:r>
          </a:p>
          <a:p>
            <a:pPr lvl="1" algn="just"/>
            <a:r>
              <a:rPr lang="sr-Latn-RS" dirty="0"/>
              <a:t>FRANCUSKA</a:t>
            </a:r>
          </a:p>
          <a:p>
            <a:pPr lvl="1" algn="just"/>
            <a:r>
              <a:rPr lang="sr-Latn-RS" dirty="0"/>
              <a:t>VELIKA BRITANIJA</a:t>
            </a:r>
          </a:p>
          <a:p>
            <a:pPr lvl="1" algn="just"/>
            <a:r>
              <a:rPr lang="sr-Latn-RS" dirty="0"/>
              <a:t>SAD</a:t>
            </a:r>
          </a:p>
          <a:p>
            <a:r>
              <a:rPr lang="sr-Latn-RS" dirty="0"/>
              <a:t>I 10  članova koji se biraju na period od 2 god</a:t>
            </a:r>
          </a:p>
          <a:p>
            <a:r>
              <a:rPr lang="sr-Latn-RS" dirty="0"/>
              <a:t>2023-Albanija, Brazil, Ekvador, Gabon, Gana, Japan, Malta, Mozambik, Švajcarska,  UAE</a:t>
            </a:r>
          </a:p>
        </p:txBody>
      </p:sp>
    </p:spTree>
    <p:extLst>
      <p:ext uri="{BB962C8B-B14F-4D97-AF65-F5344CB8AC3E}">
        <p14:creationId xmlns:p14="http://schemas.microsoft.com/office/powerpoint/2010/main" val="2648134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EKONOMSKI I SOCIJALNI SAVET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/>
          </a:p>
          <a:p>
            <a:r>
              <a:rPr lang="sr-Latn-RS" dirty="0"/>
              <a:t>NASTOJANJE DA SE AKTIVNIJE PRISTUPI MEĐUNARODNIH EKONOMSKIH PITANJA </a:t>
            </a:r>
          </a:p>
          <a:p>
            <a:r>
              <a:rPr lang="sr-Latn-RS" dirty="0"/>
              <a:t>OD 1. DO 22. JULA 1944. U BRETON VUDSU (SAD) OSNOVANA JE SPECIJALIZOVANA ORGANIZACIJA UN-MMF</a:t>
            </a:r>
          </a:p>
          <a:p>
            <a:r>
              <a:rPr lang="sr-Latn-RS" dirty="0"/>
              <a:t>EKONOMSKO-SOCIJALNI SAVET SASTOJI SE OD 54 ČLANA KOJE BIRA GS NA TRI GODINE </a:t>
            </a:r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53157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EKONOMSKI I SOCIJALNI SAVET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EK SAVET RAZMATRA:</a:t>
            </a:r>
          </a:p>
          <a:p>
            <a:pPr lvl="1"/>
            <a:r>
              <a:rPr lang="sr-Latn-RS" dirty="0"/>
              <a:t>EKONOMSKE, DRUŠTVENE, KULTURNE, ZDRAVSTVENE I SRODNE PROBLEME</a:t>
            </a:r>
          </a:p>
          <a:p>
            <a:pPr lvl="1"/>
            <a:r>
              <a:rPr lang="sr-Latn-RS" dirty="0"/>
              <a:t>DAJE PREPORUKE GS I ČLANOVIMA UN I SPECIJALIZOVANIM AGENCIJAMA </a:t>
            </a:r>
          </a:p>
          <a:p>
            <a:pPr lvl="1"/>
            <a:r>
              <a:rPr lang="sr-Latn-RS" dirty="0"/>
              <a:t>PODNOSI PREPORUKE KOJE SE TIČU POŠTOVANJA I UVAŽAVANJA PRAVA ČOVEKA I NJEGOVIH OSNOVNIH SLOBODA</a:t>
            </a:r>
          </a:p>
          <a:p>
            <a:pPr lvl="1"/>
            <a:r>
              <a:rPr lang="sr-Latn-RS" dirty="0"/>
              <a:t>PRIPREMA NACRTE KONVENCIJA RADI PODNOŠENJA GS</a:t>
            </a:r>
          </a:p>
          <a:p>
            <a:pPr lvl="1"/>
            <a:r>
              <a:rPr lang="sr-Latn-RS" dirty="0"/>
              <a:t>SAZIVA MEĐUNARODNE KONFERENCIJE </a:t>
            </a:r>
          </a:p>
        </p:txBody>
      </p:sp>
    </p:spTree>
    <p:extLst>
      <p:ext uri="{BB962C8B-B14F-4D97-AF65-F5344CB8AC3E}">
        <p14:creationId xmlns:p14="http://schemas.microsoft.com/office/powerpoint/2010/main" val="127162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97B4A3-0577-4B4D-85A9-68DBC9AF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		Ljudska prava </a:t>
            </a:r>
            <a:endParaRPr lang="en-US" dirty="0"/>
          </a:p>
        </p:txBody>
      </p:sp>
      <p:sp>
        <p:nvSpPr>
          <p:cNvPr id="10243" name="Content Placeholder 3">
            <a:extLst>
              <a:ext uri="{FF2B5EF4-FFF2-40B4-BE49-F238E27FC236}">
                <a16:creationId xmlns:a16="http://schemas.microsoft.com/office/drawing/2014/main" id="{C8A02BF8-80EF-44FC-9F9D-A0321DF18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Šta su ljudska prava?</a:t>
            </a:r>
          </a:p>
          <a:p>
            <a:endParaRPr lang="en-US" altLang="en-US"/>
          </a:p>
          <a:p>
            <a:pPr lvl="1"/>
            <a:r>
              <a:rPr lang="en-US" altLang="en-US"/>
              <a:t>Principi (standardi) utvrđeni međunarodnim pravom ljudskih prava (u formi ugovora, konvencija...) kojima se utvrđuju obaveze država u pogledu garantovanja i poštovanja osnovnih prava pojedinaca ili grupa!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EKONOSMSKO-SOCIJALNI SAVET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sr-Latn-RS" dirty="0"/>
              <a:t>ZAKLJUČUJE SPORAZUME POVEZANOSTI SPECIJALIZOVANIH AGENCIJA SA UN</a:t>
            </a:r>
          </a:p>
          <a:p>
            <a:pPr algn="just"/>
            <a:r>
              <a:rPr lang="sr-Latn-RS" dirty="0"/>
              <a:t>PRUŽA OBAVEŠTENJA ZA SAVET BEZBEDNOSTI </a:t>
            </a:r>
          </a:p>
        </p:txBody>
      </p:sp>
    </p:spTree>
    <p:extLst>
      <p:ext uri="{BB962C8B-B14F-4D97-AF65-F5344CB8AC3E}">
        <p14:creationId xmlns:p14="http://schemas.microsoft.com/office/powerpoint/2010/main" val="3492579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SEKRETARIJAT 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sr-Latn-RS" dirty="0"/>
              <a:t>GENERALNI SEKRETAR JE GLAVNI ADMINISTRATOR SA MANDATOM OD 5 GODINA (POVELJA UN DEFINIŠE NJEGOVU FUNKCIJU)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72293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SPECIJALIZOVANE AGENIJE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058" y="1143000"/>
            <a:ext cx="7633742" cy="5410200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MOR</a:t>
            </a:r>
          </a:p>
          <a:p>
            <a:r>
              <a:rPr lang="sr-Latn-RS" dirty="0"/>
              <a:t>UNESCO</a:t>
            </a:r>
          </a:p>
          <a:p>
            <a:r>
              <a:rPr lang="sr-Latn-RS" dirty="0"/>
              <a:t>FAO (ORAGNIZACIJA ZA ISHRANU I POLJOPRIVREDU)</a:t>
            </a:r>
          </a:p>
          <a:p>
            <a:r>
              <a:rPr lang="sr-Latn-RS" dirty="0"/>
              <a:t>SVETSKA TURISTIČKA ORGANIZACIJA </a:t>
            </a:r>
          </a:p>
          <a:p>
            <a:r>
              <a:rPr lang="sr-Latn-RS" dirty="0"/>
              <a:t>MEĐUNARODNA ZDRAVSTVENA ORGANIZACIJA (WHO)</a:t>
            </a:r>
          </a:p>
          <a:p>
            <a:r>
              <a:rPr lang="sr-Latn-RS" dirty="0"/>
              <a:t>MEĐUNARODNA POMORSKA ORGANIZACIJA </a:t>
            </a:r>
          </a:p>
          <a:p>
            <a:r>
              <a:rPr lang="sr-Latn-RS" dirty="0"/>
              <a:t>SVETSKI POŠTANSKI SAVEZ</a:t>
            </a:r>
          </a:p>
          <a:p>
            <a:r>
              <a:rPr lang="sr-Latn-RS" dirty="0"/>
              <a:t>SVETSKA METEOROLOŠKA ORGANIZACIJA</a:t>
            </a:r>
          </a:p>
          <a:p>
            <a:r>
              <a:rPr lang="sr-Latn-RS" dirty="0"/>
              <a:t>SVETSKA BANKA</a:t>
            </a:r>
          </a:p>
          <a:p>
            <a:r>
              <a:rPr lang="sr-Latn-RS" dirty="0"/>
              <a:t>MEĐUNARODNI MONETARNI FOND</a:t>
            </a:r>
          </a:p>
          <a:p>
            <a:r>
              <a:rPr lang="sr-Latn-RS" dirty="0"/>
              <a:t>MEĐUNARODNA UNIJA ZA TELEKOMUNIKACIJE</a:t>
            </a:r>
          </a:p>
          <a:p>
            <a:r>
              <a:rPr lang="sr-Latn-RS" dirty="0"/>
              <a:t>SVETSKA ORGANIZACIJA ZA INTELEKTUALNU SVOJINU</a:t>
            </a:r>
          </a:p>
          <a:p>
            <a:r>
              <a:rPr lang="sr-Latn-RS" dirty="0"/>
              <a:t>ORGANIZACIJA UN ZA INDUSTRIJSKI RAZVOJ</a:t>
            </a:r>
          </a:p>
          <a:p>
            <a:r>
              <a:rPr lang="sr-Latn-RS" dirty="0"/>
              <a:t>SVETSKA TRGOVINSKA ORGANIZACIJA 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14493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250E-942B-4AAA-97DB-016EF341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455815"/>
          </a:xfrm>
        </p:spPr>
        <p:txBody>
          <a:bodyPr>
            <a:normAutofit fontScale="90000"/>
          </a:bodyPr>
          <a:lstStyle/>
          <a:p>
            <a:r>
              <a:rPr lang="sr-Latn-RS" dirty="0"/>
              <a:t>    UN I LJUDSKA PRAVA </a:t>
            </a:r>
            <a:br>
              <a:rPr lang="sr-Latn-RS" dirty="0"/>
            </a:br>
            <a:r>
              <a:rPr lang="sr-Latn-RS" dirty="0"/>
              <a:t>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EED7-ADB0-4B15-8B48-A0783600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43000"/>
            <a:ext cx="7633742" cy="5562600"/>
          </a:xfrm>
        </p:spPr>
        <p:txBody>
          <a:bodyPr/>
          <a:lstStyle/>
          <a:p>
            <a:r>
              <a:rPr lang="sr-Latn-RS" dirty="0"/>
              <a:t>U OKVIRU UN FUNKCIONIŠU INSTITUCIJE ČIJA DELATNOST JE USMERENA NA ZAŠTITU LJUDSKIH PRAVA I TO:</a:t>
            </a:r>
          </a:p>
          <a:p>
            <a:pPr lvl="1"/>
            <a:r>
              <a:rPr lang="sr-Latn-RS" dirty="0"/>
              <a:t>VISOKI KOMESAR ZA LJUDSKA PRAVA </a:t>
            </a:r>
          </a:p>
          <a:p>
            <a:pPr lvl="1"/>
            <a:r>
              <a:rPr lang="sr-Latn-RS" dirty="0"/>
              <a:t>SAVET ZA LJUDSKA PRAVA </a:t>
            </a:r>
          </a:p>
          <a:p>
            <a:pPr lvl="1"/>
            <a:r>
              <a:rPr lang="sr-Latn-RS" dirty="0"/>
              <a:t>UGOVORNA TELA-KOMITETI</a:t>
            </a:r>
          </a:p>
          <a:p>
            <a:pPr lvl="2"/>
            <a:r>
              <a:rPr lang="sr-Latn-RS" dirty="0"/>
              <a:t>KOMITET ZA LJUDSKA PRAVA </a:t>
            </a:r>
          </a:p>
          <a:p>
            <a:pPr lvl="2"/>
            <a:r>
              <a:rPr lang="sr-Latn-RS" dirty="0"/>
              <a:t>KOMITET ZA EKONOMSKA, SOCIJALNA I KULTURNA PRAVA </a:t>
            </a:r>
          </a:p>
          <a:p>
            <a:pPr lvl="2"/>
            <a:r>
              <a:rPr lang="sr-Latn-RS" dirty="0"/>
              <a:t>KOMITET ZA ELIMINISANJE RASNE DISKRIMINACIJE</a:t>
            </a:r>
          </a:p>
          <a:p>
            <a:pPr lvl="2"/>
            <a:r>
              <a:rPr lang="sr-Latn-RS" dirty="0"/>
              <a:t>KOMITET ZA ELIMINISANJE DISKRIMINACIJE ŽENA</a:t>
            </a:r>
          </a:p>
          <a:p>
            <a:pPr lvl="2"/>
            <a:r>
              <a:rPr lang="sr-Latn-RS" dirty="0"/>
              <a:t>KOMITET PROTIV TORTURE</a:t>
            </a:r>
          </a:p>
          <a:p>
            <a:pPr lvl="2"/>
            <a:r>
              <a:rPr lang="sr-Latn-RS" dirty="0"/>
              <a:t>POTKOMITET ZA PREVENCIJU TORTURE</a:t>
            </a:r>
          </a:p>
          <a:p>
            <a:pPr lvl="2"/>
            <a:r>
              <a:rPr lang="sr-Latn-RS" dirty="0"/>
              <a:t>KOMITET ZA PRAVA DETETA</a:t>
            </a:r>
          </a:p>
          <a:p>
            <a:pPr lvl="2"/>
            <a:r>
              <a:rPr lang="sr-Latn-RS" dirty="0"/>
              <a:t>KOMITET ZA RADNIKE MIGRANTE</a:t>
            </a:r>
          </a:p>
          <a:p>
            <a:pPr lvl="2"/>
            <a:r>
              <a:rPr lang="sr-Latn-RS" dirty="0"/>
              <a:t>KOMITET ZA ZAŠTITU PRAVA INVALIDA</a:t>
            </a:r>
          </a:p>
          <a:p>
            <a:pPr lvl="2"/>
            <a:r>
              <a:rPr lang="sr-Latn-RS" dirty="0"/>
              <a:t>KOMITET ZA PRISILNE NESTANKE </a:t>
            </a:r>
          </a:p>
          <a:p>
            <a:pPr lvl="2"/>
            <a:endParaRPr lang="sr-Latn-RS" dirty="0"/>
          </a:p>
          <a:p>
            <a:pPr lvl="2"/>
            <a:endParaRPr lang="sr-Latn-RS" dirty="0"/>
          </a:p>
          <a:p>
            <a:pPr lvl="2"/>
            <a:endParaRPr lang="sr-Latn-R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9381-0E1A-460B-B53A-65D9B17E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		Ljudska prava </a:t>
            </a:r>
            <a:endParaRPr 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F0B6053-2002-4FF6-AAD3-826DA7FCB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Šta su ljudska prava?</a:t>
            </a:r>
          </a:p>
          <a:p>
            <a:endParaRPr lang="en-US" altLang="en-US"/>
          </a:p>
          <a:p>
            <a:pPr lvl="1"/>
            <a:r>
              <a:rPr lang="en-US" altLang="en-US"/>
              <a:t>Neotuđiva, fundamentalna prava koja pripadaju svakom ljudskom biću bez obzira na rasu, pol, versku ili nacionalnu pripadnost (pravo na život, slobodu, pravo na rad, pravo na slobodno kretanje)...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Ova prava pripadaju </a:t>
            </a:r>
            <a:r>
              <a:rPr lang="en-US" altLang="en-US">
                <a:solidFill>
                  <a:srgbClr val="FF0000"/>
                </a:solidFill>
              </a:rPr>
              <a:t>SVAKOM POJEDINCU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76C7-AF59-4702-85DD-BFB42956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dirty="0"/>
              <a:t>   	    	Ljudska prava </a:t>
            </a:r>
            <a:endParaRPr 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D7E6CF7-BA10-454C-A57C-79AE82E8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Ljudska prava su: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Urođena</a:t>
            </a:r>
          </a:p>
          <a:p>
            <a:pPr lvl="1" eaLnBrk="1" hangingPunct="1"/>
            <a:r>
              <a:rPr lang="en-US" altLang="en-US"/>
              <a:t>Fundamentalna</a:t>
            </a:r>
          </a:p>
          <a:p>
            <a:pPr lvl="1" eaLnBrk="1" hangingPunct="1"/>
            <a:r>
              <a:rPr lang="en-US" altLang="en-US"/>
              <a:t>Neotuđiva</a:t>
            </a:r>
          </a:p>
          <a:p>
            <a:pPr lvl="2" eaLnBrk="1" hangingPunct="1"/>
            <a:r>
              <a:rPr lang="en-US" altLang="en-US"/>
              <a:t>Ne mogu se oduzeti pojedincu</a:t>
            </a:r>
          </a:p>
          <a:p>
            <a:pPr lvl="2" eaLnBrk="1" hangingPunct="1"/>
            <a:r>
              <a:rPr lang="en-US" altLang="en-US"/>
              <a:t>Pojedinac ih se ne može odreći</a:t>
            </a:r>
          </a:p>
          <a:p>
            <a:pPr lvl="1" eaLnBrk="1" hangingPunct="1"/>
            <a:r>
              <a:rPr lang="en-US" altLang="en-US"/>
              <a:t>Univerzalna </a:t>
            </a:r>
          </a:p>
          <a:p>
            <a:pPr lvl="1" eaLnBrk="1" hangingPunct="1"/>
            <a:r>
              <a:rPr lang="en-US" altLang="en-US"/>
              <a:t>Međusobno povezana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698D-77FD-4F10-9EB5-50F7FE32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		Ljudska prava </a:t>
            </a:r>
            <a:endParaRPr 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3F90D99-2AED-4E51-9737-D56560319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Klasifikacija ljudskih prava: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Lična i politička- </a:t>
            </a:r>
            <a:r>
              <a:rPr lang="en-US" altLang="en-US"/>
              <a:t>(čl.3-21 Univerzalne deklaracije o ljudskim pravima) i Međunarodni pakt o ličnim i političkim pravima  (1966)</a:t>
            </a:r>
          </a:p>
          <a:p>
            <a:pPr lvl="1"/>
            <a:endParaRPr lang="en-US" altLang="en-US"/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Ekonomska, socijalna i kulturna prava </a:t>
            </a:r>
            <a:r>
              <a:rPr lang="en-US" altLang="en-US"/>
              <a:t>–(čl.22-28 Univerzalne deklaracije o ljudskim pravima i Međunarodni pakt  o ekonomskim, socijalnim i kulturnim pravima (1966)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7634-B5A9-4C72-8788-BE22BCDB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		Ljudska prava</a:t>
            </a:r>
            <a:endParaRPr 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79E808E-3166-41EF-8067-34BF6117A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Tri generacije ljudskih prava:</a:t>
            </a:r>
          </a:p>
          <a:p>
            <a:endParaRPr lang="en-US" altLang="en-US"/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I generacija </a:t>
            </a:r>
            <a:r>
              <a:rPr lang="en-US" altLang="en-US"/>
              <a:t>(lična i politička)</a:t>
            </a:r>
          </a:p>
          <a:p>
            <a:pPr lvl="1"/>
            <a:endParaRPr lang="en-US" altLang="en-US"/>
          </a:p>
          <a:p>
            <a:pPr lvl="1"/>
            <a:r>
              <a:rPr lang="en-US" altLang="en-US">
                <a:solidFill>
                  <a:srgbClr val="00B050"/>
                </a:solidFill>
              </a:rPr>
              <a:t>II generacija </a:t>
            </a:r>
            <a:r>
              <a:rPr lang="en-US" altLang="en-US"/>
              <a:t>(ekonomska, socijalna i lična)</a:t>
            </a:r>
          </a:p>
          <a:p>
            <a:pPr lvl="1"/>
            <a:endParaRPr lang="en-US" altLang="en-US"/>
          </a:p>
          <a:p>
            <a:pPr lvl="1"/>
            <a:r>
              <a:rPr lang="en-US" altLang="en-US">
                <a:solidFill>
                  <a:srgbClr val="7030A0"/>
                </a:solidFill>
              </a:rPr>
              <a:t>III generacija </a:t>
            </a:r>
            <a:r>
              <a:rPr lang="en-US" altLang="en-US"/>
              <a:t>(pravo na zdravu životnu sredinu,  pravo na kulturni, politički i ekonomski razvoj...)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UJEDINJENE NACIJE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ORGANI I DELATNOST</a:t>
            </a:r>
          </a:p>
        </p:txBody>
      </p:sp>
    </p:spTree>
    <p:extLst>
      <p:ext uri="{BB962C8B-B14F-4D97-AF65-F5344CB8AC3E}">
        <p14:creationId xmlns:p14="http://schemas.microsoft.com/office/powerpoint/2010/main" val="423457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SIMBOLI UN-ZASTAVA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556" y="2863850"/>
            <a:ext cx="3657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96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SIMBOLI UN –AMBLEM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                      AMBLEM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0831" y="3393281"/>
            <a:ext cx="235267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/>
              <a:t>              AMBLEM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 dirty="0"/>
              <a:t>GRANE MASLINE SIMBOLIZUJU MIR</a:t>
            </a:r>
          </a:p>
          <a:p>
            <a:r>
              <a:rPr lang="sr-Latn-RS" dirty="0"/>
              <a:t>KARTA SVETA SIMBOLIZUJE PODRUČJE KOJE POKRIVA NADLEŽNOST UN, TERITORIJU NA KOJOJ UN ŽELI DA OSTVARI SVOJE CILJEVE MIR I STABILNOST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825805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157</TotalTime>
  <Words>889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Impact</vt:lpstr>
      <vt:lpstr>Badge</vt:lpstr>
      <vt:lpstr> ljudska prava </vt:lpstr>
      <vt:lpstr>  Ljudska prava </vt:lpstr>
      <vt:lpstr>  Ljudska prava </vt:lpstr>
      <vt:lpstr>         Ljudska prava </vt:lpstr>
      <vt:lpstr>  Ljudska prava </vt:lpstr>
      <vt:lpstr>  Ljudska prava</vt:lpstr>
      <vt:lpstr>UJEDINJENE NACIJE  </vt:lpstr>
      <vt:lpstr>SIMBOLI UN-ZASTAVA </vt:lpstr>
      <vt:lpstr>SIMBOLI UN –AMBLEM </vt:lpstr>
      <vt:lpstr>UJEDINJENE NACIJE  </vt:lpstr>
      <vt:lpstr>UJEDINJENE NACIJE </vt:lpstr>
      <vt:lpstr>UJEDINJENE NACIJE </vt:lpstr>
      <vt:lpstr>UJEDINJENE NACIJE </vt:lpstr>
      <vt:lpstr>GENERALNA SKUPŠTINA </vt:lpstr>
      <vt:lpstr>GENERALNA SKUPŠTINA</vt:lpstr>
      <vt:lpstr>GENERALNA SKUPŠTINA </vt:lpstr>
      <vt:lpstr>SAVET BEZBEDNOSTI</vt:lpstr>
      <vt:lpstr>EKONOMSKI I SOCIJALNI SAVET </vt:lpstr>
      <vt:lpstr>EKONOMSKI I SOCIJALNI SAVET</vt:lpstr>
      <vt:lpstr>EKONOSMSKO-SOCIJALNI SAVET </vt:lpstr>
      <vt:lpstr>SEKRETARIJAT UN</vt:lpstr>
      <vt:lpstr>SPECIJALIZOVANE AGENIJE </vt:lpstr>
      <vt:lpstr>    UN I LJUDSKA PRAVA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UJEDINJENE NACIJE</dc:title>
  <dc:creator>DELL</dc:creator>
  <cp:lastModifiedBy>Sofija</cp:lastModifiedBy>
  <cp:revision>22</cp:revision>
  <dcterms:created xsi:type="dcterms:W3CDTF">2006-08-16T00:00:00Z</dcterms:created>
  <dcterms:modified xsi:type="dcterms:W3CDTF">2023-05-04T06:49:25Z</dcterms:modified>
</cp:coreProperties>
</file>