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24"/>
  </p:notesMasterIdLst>
  <p:sldIdLst>
    <p:sldId id="320" r:id="rId2"/>
    <p:sldId id="438" r:id="rId3"/>
    <p:sldId id="398" r:id="rId4"/>
    <p:sldId id="400" r:id="rId5"/>
    <p:sldId id="411" r:id="rId6"/>
    <p:sldId id="426" r:id="rId7"/>
    <p:sldId id="415" r:id="rId8"/>
    <p:sldId id="416" r:id="rId9"/>
    <p:sldId id="417" r:id="rId10"/>
    <p:sldId id="419" r:id="rId11"/>
    <p:sldId id="422" r:id="rId12"/>
    <p:sldId id="43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0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5B8"/>
    <a:srgbClr val="66FF33"/>
    <a:srgbClr val="FFCC66"/>
    <a:srgbClr val="FED3C2"/>
    <a:srgbClr val="46C8DA"/>
    <a:srgbClr val="F8DCF3"/>
    <a:srgbClr val="FC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61B22-3BA1-4173-9403-542046E110EC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B8DD-ED2C-4D5E-81BD-C21BD5DC8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7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pPr>
              <a:defRPr/>
            </a:pPr>
            <a:fld id="{EB539331-85ED-44FF-B466-1CAF1914F51C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E912AE2E-670B-4954-B35B-5EB01BEFE11D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3577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D9D4B-1491-40C4-BB75-BBA3FE1EF740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A77-8562-430F-AC40-2EC03B0240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76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D9D4B-1491-40C4-BB75-BBA3FE1EF740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A77-8562-430F-AC40-2EC03B0240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77360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D9D4B-1491-40C4-BB75-BBA3FE1EF740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A77-8562-430F-AC40-2EC03B024039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33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D9D4B-1491-40C4-BB75-BBA3FE1EF740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A77-8562-430F-AC40-2EC03B0240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06567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D9D4B-1491-40C4-BB75-BBA3FE1EF740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A77-8562-430F-AC40-2EC03B0240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7329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D9D4B-1491-40C4-BB75-BBA3FE1EF740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A77-8562-430F-AC40-2EC03B0240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78965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355A3-29B3-44ED-812B-434F96371BAD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B69D-4A40-4686-9453-662128ECF022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44279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94E9B-D23C-4762-B264-B419F39A4FFB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E9A-E8A4-4D4C-B138-1AE0C9649FF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7520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pPr>
              <a:defRPr/>
            </a:pPr>
            <a:fld id="{E619187B-4705-4210-A614-89C8241BC7DF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73A02A5E-9614-45EB-8E75-1619049840E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562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EA353F-CF54-4D73-890D-F2FDFFF582AB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8C4F-F596-4BC1-AEC9-5C2AA2CE1CA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5305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B71A7-FEF2-4C5E-B622-E5BD593675DA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8F0B-2680-47D3-AD97-384E8E812EED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5028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B17E95-D919-48C0-9D70-AEA6EF88774A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DDD3-79CA-4899-8D08-BED06589574B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180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D6C28-2F4B-4D31-BC96-90C6F99FA093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C3C8-CC5A-442F-BE48-36A43E42AD7D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7853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39D0C0-440A-4DAF-B8DA-E1A08F59FCF5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695-EC3D-42CE-BDCE-BB8B6A497642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0324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22ABE4-5A02-4E63-8205-9D1AB173DBF3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0F56-B1C4-49D9-9D24-4927601A42A5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7081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B52C0-4349-425A-ADB0-FABE9EA285EB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9B40-DC14-4BA4-817A-2F5FEE3688DF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63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AD9D4B-1491-40C4-BB75-BBA3FE1EF740}" type="datetimeFigureOut">
              <a:rPr lang="sr-Latn-CS" smtClean="0"/>
              <a:pPr>
                <a:defRPr/>
              </a:pPr>
              <a:t>3.4.2024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4A77-8562-430F-AC40-2EC03B0240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7364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  <p:sldLayoutId id="2147484356" r:id="rId12"/>
    <p:sldLayoutId id="2147484357" r:id="rId13"/>
    <p:sldLayoutId id="2147484358" r:id="rId14"/>
    <p:sldLayoutId id="2147484359" r:id="rId15"/>
    <p:sldLayoutId id="2147484360" r:id="rId16"/>
    <p:sldLayoutId id="21474843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14300" dist="38100" dir="2700000" algn="tl">
              <a:srgbClr val="000000">
                <a:alpha val="2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10600" cy="4983162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</a:pPr>
            <a:r>
              <a:rPr lang="en-US" sz="5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5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5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РАЧУНОВОДСТВО</a:t>
            </a:r>
            <a:br>
              <a:rPr lang="sr-Cyrl-RS" sz="5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r-Cyrl-R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</a:t>
            </a:r>
            <a:r>
              <a:rPr lang="en-US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RS" sz="360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Рачуноводствена начела</a:t>
            </a:r>
            <a:br>
              <a:rPr lang="bg-BG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Рачуноводствени </a:t>
            </a:r>
            <a:r>
              <a:rPr lang="ru-RU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</a:t>
            </a:r>
            <a:r>
              <a:rPr lang="en-US" sz="3200" cap="none" dirty="0">
                <a:ln>
                  <a:noFill/>
                </a:ln>
                <a:solidFill>
                  <a:srgbClr val="FFC000"/>
                </a:solidFill>
                <a:latin typeface="Calibri" panose="020F0502020204030204"/>
              </a:rPr>
              <a:t/>
            </a:r>
            <a:br>
              <a:rPr lang="en-US" sz="3200" cap="none" dirty="0">
                <a:ln>
                  <a:noFill/>
                </a:ln>
                <a:solidFill>
                  <a:srgbClr val="FFC000"/>
                </a:solidFill>
                <a:latin typeface="Calibri" panose="020F0502020204030204"/>
              </a:rPr>
            </a:br>
            <a:r>
              <a:rPr lang="bg-BG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CS" sz="3600" dirty="0" smtClean="0">
              <a:solidFill>
                <a:srgbClr val="66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3962400"/>
            <a:ext cx="8610600" cy="2590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4400" dirty="0">
              <a:solidFill>
                <a:srgbClr val="FFCC66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sr-Cyrl-RS" dirty="0" smtClean="0">
                <a:solidFill>
                  <a:srgbClr val="FFCC66"/>
                </a:solidFill>
              </a:rPr>
              <a:t>                 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sr-Cyrl-R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sr-Cyrl-R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Гордана Др Стојменовић</a:t>
            </a:r>
            <a:endParaRPr lang="sr-Cyrl-CS" sz="2800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838200"/>
          </a:xfrm>
        </p:spPr>
        <p:txBody>
          <a:bodyPr>
            <a:noAutofit/>
          </a:bodyPr>
          <a:lstStyle/>
          <a:p>
            <a:pPr marL="285750" lvl="0" indent="-285750">
              <a:spcBef>
                <a:spcPts val="0"/>
              </a:spcBef>
              <a:spcAft>
                <a:spcPts val="1000"/>
              </a:spcAft>
            </a:pPr>
            <a:r>
              <a:rPr lang="ru-RU" sz="32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НАЧЕЛО </a:t>
            </a:r>
            <a:r>
              <a:rPr lang="ru-RU" sz="36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УЗРОЧНОСТИ</a:t>
            </a:r>
            <a:br>
              <a:rPr lang="ru-RU" sz="36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" y="1828800"/>
            <a:ext cx="8915400" cy="4191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4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узрочности прихода и расхода (све позиције прихода и расхода морају бити обухваћене у моменту настанка,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независно од тога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су приходи наплаћени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r-Latn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исплаћени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стигао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рачун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endParaRPr lang="sr-Latn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струју, продата роба по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фактури).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1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51" y="4572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НАЧЕЛО </a:t>
            </a:r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ОПРЕЗНОСТИ</a:t>
            </a: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85" y="1524000"/>
            <a:ext cx="8855015" cy="5181600"/>
          </a:xfrm>
        </p:spPr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Налаже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приликом вредновања позиције активе и пасиве све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позиције морају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одмеравати опрезно - имовина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предузећа, али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капитал и обавезе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вреднују по набавној вредности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цени коштања, само уколико су тржишне вредности више у односу 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набавне вредности.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складу на начелом опрезности, ако је тржишна вредност нижа, налаже се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позиција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нижим тржишним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вредностима.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17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600" cap="all" dirty="0">
                <a:ln w="3175" cmpd="sng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600" cap="all" dirty="0" smtClean="0">
                <a:ln w="3175" cmpd="sng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bg-BG" sz="3600" cap="all" dirty="0">
              <a:ln w="3175" cmpd="sng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3600" cap="all" dirty="0" smtClean="0">
                <a:ln w="3175" cmpd="sng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cap="all" dirty="0" smtClean="0">
                <a:ln w="3175" cmpd="sng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Рачуноводствени </a:t>
            </a:r>
            <a:r>
              <a:rPr lang="ru-RU" sz="4000" cap="all" dirty="0">
                <a:ln w="3175" cmpd="sng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07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53" y="152400"/>
            <a:ext cx="8991600" cy="1447799"/>
          </a:xfrm>
        </p:spPr>
        <p:txBody>
          <a:bodyPr>
            <a:normAutofit fontScale="90000"/>
          </a:bodyPr>
          <a:lstStyle/>
          <a:p>
            <a:r>
              <a:rPr lang="bg-BG" sz="3600" dirty="0" smtClean="0"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3600" dirty="0" smtClean="0"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9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Рачуноводствени </a:t>
            </a:r>
            <a:r>
              <a:rPr lang="ru-RU" sz="3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</a:t>
            </a:r>
            <a:r>
              <a:rPr lang="ru-RU" sz="39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(принципи уредно</a:t>
            </a:r>
            <a:r>
              <a:rPr lang="sr-Cyrl-RS" sz="3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Latn-RS" sz="39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књиговодства)</a:t>
            </a:r>
            <a:r>
              <a:rPr lang="bg-BG" sz="3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3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9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9154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треба 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поштовати при примени књиговодствених инструмената, да би сваки од њих испунио циљеве који су му додељени и тиме се омогућило добијање благовремених, потпуних, јасних, поузданих и упоредивих информација.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57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17585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Најважнији </a:t>
            </a: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ПОТПУНОСТИ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АЖУРНОСТИ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ХРОНОЛОШКОГ РЕДА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МОГУЋНОСТИ ПРОВЕРЕ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ЈАСНОСТИ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МАТЕРИЈАЛНЕ ИСПРАВНОСТИ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ЕКОНОМИЧНОСТИ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15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75" y="2286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ПОТПУНОСТИ</a:t>
            </a:r>
            <a:r>
              <a:rPr lang="ru-RU" sz="3600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66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1524000"/>
            <a:ext cx="8836325" cy="5029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3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Захтев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да се књиговодственом евиденцијом обухвате све рачуноводствене категорије и све промене које на њима настану.</a:t>
            </a:r>
          </a:p>
          <a:p>
            <a:pPr marL="0" indent="0" algn="just">
              <a:buNone/>
            </a:pP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Циљ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добијање тачних података</a:t>
            </a:r>
          </a:p>
          <a:p>
            <a:pPr marL="0" indent="0" algn="just">
              <a:buNone/>
            </a:pP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Средство за реализацију захтева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евидентирање свих документованих промена и утврђивање и евидентирање недокументованих економских промена.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67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85" y="3048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АЖУРНОСТИ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47800"/>
            <a:ext cx="8991600" cy="52578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r-Cyrl-RS" sz="3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Захтев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да економски догађаји буду евидентирани одмах по настанку.</a:t>
            </a:r>
          </a:p>
          <a:p>
            <a:pPr algn="just">
              <a:buNone/>
            </a:pP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r-Latn-RS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благовремено добијање информација, јер застареле информације нису употребљиве за пословно одлучивање.</a:t>
            </a:r>
          </a:p>
          <a:p>
            <a:pPr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Средство за реализацију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састављање документације у тренутку настанка пословног догађаја, достављање документације књиговодству, евидентирање промена по пријему документације.</a:t>
            </a:r>
          </a:p>
          <a:p>
            <a:pPr marL="0" indent="0" algn="just">
              <a:buNone/>
            </a:pP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79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ХРОНОЛОШКОГ РЕДА</a:t>
            </a:r>
            <a:b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2578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sr-Cyrl-R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r-Latn-RS" sz="3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Захтев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да се економске промене бележе по редоследу настанка у свим књиговодственим евиденцијама.</a:t>
            </a:r>
          </a:p>
          <a:p>
            <a:pPr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Циљ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да се обезбеде информације о развоју послова и да се створе претпоставке за контролу тачности извршених књижења.</a:t>
            </a:r>
          </a:p>
          <a:p>
            <a:pPr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Средство за реализацију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уношење датума на документацију.</a:t>
            </a:r>
          </a:p>
          <a:p>
            <a:pPr marL="0" indent="0" algn="just">
              <a:buNone/>
            </a:pP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322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40" y="3810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МОГУЋНОСТИ ПРОВЕРЕ</a:t>
            </a:r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85" y="1447800"/>
            <a:ext cx="8867955" cy="5105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  <a:defRPr/>
            </a:pP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Захтев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да књиговодство буде тако организовано да  се омогући накнадна поверљивост свих података које пружа.</a:t>
            </a:r>
          </a:p>
          <a:p>
            <a:pPr algn="just">
              <a:buNone/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  <a:defRPr/>
            </a:pP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Циљ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пружање поузданости подацима.</a:t>
            </a:r>
          </a:p>
          <a:p>
            <a:pPr algn="just">
              <a:buNone/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  <a:defRPr/>
            </a:pP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Средство за реализацију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међусобно повезивање књиговодствених инструмената.</a:t>
            </a:r>
          </a:p>
          <a:p>
            <a:pPr marL="0" indent="0" algn="just">
              <a:buNone/>
            </a:pP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36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76" y="3810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ПРИНЦИП 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ЈАСНОСТИ</a:t>
            </a:r>
            <a:b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6" y="1143000"/>
            <a:ext cx="8820509" cy="53340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en-US" sz="32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Захтев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књиговодствене информације треба да буду тако презентиране да их могу разумети лица која имају довољно знања из рачуноводства и пословања.</a:t>
            </a:r>
          </a:p>
          <a:p>
            <a:pPr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Циљ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извлачење правилних закључака на основу презентираних информација.</a:t>
            </a:r>
          </a:p>
          <a:p>
            <a:pPr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за реализацију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адекватно расчлањавање рачуноводствених категорија, адекватно обележавање делова добијених расчлањавањем, потреба бруто принципа и забрана мешања рачуноводствених категорија.</a:t>
            </a:r>
          </a:p>
          <a:p>
            <a:pPr marL="0" indent="0" algn="just">
              <a:buNone/>
            </a:pPr>
            <a:endParaRPr lang="en-US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0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4038600"/>
          </a:xfrm>
        </p:spPr>
        <p:txBody>
          <a:bodyPr/>
          <a:lstStyle/>
          <a:p>
            <a:pPr marL="0" indent="0">
              <a:buNone/>
            </a:pPr>
            <a:r>
              <a:rPr lang="bg-BG" sz="4000" cap="all" dirty="0" smtClean="0">
                <a:ln w="3175" cmpd="sng">
                  <a:noFill/>
                </a:ln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bg-BG" sz="4000" cap="all" dirty="0">
              <a:ln w="3175" cmpd="sng">
                <a:noFill/>
              </a:ln>
              <a:solidFill>
                <a:srgbClr val="66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4000" cap="all" dirty="0" smtClean="0">
                <a:ln w="3175" cmpd="sng">
                  <a:noFill/>
                </a:ln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4000" cap="all" dirty="0" smtClean="0">
                <a:ln w="3175" cmpd="sng"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Рачуноводствена </a:t>
            </a:r>
            <a:r>
              <a:rPr lang="bg-BG" sz="4000" cap="all" dirty="0">
                <a:ln w="3175" cmpd="sng"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начела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83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22" y="304800"/>
            <a:ext cx="8855015" cy="12954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МАТЕРИЈАЛНЕ </a:t>
            </a:r>
            <a:b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ИСПРАВНОСТИ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22" y="1600200"/>
            <a:ext cx="8855015" cy="50292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Захтев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да књиговодствени подаци буду тачни.</a:t>
            </a:r>
          </a:p>
          <a:p>
            <a:pPr algn="just">
              <a:buFontTx/>
              <a:buChar char="-"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Циљ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само тачни подаци могу бити основа за добре пословне одлуке.</a:t>
            </a:r>
          </a:p>
          <a:p>
            <a:pPr algn="just">
              <a:buFontTx/>
              <a:buChar char="-"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Средство за реализацију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тачност пружених података се оцењује са становишта законских прописа, рачуноводствених стандарда и рачуноводствених политика предузећа.</a:t>
            </a:r>
          </a:p>
          <a:p>
            <a:pPr marL="0" indent="0" algn="just">
              <a:buNone/>
            </a:pPr>
            <a:endParaRPr lang="en-US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34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51" y="3048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b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ЕКОНОМИЧНОСТИ</a:t>
            </a:r>
            <a:r>
              <a:rPr 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85" y="1371600"/>
            <a:ext cx="8855015" cy="5334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  <a:defRPr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Захтев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да трошкови производње информација буду нижи од користи коју поседовање информација пружа.</a:t>
            </a: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Циљ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избегавање производње информација код којих трошкови надмашују корисност.</a:t>
            </a: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Корисност информације се мери висином штете која би настала ако информација не би била дотупна кориницима</a:t>
            </a:r>
            <a:r>
              <a:rPr lang="ru-RU" sz="3200" dirty="0"/>
              <a:t>.</a:t>
            </a:r>
          </a:p>
          <a:p>
            <a:pPr marL="0" indent="0" algn="just">
              <a:buNone/>
            </a:pPr>
            <a:endParaRPr lang="en-US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467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3649133"/>
          </a:xfrm>
        </p:spPr>
        <p:txBody>
          <a:bodyPr/>
          <a:lstStyle/>
          <a:p>
            <a:pPr marL="0" indent="0">
              <a:buNone/>
            </a:pPr>
            <a:r>
              <a:rPr lang="sr-Cyrl-RS" sz="5400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5400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5400" dirty="0" smtClean="0">
              <a:solidFill>
                <a:srgbClr val="66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540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ХВАЛА </a:t>
            </a:r>
            <a:r>
              <a:rPr lang="sr-Cyrl-RS" sz="5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ПАЖЊИ!</a:t>
            </a:r>
            <a:endParaRPr lang="en-US" sz="5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1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bg-BG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g-BG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Рачуноводствена начела</a:t>
            </a:r>
            <a:r>
              <a:rPr lang="bg-BG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610600" cy="563880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ru-RU" sz="2000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solidFill>
                <a:srgbClr val="66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Рачуноводствена начела представљају основна правила усвојена од стране рачуноводствене теорије и праксе, на основу којих се одређују информације које ће и на који начин бити укључене и представљене  у финансијском извештају.</a:t>
            </a:r>
          </a:p>
          <a:p>
            <a:pPr marL="0" indent="0" algn="just" eaLnBrk="1" hangingPunct="1">
              <a:buNone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4825" y="228600"/>
            <a:ext cx="8991599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РАЧУНОВОДСТВЕНА</a:t>
            </a:r>
            <a:r>
              <a:rPr lang="sr-Latn-R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НАЧЕЛА:</a:t>
            </a:r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66058" y="1406106"/>
            <a:ext cx="8910366" cy="5299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НАЧЕЛО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ДВОСТРАНОГ ОБУХВАТЊА ПОСЛОВНИХ ПРОМЕНА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ПОСЛОВНЕ ЈЕДИНИЦЕ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КОНТИНУИТЕТА ПОСЛОВАЊА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НОВЧАНОГ МЕРИЛА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ИСТОРИЈСКОГ ТРОШКА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УЗРОЧНОСТИ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ОПРЕЗНОСТИ</a:t>
            </a:r>
          </a:p>
          <a:p>
            <a:pPr algn="just">
              <a:buFontTx/>
              <a:buChar char="-"/>
            </a:pPr>
            <a:endParaRPr lang="ru-RU" sz="24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7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53" y="152400"/>
            <a:ext cx="8991600" cy="1145876"/>
          </a:xfrm>
        </p:spPr>
        <p:txBody>
          <a:bodyPr>
            <a:normAutofit fontScale="90000"/>
          </a:bodyPr>
          <a:lstStyle/>
          <a:p>
            <a:pPr marL="285750" lvl="0" indent="-285750">
              <a:spcBef>
                <a:spcPts val="0"/>
              </a:spcBef>
              <a:spcAft>
                <a:spcPts val="1000"/>
              </a:spcAft>
            </a:pPr>
            <a:r>
              <a:rPr lang="ru-RU" sz="24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</a:t>
            </a:r>
            <a:r>
              <a:rPr lang="ru-RU" sz="40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ДВОСТРАНОГ </a:t>
            </a:r>
            <a:r>
              <a:rPr lang="ru-RU" sz="40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ОБУХВАТЊА</a:t>
            </a:r>
            <a:r>
              <a:rPr lang="sr-Latn-RS" sz="40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40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40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40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0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ПОСЛОВНИХ </a:t>
            </a:r>
            <a:r>
              <a:rPr lang="ru-RU" sz="40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ПРОМЕНА</a:t>
            </a:r>
            <a:br>
              <a:rPr lang="ru-RU" sz="40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пословна промена мора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обухватати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два аспекта: с аспекта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промене 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вредности имовинских делова предузећа (активе) и с аспекта промене извора финансирања (пасиве).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промене могу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утицати само на промену структуре активе или промену структуре пасиве, а неке и на расходе и приходе.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Свака пословна промена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 бити прокњижена два пута, односно најмање на два различита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рачуна).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49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792162"/>
          </a:xfrm>
        </p:spPr>
        <p:txBody>
          <a:bodyPr>
            <a:noAutofit/>
          </a:bodyPr>
          <a:lstStyle/>
          <a:p>
            <a:pPr marL="285750" lvl="0" indent="-285750">
              <a:spcBef>
                <a:spcPts val="0"/>
              </a:spcBef>
              <a:spcAft>
                <a:spcPts val="1000"/>
              </a:spcAft>
            </a:pPr>
            <a:r>
              <a:rPr lang="ru-RU" sz="32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НАЧЕЛО </a:t>
            </a:r>
            <a:r>
              <a:rPr lang="ru-RU" sz="36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ПОСЛОВНЕ ЈЕДИНИЦЕ</a:t>
            </a:r>
            <a:br>
              <a:rPr lang="ru-RU" sz="36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45" y="1295400"/>
            <a:ext cx="8763000" cy="4724400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endParaRPr lang="sr-Latn-RS" sz="28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заокружене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целине –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предузеће, ужи организациони део (места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трошкова,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профитни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 и инвестициони центри).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Уложена имовина у пословање обухвата се одвојено од остале имовине власника и поверилаца и  успешност управљања том имовином контролише се путем резултата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8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45" y="530524"/>
            <a:ext cx="8915400" cy="1145876"/>
          </a:xfrm>
        </p:spPr>
        <p:txBody>
          <a:bodyPr>
            <a:normAutofit fontScale="90000"/>
          </a:bodyPr>
          <a:lstStyle/>
          <a:p>
            <a:pPr marL="285750" lvl="0" indent="-285750">
              <a:spcBef>
                <a:spcPts val="0"/>
              </a:spcBef>
              <a:spcAft>
                <a:spcPts val="1000"/>
              </a:spcAft>
            </a:pPr>
            <a:r>
              <a:rPr lang="ru-RU" sz="24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</a:t>
            </a:r>
            <a:r>
              <a:rPr lang="ru-RU" sz="40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КОНТИНУИТЕТА ПОСЛОВАЊА</a:t>
            </a:r>
            <a:br>
              <a:rPr lang="ru-RU" sz="40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45" y="1905000"/>
            <a:ext cx="8915400" cy="4267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Going koncern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приликом књижења пословних промена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обухватања рачуноводствених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информација, полази од претпоставке неограниченог века постојања предузећа - намеће захтев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рачуноводству да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утврђује резултат и прати пословање предузећа у краћим временским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периодима.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3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54" y="685800"/>
            <a:ext cx="8839200" cy="762000"/>
          </a:xfrm>
        </p:spPr>
        <p:txBody>
          <a:bodyPr>
            <a:normAutofit fontScale="90000"/>
          </a:bodyPr>
          <a:lstStyle/>
          <a:p>
            <a:pPr marL="285750" lvl="0" indent="-285750">
              <a:spcBef>
                <a:spcPts val="0"/>
              </a:spcBef>
              <a:spcAft>
                <a:spcPts val="1000"/>
              </a:spcAft>
            </a:pPr>
            <a:r>
              <a:rPr lang="ru-RU" sz="36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cap="none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НАЧЕЛО </a:t>
            </a:r>
            <a:r>
              <a:rPr lang="ru-RU" sz="4000" cap="none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НОВЧАНОГ МЕРИЛА</a:t>
            </a:r>
            <a:r>
              <a:rPr lang="ru-RU" sz="4000" cap="none" dirty="0">
                <a:ln>
                  <a:noFill/>
                </a:ln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cap="none" dirty="0">
                <a:ln>
                  <a:noFill/>
                </a:ln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66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54" y="1905000"/>
            <a:ext cx="8801819" cy="4343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Захтева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кумулативно буду испуњена два захтева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 се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 имовински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делови, обавезе, капитал, расходи и приходи исказују у новчаној валути земље (динари) и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други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 све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наведене позиције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 изражене вредносно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литрима,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килограмима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3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600974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bg-BG" sz="3600" dirty="0" smtClean="0"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3600" dirty="0" smtClean="0"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Latn-R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</a:t>
            </a:r>
            <a:r>
              <a:rPr lang="bg-BG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ИСТОРИЈСКОГ ТРОШКА</a:t>
            </a:r>
            <a:r>
              <a:rPr lang="bg-BG" sz="3200" dirty="0"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3200" dirty="0"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CC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839199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Целокупна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имовина у активи предузећа мора се водити у висини стварног трошка (издатка) који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учињен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 се ова имовина и прибавила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 се сва имовина која се купује вреднује по набавној вредности,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имовина која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резултат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производног процеса (готови производи, недовршена производња) воде по цени коштања (стварном износу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трошкова производње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су уложени у њихову производњу).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56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4287</TotalTime>
  <Words>845</Words>
  <Application>Microsoft Office PowerPoint</Application>
  <PresentationFormat>On-screen Show (4:3)</PresentationFormat>
  <Paragraphs>109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Tw Cen MT</vt:lpstr>
      <vt:lpstr>Verdana</vt:lpstr>
      <vt:lpstr>Wingdings</vt:lpstr>
      <vt:lpstr>Circuit</vt:lpstr>
      <vt:lpstr>        РАЧУНОВОДСТВО              ПРЕДАВАЊE  2   Рачуноводствена начела  Рачуноводствени принципи    </vt:lpstr>
      <vt:lpstr>PowerPoint Presentation</vt:lpstr>
      <vt:lpstr>     Рачуноводствена начела </vt:lpstr>
      <vt:lpstr>            ОСНОВНА РАЧУНОВОДСТВЕНА                            НАЧЕЛА: </vt:lpstr>
      <vt:lpstr>      НАЧЕЛО ДВОСТРАНОГ ОБУХВАТЊА           ПОСЛОВНИХ ПРОМЕНА </vt:lpstr>
      <vt:lpstr>      НАЧЕЛО ПОСЛОВНЕ ЈЕДИНИЦЕ </vt:lpstr>
      <vt:lpstr> НАЧЕЛО КОНТИНУИТЕТА ПОСЛОВАЊА </vt:lpstr>
      <vt:lpstr>         НАЧЕЛО НОВЧАНОГ МЕРИЛА </vt:lpstr>
      <vt:lpstr>        НАЧЕЛО ИСТОРИЈСКОГ ТРОШКА </vt:lpstr>
      <vt:lpstr>               НАЧЕЛО УЗРОЧНОСТИ </vt:lpstr>
      <vt:lpstr>                 НАЧЕЛО ОПРЕЗНОСТИ </vt:lpstr>
      <vt:lpstr>PowerPoint Presentation</vt:lpstr>
      <vt:lpstr>          Рачуноводствени принципи       (принципи уредноГ књиговодства) </vt:lpstr>
      <vt:lpstr>            Најважнији принципи су: </vt:lpstr>
      <vt:lpstr>                                   ПРИНЦИП ПОТПУНОСТИ  </vt:lpstr>
      <vt:lpstr>                ПРИНЦИП АЖУРНОСТИ  </vt:lpstr>
      <vt:lpstr>            ПРИНЦИП ХРОНОЛОШКОГ РЕДА  </vt:lpstr>
      <vt:lpstr>                  ПРИНЦИП МОГУЋНОСТИ ПРОВЕРЕ     </vt:lpstr>
      <vt:lpstr>                                ПРИНЦИП ЈАСНОСТИ  </vt:lpstr>
      <vt:lpstr>             ПРИНЦИП МАТЕРИЈАЛНЕ                       ИСПРАВНОСТИ </vt:lpstr>
      <vt:lpstr>                      ПРИНЦИП ЕКОНОМИЧНОСТИ   </vt:lpstr>
      <vt:lpstr>PowerPoint Presentation</vt:lpstr>
    </vt:vector>
  </TitlesOfParts>
  <Company>Sara &amp; 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 предавање</dc:title>
  <dc:creator>kata</dc:creator>
  <cp:lastModifiedBy>Gordana Stojmenovic</cp:lastModifiedBy>
  <cp:revision>415</cp:revision>
  <dcterms:created xsi:type="dcterms:W3CDTF">2004-04-11T17:08:44Z</dcterms:created>
  <dcterms:modified xsi:type="dcterms:W3CDTF">2024-04-03T09:27:15Z</dcterms:modified>
</cp:coreProperties>
</file>