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6" r:id="rId3"/>
    <p:sldId id="287" r:id="rId4"/>
    <p:sldId id="284" r:id="rId5"/>
    <p:sldId id="285" r:id="rId6"/>
    <p:sldId id="257" r:id="rId7"/>
    <p:sldId id="259" r:id="rId8"/>
    <p:sldId id="261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2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B3DF-6166-4632-A463-9750E0C74C9C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96E-487B-4CA1-8DBF-2D1EFE1EE1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B3DF-6166-4632-A463-9750E0C74C9C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96E-487B-4CA1-8DBF-2D1EFE1EE1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B3DF-6166-4632-A463-9750E0C74C9C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96E-487B-4CA1-8DBF-2D1EFE1EE1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B3DF-6166-4632-A463-9750E0C74C9C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96E-487B-4CA1-8DBF-2D1EFE1EE1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B3DF-6166-4632-A463-9750E0C74C9C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96E-487B-4CA1-8DBF-2D1EFE1EE1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B3DF-6166-4632-A463-9750E0C74C9C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96E-487B-4CA1-8DBF-2D1EFE1EE1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B3DF-6166-4632-A463-9750E0C74C9C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96E-487B-4CA1-8DBF-2D1EFE1EE1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B3DF-6166-4632-A463-9750E0C74C9C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96E-487B-4CA1-8DBF-2D1EFE1EE1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B3DF-6166-4632-A463-9750E0C74C9C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96E-487B-4CA1-8DBF-2D1EFE1EE1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B3DF-6166-4632-A463-9750E0C74C9C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96E-487B-4CA1-8DBF-2D1EFE1EE11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B3DF-6166-4632-A463-9750E0C74C9C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96E-487B-4CA1-8DBF-2D1EFE1EE1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A2B3DF-6166-4632-A463-9750E0C74C9C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928E96E-487B-4CA1-8DBF-2D1EFE1EE11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b="1" dirty="0"/>
              <a:t>Tipovi ličnosti u poslovnoj komunikaciji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633670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854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Kritičar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912096"/>
          </a:xfrm>
        </p:spPr>
        <p:txBody>
          <a:bodyPr>
            <a:normAutofit/>
          </a:bodyPr>
          <a:lstStyle/>
          <a:p>
            <a:r>
              <a:rPr lang="sr-Latn-RS" dirty="0"/>
              <a:t>(NE)opravdane primedbe na predloge;</a:t>
            </a:r>
          </a:p>
          <a:p>
            <a:r>
              <a:rPr lang="sr-Latn-RS" dirty="0"/>
              <a:t>Arogancija;</a:t>
            </a:r>
          </a:p>
          <a:p>
            <a:r>
              <a:rPr lang="sr-Latn-RS" dirty="0"/>
              <a:t>Perfekcionista ili anksiozna ličnost?</a:t>
            </a:r>
          </a:p>
          <a:p>
            <a:endParaRPr lang="sr-Latn-RS" dirty="0"/>
          </a:p>
          <a:p>
            <a:pPr marL="0" indent="0">
              <a:buNone/>
            </a:pPr>
            <a:r>
              <a:rPr lang="sr-Latn-RS" dirty="0"/>
              <a:t>Strategija:</a:t>
            </a:r>
          </a:p>
          <a:p>
            <a:pPr marL="0" indent="0">
              <a:buNone/>
            </a:pPr>
            <a:r>
              <a:rPr lang="sr-Latn-RS" dirty="0"/>
              <a:t>Slušati primedbe;</a:t>
            </a:r>
          </a:p>
          <a:p>
            <a:pPr marL="0" indent="0">
              <a:buNone/>
            </a:pPr>
            <a:r>
              <a:rPr lang="sr-Latn-RS" dirty="0"/>
              <a:t>Pokazati spremnost da se usvoje opravdane primedbe;</a:t>
            </a:r>
          </a:p>
          <a:p>
            <a:endParaRPr lang="sr-Latn-R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672"/>
            <a:ext cx="286589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53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Nesigurna osoba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RS" dirty="0"/>
              <a:t>Teško donosi odluku, jer je uvek u strahu da će doneti pogrešnu i uvek ima više rešenja za datu situaciju;</a:t>
            </a:r>
          </a:p>
          <a:p>
            <a:pPr algn="just"/>
            <a:r>
              <a:rPr lang="sr-Latn-RS" dirty="0"/>
              <a:t>Lako se uznemiri;</a:t>
            </a:r>
          </a:p>
          <a:p>
            <a:pPr algn="just"/>
            <a:r>
              <a:rPr lang="sr-Latn-RS" dirty="0"/>
              <a:t>Preterano je uljudan ili svoju nesigurnost prikriva preteranom hrabrošću i riskantnim ponašanjem;</a:t>
            </a:r>
          </a:p>
          <a:p>
            <a:pPr algn="just"/>
            <a:r>
              <a:rPr lang="sr-Latn-RS" dirty="0"/>
              <a:t>Ima strah od kritike, da kaže šta misli i šta oseća i da njegov stav bude društveno neprihvatljiv.</a:t>
            </a:r>
          </a:p>
          <a:p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3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b="1" dirty="0"/>
              <a:t>Osoba sa produženim periodom odlučivanja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Spremna je za saradnju i slična prethodnom tipu;</a:t>
            </a:r>
          </a:p>
          <a:p>
            <a:r>
              <a:rPr lang="sr-Latn-RS" dirty="0"/>
              <a:t>Neophodno joj je duže vreme da donese odluku i iznese svoj sud;</a:t>
            </a:r>
          </a:p>
          <a:p>
            <a:r>
              <a:rPr lang="sr-Latn-RS" dirty="0"/>
              <a:t>Odgovornost na prvom mestu;</a:t>
            </a:r>
          </a:p>
          <a:p>
            <a:r>
              <a:rPr lang="sr-Latn-RS" dirty="0"/>
              <a:t>Konfuzne i neurotične ličnosti: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428" y="2636912"/>
            <a:ext cx="1860798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88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Egocentrična osoba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r>
              <a:rPr lang="sr-Latn-RS" dirty="0"/>
              <a:t>Isticanje sopstvene ličnosti,</a:t>
            </a:r>
          </a:p>
          <a:p>
            <a:r>
              <a:rPr lang="sr-Latn-RS" dirty="0"/>
              <a:t>Emotivno nepismene osobe;</a:t>
            </a:r>
          </a:p>
          <a:p>
            <a:r>
              <a:rPr lang="sr-Latn-RS" dirty="0"/>
              <a:t>Rzametljivi su, teatralni, arogantni, surovi i skloni eksploataciji;</a:t>
            </a:r>
          </a:p>
          <a:p>
            <a:r>
              <a:rPr lang="sr-Latn-RS" dirty="0"/>
              <a:t>„Drama kraljice“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00579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Depresivna osoba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Bezvoljnost, potištenost, neefikasnost, usporenost;</a:t>
            </a:r>
          </a:p>
          <a:p>
            <a:r>
              <a:rPr lang="sr-Latn-RS" dirty="0"/>
              <a:t>Često su trapavi i zapušteni;</a:t>
            </a:r>
          </a:p>
          <a:p>
            <a:r>
              <a:rPr lang="sr-Latn-RS" dirty="0"/>
              <a:t>Tuga i težnja krivici za sve i opštem besmislu;</a:t>
            </a:r>
          </a:p>
          <a:p>
            <a:r>
              <a:rPr lang="sr-Latn-RS" dirty="0"/>
              <a:t>Odsutnost;</a:t>
            </a:r>
          </a:p>
          <a:p>
            <a:r>
              <a:rPr lang="sr-Latn-RS" dirty="0"/>
              <a:t>Pesmističnost;</a:t>
            </a:r>
          </a:p>
          <a:p>
            <a:r>
              <a:rPr lang="sr-Latn-RS" dirty="0"/>
              <a:t>Teško se usresređuju na problem.</a:t>
            </a:r>
          </a:p>
        </p:txBody>
      </p:sp>
    </p:spTree>
    <p:extLst>
      <p:ext uri="{BB962C8B-B14F-4D97-AF65-F5344CB8AC3E}">
        <p14:creationId xmlns:p14="http://schemas.microsoft.com/office/powerpoint/2010/main" val="181819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Nepoverljiva osoba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Sumnjičavi;</a:t>
            </a:r>
          </a:p>
          <a:p>
            <a:r>
              <a:rPr lang="sr-Latn-RS" dirty="0"/>
              <a:t>Neprijateljski stav prema okolini i veruje u opšte teorije zavere;</a:t>
            </a:r>
          </a:p>
          <a:p>
            <a:r>
              <a:rPr lang="sr-Latn-RS" dirty="0"/>
              <a:t>Uvek traži zamke i skrivene motive;</a:t>
            </a:r>
          </a:p>
          <a:p>
            <a:r>
              <a:rPr lang="sr-Latn-RS" dirty="0"/>
              <a:t>Veruje da je svaki posao iskorišćavanje i da svi žele da preuzmu njegove zasluge;</a:t>
            </a:r>
          </a:p>
          <a:p>
            <a:r>
              <a:rPr lang="sr-Latn-RS" dirty="0"/>
              <a:t>Traćare i tužibabe;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56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pPr algn="ctr"/>
            <a:r>
              <a:rPr lang="sr-Latn-RS" b="1" dirty="0"/>
              <a:t>Agresivna osoba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sr-Latn-RS" b="1" dirty="0"/>
              <a:t>Pasivno agresivna</a:t>
            </a:r>
            <a:r>
              <a:rPr lang="sr-Latn-RS" dirty="0"/>
              <a:t>:</a:t>
            </a:r>
          </a:p>
          <a:p>
            <a:pPr algn="just"/>
            <a:r>
              <a:rPr lang="sr-Latn-RS" dirty="0"/>
              <a:t>Konfuzna, zaboravna i često kasni;</a:t>
            </a:r>
          </a:p>
          <a:p>
            <a:pPr algn="just"/>
            <a:r>
              <a:rPr lang="sr-Latn-RS" dirty="0"/>
              <a:t>Prekida komunikaciju irelevantnim primedbama i opaskama;</a:t>
            </a:r>
          </a:p>
          <a:p>
            <a:pPr algn="just"/>
            <a:r>
              <a:rPr lang="sr-Latn-RS" dirty="0"/>
              <a:t>Udaljava se od probelama i rada na njemu;</a:t>
            </a:r>
          </a:p>
          <a:p>
            <a:pPr algn="just"/>
            <a:r>
              <a:rPr lang="sr-Latn-RS" dirty="0"/>
              <a:t>U ključnim situacijama uvek ćuti umesto da nešto kaže;</a:t>
            </a:r>
          </a:p>
          <a:p>
            <a:pPr algn="just"/>
            <a:r>
              <a:rPr lang="sr-Latn-RS" dirty="0"/>
              <a:t>Neverbalni otpor;</a:t>
            </a:r>
          </a:p>
          <a:p>
            <a:pPr marL="0" indent="0" algn="ctr">
              <a:buNone/>
            </a:pPr>
            <a:r>
              <a:rPr lang="sr-Latn-RS" u="sng" dirty="0"/>
              <a:t>Strategija</a:t>
            </a:r>
            <a:r>
              <a:rPr lang="sr-Latn-RS" dirty="0"/>
              <a:t>: </a:t>
            </a:r>
          </a:p>
          <a:p>
            <a:pPr algn="just"/>
            <a:r>
              <a:rPr lang="sr-Latn-RS" dirty="0"/>
              <a:t>Bez kritike u vezi sa njenim odstupanjem od problema;</a:t>
            </a:r>
          </a:p>
          <a:p>
            <a:pPr algn="just"/>
            <a:r>
              <a:rPr lang="sr-Latn-RS" dirty="0"/>
              <a:t>Uvek istaći da je zamenljiva,</a:t>
            </a:r>
          </a:p>
          <a:p>
            <a:pPr algn="just"/>
            <a:r>
              <a:rPr lang="sr-Latn-RS" dirty="0"/>
              <a:t>Ne izazivajte njenu tvrdoglavost;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6672"/>
            <a:ext cx="1123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491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/>
              <a:t>2. </a:t>
            </a:r>
            <a:r>
              <a:rPr lang="sr-Latn-RS" b="1" dirty="0"/>
              <a:t>Aktivno agresivna: </a:t>
            </a:r>
          </a:p>
          <a:p>
            <a:pPr algn="just"/>
            <a:r>
              <a:rPr lang="sr-Latn-RS" dirty="0"/>
              <a:t>Uvek traži loše strane;</a:t>
            </a:r>
          </a:p>
          <a:p>
            <a:pPr algn="just"/>
            <a:r>
              <a:rPr lang="sr-Latn-RS" dirty="0"/>
              <a:t>Sklona je omalovažavanju;</a:t>
            </a:r>
          </a:p>
          <a:p>
            <a:pPr algn="just"/>
            <a:r>
              <a:rPr lang="sr-Latn-RS" dirty="0"/>
              <a:t>Sarkastična i sklona podsmevanju;</a:t>
            </a:r>
          </a:p>
          <a:p>
            <a:pPr algn="just"/>
            <a:r>
              <a:rPr lang="sr-Latn-RS" dirty="0"/>
              <a:t>„Zla matica“ sklona sadizmu nad saradnicima;</a:t>
            </a:r>
          </a:p>
          <a:p>
            <a:pPr algn="just"/>
            <a:r>
              <a:rPr lang="sr-Latn-RS" dirty="0"/>
              <a:t>Traži slabe tačke kroz koje uvek može da Vas povredi;</a:t>
            </a:r>
          </a:p>
          <a:p>
            <a:pPr algn="just"/>
            <a:r>
              <a:rPr lang="sr-Latn-RS" dirty="0"/>
              <a:t>Voli tuđe greške; </a:t>
            </a:r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83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Apatična osoba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Ravnodušnost;</a:t>
            </a:r>
          </a:p>
          <a:p>
            <a:r>
              <a:rPr lang="sr-Latn-RS" dirty="0"/>
              <a:t>Opstruira komunikaciju, jer ne vidi smisao ni u čemu;</a:t>
            </a:r>
          </a:p>
          <a:p>
            <a:r>
              <a:rPr lang="sr-Latn-RS" dirty="0"/>
              <a:t>Nebrižni su i stalno umorni;</a:t>
            </a:r>
          </a:p>
          <a:p>
            <a:r>
              <a:rPr lang="sr-Latn-RS" dirty="0"/>
              <a:t>Nisu skloni akcijama;</a:t>
            </a:r>
          </a:p>
          <a:p>
            <a:r>
              <a:rPr lang="sr-Latn-RS" dirty="0"/>
              <a:t>Intravertni, pesimistični i cinični;</a:t>
            </a:r>
          </a:p>
          <a:p>
            <a:pPr marL="0" indent="0">
              <a:buNone/>
            </a:pPr>
            <a:r>
              <a:rPr lang="sr-Latn-R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7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Bizarni klijent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dirty="0"/>
              <a:t>„Čudaci“</a:t>
            </a:r>
          </a:p>
          <a:p>
            <a:pPr algn="just"/>
            <a:r>
              <a:rPr lang="sr-Latn-RS" dirty="0"/>
              <a:t>Sujeverni;</a:t>
            </a:r>
          </a:p>
          <a:p>
            <a:pPr algn="just"/>
            <a:r>
              <a:rPr lang="sr-Latn-RS" dirty="0"/>
              <a:t>Hladni, kruti i razdražljivi</a:t>
            </a:r>
          </a:p>
          <a:p>
            <a:pPr algn="just"/>
            <a:r>
              <a:rPr lang="sr-Latn-RS" dirty="0"/>
              <a:t>Mistični i ćutljivi;</a:t>
            </a:r>
          </a:p>
          <a:p>
            <a:pPr marL="0" indent="0" algn="just">
              <a:buNone/>
            </a:pPr>
            <a:endParaRPr lang="sr-Latn-RS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85184"/>
            <a:ext cx="200950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74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Ličnost: </a:t>
            </a:r>
            <a:r>
              <a:rPr lang="sr-Latn-RS" dirty="0"/>
              <a:t>sveukupnost nasleđenih i stečenih psihičkih svojstava koje karakterišu pojedinca i čine ga jedinstvenim</a:t>
            </a:r>
          </a:p>
          <a:p>
            <a:r>
              <a:rPr lang="sr-Latn-RS" b="1" dirty="0"/>
              <a:t>Temperament</a:t>
            </a:r>
            <a:r>
              <a:rPr lang="sr-Latn-RS" dirty="0"/>
              <a:t>: nastaje pod uticajem nasleđa i podrazumeva karakterističan način reagovanja na različite draži i situacije</a:t>
            </a:r>
          </a:p>
          <a:p>
            <a:r>
              <a:rPr lang="sr-Latn-RS" b="1" dirty="0"/>
              <a:t>Karakter</a:t>
            </a:r>
            <a:r>
              <a:rPr lang="sr-Latn-RS" dirty="0"/>
              <a:t>: formiraju iskustva i sredine u kojoj pojedinac živi i on određuje mišljenje ponašanje i osećanje osobe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49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Ubica dečijeg lica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dirty="0"/>
              <a:t>Šramantni i intuitivni;</a:t>
            </a:r>
          </a:p>
          <a:p>
            <a:pPr algn="just"/>
            <a:r>
              <a:rPr lang="sr-Latn-RS" dirty="0"/>
              <a:t>„Uvlače se pod kožu“</a:t>
            </a:r>
          </a:p>
          <a:p>
            <a:pPr algn="just"/>
            <a:r>
              <a:rPr lang="sr-Latn-RS" dirty="0"/>
              <a:t>Mladi su u duši;</a:t>
            </a:r>
          </a:p>
          <a:p>
            <a:pPr algn="just"/>
            <a:r>
              <a:rPr lang="sr-Latn-RS" dirty="0"/>
              <a:t>Nisu osetljivi na bol;</a:t>
            </a:r>
          </a:p>
          <a:p>
            <a:pPr algn="just"/>
            <a:r>
              <a:rPr lang="sr-Latn-RS" dirty="0"/>
              <a:t>Teže isključivo ostvarenju svojih ciljeva;</a:t>
            </a:r>
          </a:p>
          <a:p>
            <a:pPr algn="just"/>
            <a:r>
              <a:rPr lang="sr-Latn-RS" dirty="0"/>
              <a:t>Teško se prepoznaje;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85584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Manični klijent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Hiperaktivan, preglasan, neodmeren, euforičan;</a:t>
            </a:r>
          </a:p>
          <a:p>
            <a:r>
              <a:rPr lang="sr-Latn-RS" dirty="0"/>
              <a:t>Olako donosi odluke;</a:t>
            </a:r>
          </a:p>
          <a:p>
            <a:r>
              <a:rPr lang="sr-Latn-RS" dirty="0"/>
              <a:t>Uvek ima na umu velike poduhvate koji nisu razrađeni do kraja;</a:t>
            </a:r>
          </a:p>
          <a:p>
            <a:r>
              <a:rPr lang="sr-Latn-RS" dirty="0"/>
              <a:t>Nekritična osoba;</a:t>
            </a:r>
          </a:p>
          <a:p>
            <a:r>
              <a:rPr lang="sr-Latn-RS" dirty="0"/>
              <a:t>Malo spava i ima svoje minus faze kada postaje potpuna suprotvnost i postaje ćutljiv, bezvoljan i pasivan.</a:t>
            </a:r>
          </a:p>
          <a:p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840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Klijent siledžija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RS" dirty="0"/>
              <a:t>Osoba sklona: socijalnim prekršajima, laganju i zloupotrebi;</a:t>
            </a:r>
          </a:p>
          <a:p>
            <a:pPr algn="just"/>
            <a:r>
              <a:rPr lang="sr-Latn-RS" dirty="0"/>
              <a:t>Destruktivan je i zao;</a:t>
            </a:r>
          </a:p>
          <a:p>
            <a:pPr algn="just"/>
            <a:r>
              <a:rPr lang="sr-Latn-RS" dirty="0"/>
              <a:t>Dobar je kada nekoga treba pojuriti da nešto uradi ili da sačuva tajnu;</a:t>
            </a:r>
          </a:p>
          <a:p>
            <a:pPr algn="just"/>
            <a:r>
              <a:rPr lang="sr-Latn-RS" dirty="0"/>
              <a:t>Sklon dugovima, otkazima, nelojalan je i živi u momentu:</a:t>
            </a:r>
          </a:p>
          <a:p>
            <a:pPr marL="0" indent="0">
              <a:buNone/>
            </a:pPr>
            <a:r>
              <a:rPr lang="sr-Latn-RS" dirty="0"/>
              <a:t>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17" y="4869160"/>
            <a:ext cx="3617644" cy="183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860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Adiktivni klijent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901"/>
            <a:ext cx="8229600" cy="5343099"/>
          </a:xfrm>
        </p:spPr>
        <p:txBody>
          <a:bodyPr>
            <a:normAutofit/>
          </a:bodyPr>
          <a:lstStyle/>
          <a:p>
            <a:r>
              <a:rPr lang="sr-Latn-RS" dirty="0"/>
              <a:t>Zavisnici od: alkohola, droge, kocke, seksa, pa i telefona, igirca...</a:t>
            </a:r>
          </a:p>
          <a:p>
            <a:r>
              <a:rPr lang="sr-Latn-RS" dirty="0"/>
              <a:t>Teško se nose sa svakodnevnim stresovima i ili su vukovi samotnjaci ili vole velike grupe u kojima se osećaju sigurno.</a:t>
            </a:r>
          </a:p>
          <a:p>
            <a:r>
              <a:rPr lang="sr-Latn-RS" dirty="0"/>
              <a:t> Ili su apatični ili agresivni;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61320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Kreativni klijent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sr-Latn-RS" dirty="0"/>
              <a:t>Smeli, spontani, spremni da uče, originalni;</a:t>
            </a:r>
          </a:p>
          <a:p>
            <a:pPr algn="just"/>
            <a:r>
              <a:rPr lang="sr-Latn-RS" dirty="0"/>
              <a:t>Puni ideja, konstruišu nove hipoteze, odgovorni, disciplinovani,</a:t>
            </a:r>
          </a:p>
          <a:p>
            <a:pPr algn="just"/>
            <a:r>
              <a:rPr lang="sr-Latn-RS" dirty="0"/>
              <a:t>Veliki Ego, ali vredni i praktični;</a:t>
            </a:r>
          </a:p>
          <a:p>
            <a:pPr algn="just"/>
            <a:r>
              <a:rPr lang="sr-Latn-RS" dirty="0"/>
              <a:t>Prave se važni, i jesu važni.</a:t>
            </a:r>
          </a:p>
          <a:p>
            <a:pPr marL="0" indent="0" algn="just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24388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Klijent sa traumama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dirty="0"/>
              <a:t>Osobe koje su preživele socijalne ili porodične traume.</a:t>
            </a:r>
          </a:p>
          <a:p>
            <a:pPr algn="just"/>
            <a:r>
              <a:rPr lang="sr-Latn-RS" dirty="0"/>
              <a:t>Tip 1: razdražljive, agresivne, emotivno otupele i razočarane, izbegavaju javna izlaganja i situacije u kojima im može biti neprijatno, kao i javne nastupe;</a:t>
            </a:r>
          </a:p>
          <a:p>
            <a:pPr algn="just"/>
            <a:r>
              <a:rPr lang="sr-Latn-RS" dirty="0"/>
              <a:t>Tip 2: Čvrste, odbijaju da budu žrtve u bilo kojoj situaciji, protivnici su svakih vidova diskriminacije, marginalizacije i pretpostavki, vole čiste situacije, spremne da rade i isprobavaju različite poslove.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30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9944C-69EE-40C8-84C0-4EB4D453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D5CD4-CD5E-4FEC-B6C8-AB1577902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Jung, K. G, Psihološki tipovi, Nova knjiga, Beograd, 2014.</a:t>
            </a:r>
          </a:p>
          <a:p>
            <a:r>
              <a:rPr lang="sr-Latn-RS" dirty="0"/>
              <a:t>Ivanović, M., Đurić, A., Poslovno komuniciranje u turizmu, BPŠ-VŠSS, Beograd, 2015.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8038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Tipovi ličnosti po </a:t>
            </a:r>
            <a:r>
              <a:rPr lang="sr-Latn-RS" dirty="0" err="1"/>
              <a:t>Hipokratu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Kolerik</a:t>
            </a:r>
          </a:p>
          <a:p>
            <a:endParaRPr lang="sr-Latn-RS" b="1" dirty="0"/>
          </a:p>
          <a:p>
            <a:r>
              <a:rPr lang="sr-Latn-RS" b="1" dirty="0"/>
              <a:t>Sangvinik</a:t>
            </a:r>
          </a:p>
          <a:p>
            <a:endParaRPr lang="sr-Latn-RS" b="1" dirty="0"/>
          </a:p>
          <a:p>
            <a:r>
              <a:rPr lang="sr-Latn-RS" b="1"/>
              <a:t>Melanholik</a:t>
            </a:r>
          </a:p>
          <a:p>
            <a:endParaRPr lang="sr-Latn-RS" b="1" dirty="0"/>
          </a:p>
          <a:p>
            <a:r>
              <a:rPr lang="sr-Latn-RS" b="1" dirty="0"/>
              <a:t>Flegmatik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630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Jungovi tipovi ličnosti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Prema</a:t>
            </a:r>
            <a:r>
              <a:rPr lang="en-US" dirty="0"/>
              <a:t> </a:t>
            </a:r>
            <a:r>
              <a:rPr lang="sr-Latn-RS" dirty="0"/>
              <a:t>K</a:t>
            </a:r>
            <a:r>
              <a:rPr lang="en-US" dirty="0" err="1"/>
              <a:t>arl</a:t>
            </a:r>
            <a:r>
              <a:rPr lang="en-US" dirty="0"/>
              <a:t> G. Jung</a:t>
            </a:r>
            <a:r>
              <a:rPr lang="sr-Latn-RS" dirty="0"/>
              <a:t>ovoj</a:t>
            </a:r>
            <a:r>
              <a:rPr lang="en-US" dirty="0"/>
              <a:t> </a:t>
            </a:r>
            <a:r>
              <a:rPr lang="en-US" dirty="0" err="1"/>
              <a:t>teoriji</a:t>
            </a:r>
            <a:r>
              <a:rPr lang="en-US" dirty="0"/>
              <a:t> </a:t>
            </a:r>
            <a:r>
              <a:rPr lang="en-US" dirty="0" err="1"/>
              <a:t>psiholoških</a:t>
            </a:r>
            <a:r>
              <a:rPr lang="en-US" dirty="0"/>
              <a:t> </a:t>
            </a:r>
            <a:r>
              <a:rPr lang="en-US" dirty="0" err="1"/>
              <a:t>tipova</a:t>
            </a:r>
            <a:r>
              <a:rPr lang="sr-Latn-RS" dirty="0"/>
              <a:t> ličnosti</a:t>
            </a:r>
            <a:r>
              <a:rPr lang="en-US" dirty="0"/>
              <a:t>  </a:t>
            </a:r>
            <a:r>
              <a:rPr lang="en-US" dirty="0" err="1"/>
              <a:t>iz</a:t>
            </a:r>
            <a:r>
              <a:rPr lang="en-US" dirty="0"/>
              <a:t> 1971.</a:t>
            </a:r>
            <a:r>
              <a:rPr lang="sr-Latn-RS" dirty="0"/>
              <a:t> godine</a:t>
            </a:r>
            <a:r>
              <a:rPr lang="en-US" dirty="0"/>
              <a:t>,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okarakterisani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želja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 </a:t>
            </a:r>
            <a:r>
              <a:rPr lang="en-US" dirty="0" err="1"/>
              <a:t>opšt</a:t>
            </a:r>
            <a:r>
              <a:rPr lang="sr-Latn-RS" dirty="0"/>
              <a:t>ih stavova.</a:t>
            </a:r>
          </a:p>
          <a:p>
            <a:pPr algn="just"/>
            <a:endParaRPr lang="sr-Latn-RS" dirty="0"/>
          </a:p>
          <a:p>
            <a:pPr algn="just"/>
            <a:r>
              <a:rPr lang="sr-Latn-RS" dirty="0"/>
              <a:t>Jung je uveo dihotomije na tri polja, gde svaki stub predstavlja drugiu vrstu prednosti. Isabel Brigs Majers, istraživač i praktičar Jungove teorije uvela je i četvrtu podelu na osnovu koje je konstruisano 16 različitih tipova ličnosti.</a:t>
            </a:r>
          </a:p>
          <a:p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91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6048672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vi-VN" dirty="0"/>
              <a:t>Ekstravertnost</a:t>
            </a:r>
            <a:r>
              <a:rPr lang="sr-Latn-RS" dirty="0"/>
              <a:t> </a:t>
            </a:r>
            <a:r>
              <a:rPr lang="vi-VN" dirty="0"/>
              <a:t>(E)</a:t>
            </a:r>
            <a:r>
              <a:rPr lang="sr-Latn-RS" dirty="0"/>
              <a:t> </a:t>
            </a:r>
            <a:r>
              <a:rPr lang="vi-VN" dirty="0"/>
              <a:t>- Intr</a:t>
            </a:r>
            <a:r>
              <a:rPr lang="sr-Latn-RS" dirty="0"/>
              <a:t>a</a:t>
            </a:r>
            <a:r>
              <a:rPr lang="vi-VN" dirty="0"/>
              <a:t>vertnost (I)</a:t>
            </a:r>
            <a:r>
              <a:rPr lang="sr-Latn-RS" dirty="0"/>
              <a:t>:</a:t>
            </a:r>
            <a:r>
              <a:rPr lang="vi-VN" dirty="0"/>
              <a:t> označava izvor i pravac energetskog izražavanja osobe. E osobe su više usmerene ka spolja </a:t>
            </a:r>
            <a:r>
              <a:rPr lang="sr-Latn-RS" dirty="0"/>
              <a:t>i</a:t>
            </a:r>
            <a:r>
              <a:rPr lang="vi-VN" dirty="0"/>
              <a:t> šalju svoju energiju prema spoljnom svetu, a I osbe imaju svoj izvor energije u svom sopstvenom svetu koji formiraju za sebe.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vi-VN" dirty="0"/>
              <a:t>Očitavanje (S) – Intuicija (N)</a:t>
            </a:r>
            <a:r>
              <a:rPr lang="sr-Latn-RS" dirty="0"/>
              <a:t>:</a:t>
            </a:r>
            <a:r>
              <a:rPr lang="vi-VN" dirty="0"/>
              <a:t> predstavlja način na koji neko doživljava informacije. </a:t>
            </a:r>
            <a:r>
              <a:rPr lang="sr-Latn-RS" dirty="0"/>
              <a:t>S</a:t>
            </a:r>
            <a:r>
              <a:rPr lang="vi-VN" dirty="0"/>
              <a:t> znači da osoba uglavnom prima informacije direktno iz spoljnog sveta. </a:t>
            </a:r>
            <a:r>
              <a:rPr lang="sr-Latn-RS" dirty="0"/>
              <a:t>N</a:t>
            </a:r>
            <a:r>
              <a:rPr lang="vi-VN" dirty="0"/>
              <a:t> znači da osoba veruje svom unutrašnjem glasu.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vi-VN" dirty="0"/>
              <a:t>Razmišljanje (T)</a:t>
            </a:r>
            <a:r>
              <a:rPr lang="sr-Latn-RS" dirty="0"/>
              <a:t> </a:t>
            </a:r>
            <a:r>
              <a:rPr lang="vi-VN" dirty="0"/>
              <a:t>- Osećanje(F)</a:t>
            </a:r>
            <a:r>
              <a:rPr lang="sr-Latn-RS" dirty="0"/>
              <a:t>:</a:t>
            </a:r>
            <a:r>
              <a:rPr lang="vi-VN" dirty="0"/>
              <a:t> predstavlja kako osoba obrađuje informacije. </a:t>
            </a:r>
            <a:r>
              <a:rPr lang="sr-Latn-RS" dirty="0"/>
              <a:t>T </a:t>
            </a:r>
            <a:r>
              <a:rPr lang="vi-VN" dirty="0"/>
              <a:t>podrazumeva logičko donošenje odluka, dok </a:t>
            </a:r>
            <a:r>
              <a:rPr lang="sr-Latn-RS" dirty="0"/>
              <a:t>F</a:t>
            </a:r>
            <a:r>
              <a:rPr lang="vi-VN" dirty="0"/>
              <a:t> znači da ljudi odluke baziraju na  emocijalama.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vi-VN" dirty="0"/>
              <a:t>Osuđivanje (J) – </a:t>
            </a:r>
            <a:r>
              <a:rPr lang="sr-Latn-RS" dirty="0"/>
              <a:t>O</a:t>
            </a:r>
            <a:r>
              <a:rPr lang="vi-VN" dirty="0"/>
              <a:t>pažanje</a:t>
            </a:r>
            <a:r>
              <a:rPr lang="sr-Latn-RS" dirty="0"/>
              <a:t> </a:t>
            </a:r>
            <a:r>
              <a:rPr lang="vi-VN" dirty="0"/>
              <a:t>(P)</a:t>
            </a:r>
            <a:r>
              <a:rPr lang="sr-Latn-RS" dirty="0"/>
              <a:t>:</a:t>
            </a:r>
            <a:r>
              <a:rPr lang="vi-VN" dirty="0"/>
              <a:t> odražava kako neko sprovodi informaciju ili kako je obrađuje. Organizovanost nasuprot imaginaciji.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8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Dominantan tip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Vrednuju: plan, organizaciju i kontrolu;</a:t>
            </a:r>
          </a:p>
          <a:p>
            <a:r>
              <a:rPr lang="sr-Latn-RS" dirty="0"/>
              <a:t>Direktni su, praktični i prodorni;</a:t>
            </a:r>
          </a:p>
          <a:p>
            <a:r>
              <a:rPr lang="sr-Latn-RS" dirty="0"/>
              <a:t>Orijentisani su na rezultate;</a:t>
            </a:r>
          </a:p>
          <a:p>
            <a:r>
              <a:rPr lang="sr-Latn-RS" dirty="0"/>
              <a:t>Žele sigurnost, jasnost i objektivnost;</a:t>
            </a:r>
          </a:p>
          <a:p>
            <a:r>
              <a:rPr lang="sr-Latn-RS" dirty="0"/>
              <a:t>Traže konkretne, brze i realne informacije;</a:t>
            </a:r>
          </a:p>
          <a:p>
            <a:r>
              <a:rPr lang="sr-Latn-RS" dirty="0"/>
              <a:t>Ja ličnosti,</a:t>
            </a:r>
          </a:p>
          <a:p>
            <a:r>
              <a:rPr lang="sr-Latn-RS" dirty="0"/>
              <a:t>Nestrpljivi su i uvek u pravu.</a:t>
            </a:r>
          </a:p>
          <a:p>
            <a:endParaRPr lang="sr-Latn-R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6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Perfekcionista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Savršen u poslu;</a:t>
            </a:r>
          </a:p>
          <a:p>
            <a:r>
              <a:rPr lang="sr-Latn-RS" dirty="0"/>
              <a:t>Otkriva i problem i rešenje;</a:t>
            </a:r>
          </a:p>
          <a:p>
            <a:r>
              <a:rPr lang="sr-Latn-RS" dirty="0"/>
              <a:t>Veruje naučnim metodama;</a:t>
            </a:r>
          </a:p>
          <a:p>
            <a:r>
              <a:rPr lang="sr-Latn-RS" dirty="0"/>
              <a:t>Oprezan je i nije sklon riziku;</a:t>
            </a:r>
          </a:p>
          <a:p>
            <a:r>
              <a:rPr lang="sr-Latn-RS" dirty="0"/>
              <a:t>Nije orijentisan na ljude;</a:t>
            </a:r>
          </a:p>
          <a:p>
            <a:r>
              <a:rPr lang="sr-Latn-RS" dirty="0"/>
              <a:t>Racionalan, hladan, proračunat;</a:t>
            </a:r>
          </a:p>
          <a:p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https://www.youtube.com/watch?v=Uo8o-J5nips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8590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33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Tip koji voli da ubeđuje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RS" dirty="0"/>
              <a:t>Vrednuje koncept, viziju i kreativnost;</a:t>
            </a:r>
          </a:p>
          <a:p>
            <a:pPr algn="just"/>
            <a:r>
              <a:rPr lang="sr-Latn-RS" dirty="0"/>
              <a:t>Usmeren je na intelektualne probleme, brzo pronalazi rešenja, ali ima problem sa njihovom realizacijom do kraja;</a:t>
            </a:r>
          </a:p>
          <a:p>
            <a:pPr algn="just"/>
            <a:r>
              <a:rPr lang="sr-Latn-RS" dirty="0"/>
              <a:t>Meša uzbuđenje i ideje i lako gubi interesovanje, a ciljeve često menja.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92" y="3860297"/>
            <a:ext cx="2797650" cy="28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0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Tip koji želi sigurnost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Uspešna saradnja sa svim članovima tima ili saradnicima;</a:t>
            </a:r>
          </a:p>
          <a:p>
            <a:r>
              <a:rPr lang="sr-Latn-RS" dirty="0"/>
              <a:t>Vrednuje osećanja, mišljenja i odnose među saradnicima;</a:t>
            </a:r>
          </a:p>
          <a:p>
            <a:r>
              <a:rPr lang="sr-Latn-RS" dirty="0"/>
              <a:t>Poštovanje je neophodno za dobre poslovne odnose;</a:t>
            </a:r>
          </a:p>
          <a:p>
            <a:r>
              <a:rPr lang="sr-Latn-RS" dirty="0"/>
              <a:t>Podsticajna i dominantna ličnost;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55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428</TotalTime>
  <Words>1163</Words>
  <Application>Microsoft Office PowerPoint</Application>
  <PresentationFormat>On-screen Show (4:3)</PresentationFormat>
  <Paragraphs>153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</vt:lpstr>
      <vt:lpstr>Clarity</vt:lpstr>
      <vt:lpstr>Tipovi ličnosti u poslovnoj komunikaciji</vt:lpstr>
      <vt:lpstr>PowerPoint Presentation</vt:lpstr>
      <vt:lpstr>Tipovi ličnosti po Hipokratu</vt:lpstr>
      <vt:lpstr>Jungovi tipovi ličnosti</vt:lpstr>
      <vt:lpstr>PowerPoint Presentation</vt:lpstr>
      <vt:lpstr>Dominantan tip</vt:lpstr>
      <vt:lpstr>Perfekcionista</vt:lpstr>
      <vt:lpstr>Tip koji voli da ubeđuje</vt:lpstr>
      <vt:lpstr>Tip koji želi sigurnost</vt:lpstr>
      <vt:lpstr>Kritičar</vt:lpstr>
      <vt:lpstr>Nesigurna osoba</vt:lpstr>
      <vt:lpstr>Osoba sa produženim periodom odlučivanja</vt:lpstr>
      <vt:lpstr>Egocentrična osoba</vt:lpstr>
      <vt:lpstr>Depresivna osoba</vt:lpstr>
      <vt:lpstr>Nepoverljiva osoba</vt:lpstr>
      <vt:lpstr>Agresivna osoba</vt:lpstr>
      <vt:lpstr>PowerPoint Presentation</vt:lpstr>
      <vt:lpstr>Apatična osoba</vt:lpstr>
      <vt:lpstr>Bizarni klijent</vt:lpstr>
      <vt:lpstr>Ubica dečijeg lica</vt:lpstr>
      <vt:lpstr>Manični klijent</vt:lpstr>
      <vt:lpstr>Klijent siledžija</vt:lpstr>
      <vt:lpstr>Adiktivni klijent</vt:lpstr>
      <vt:lpstr>Kreativni klijent</vt:lpstr>
      <vt:lpstr>Klijent sa traumama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Tipovi ličnosti u poslovnoj komunikaciji</dc:title>
  <dc:creator>Iva</dc:creator>
  <cp:lastModifiedBy>Iva Bubanja</cp:lastModifiedBy>
  <cp:revision>40</cp:revision>
  <dcterms:created xsi:type="dcterms:W3CDTF">2016-03-17T16:28:37Z</dcterms:created>
  <dcterms:modified xsi:type="dcterms:W3CDTF">2020-05-02T12:46:36Z</dcterms:modified>
</cp:coreProperties>
</file>