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9" r:id="rId1"/>
  </p:sldMasterIdLst>
  <p:notesMasterIdLst>
    <p:notesMasterId r:id="rId9"/>
  </p:notesMasterIdLst>
  <p:sldIdLst>
    <p:sldId id="329" r:id="rId2"/>
    <p:sldId id="330" r:id="rId3"/>
    <p:sldId id="466" r:id="rId4"/>
    <p:sldId id="332" r:id="rId5"/>
    <p:sldId id="333" r:id="rId6"/>
    <p:sldId id="334" r:id="rId7"/>
    <p:sldId id="335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4660"/>
  </p:normalViewPr>
  <p:slideViewPr>
    <p:cSldViewPr>
      <p:cViewPr varScale="1">
        <p:scale>
          <a:sx n="87" d="100"/>
          <a:sy n="87" d="100"/>
        </p:scale>
        <p:origin x="9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8225AF4-B944-4198-9463-652BBC4434F9}" type="datetimeFigureOut">
              <a:rPr lang="en-US"/>
              <a:pPr>
                <a:defRPr/>
              </a:pPr>
              <a:t>11/2/2020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22DC93D-3F31-419E-A96F-6992AF374883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124958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4592 w 6027"/>
                <a:gd name="T1" fmla="*/ 59 h 2296"/>
                <a:gd name="T2" fmla="*/ 0 w 6027"/>
                <a:gd name="T3" fmla="*/ 59 h 2296"/>
                <a:gd name="T4" fmla="*/ 0 w 6027"/>
                <a:gd name="T5" fmla="*/ 0 h 2296"/>
                <a:gd name="T6" fmla="*/ 4592 w 6027"/>
                <a:gd name="T7" fmla="*/ 0 h 2296"/>
                <a:gd name="T8" fmla="*/ 4592 w 6027"/>
                <a:gd name="T9" fmla="*/ 59 h 2296"/>
                <a:gd name="T10" fmla="*/ 4592 w 6027"/>
                <a:gd name="T11" fmla="*/ 59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2147483646 w 5748"/>
              <a:gd name="T1" fmla="*/ 2147483646 h 246"/>
              <a:gd name="T2" fmla="*/ 0 w 5748"/>
              <a:gd name="T3" fmla="*/ 2147483646 h 246"/>
              <a:gd name="T4" fmla="*/ 0 w 5748"/>
              <a:gd name="T5" fmla="*/ 0 h 246"/>
              <a:gd name="T6" fmla="*/ 2147483646 w 5748"/>
              <a:gd name="T7" fmla="*/ 0 h 246"/>
              <a:gd name="T8" fmla="*/ 2147483646 w 5748"/>
              <a:gd name="T9" fmla="*/ 2147483646 h 246"/>
              <a:gd name="T10" fmla="*/ 2147483646 w 5748"/>
              <a:gd name="T11" fmla="*/ 21474836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35 h 353"/>
                  <a:gd name="T4" fmla="*/ 24 w 186"/>
                  <a:gd name="T5" fmla="*/ 60 h 353"/>
                  <a:gd name="T6" fmla="*/ 18 w 186"/>
                  <a:gd name="T7" fmla="*/ 130 h 353"/>
                  <a:gd name="T8" fmla="*/ 42 w 186"/>
                  <a:gd name="T9" fmla="*/ 224 h 353"/>
                  <a:gd name="T10" fmla="*/ 48 w 186"/>
                  <a:gd name="T11" fmla="*/ 318 h 353"/>
                  <a:gd name="T12" fmla="*/ 0 w 186"/>
                  <a:gd name="T13" fmla="*/ 694 h 353"/>
                  <a:gd name="T14" fmla="*/ 54 w 186"/>
                  <a:gd name="T15" fmla="*/ 459 h 353"/>
                  <a:gd name="T16" fmla="*/ 84 w 186"/>
                  <a:gd name="T17" fmla="*/ 424 h 353"/>
                  <a:gd name="T18" fmla="*/ 126 w 186"/>
                  <a:gd name="T19" fmla="*/ 248 h 353"/>
                  <a:gd name="T20" fmla="*/ 144 w 186"/>
                  <a:gd name="T21" fmla="*/ 235 h 353"/>
                  <a:gd name="T22" fmla="*/ 144 w 186"/>
                  <a:gd name="T23" fmla="*/ 177 h 353"/>
                  <a:gd name="T24" fmla="*/ 186 w 186"/>
                  <a:gd name="T25" fmla="*/ 130 h 353"/>
                  <a:gd name="T26" fmla="*/ 162 w 186"/>
                  <a:gd name="T27" fmla="*/ 117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12 h 66"/>
                  <a:gd name="T8" fmla="*/ 6 w 155"/>
                  <a:gd name="T9" fmla="*/ 35 h 66"/>
                  <a:gd name="T10" fmla="*/ 0 w 155"/>
                  <a:gd name="T11" fmla="*/ 48 h 66"/>
                  <a:gd name="T12" fmla="*/ 78 w 155"/>
                  <a:gd name="T13" fmla="*/ 118 h 66"/>
                  <a:gd name="T14" fmla="*/ 96 w 155"/>
                  <a:gd name="T15" fmla="*/ 83 h 66"/>
                  <a:gd name="T16" fmla="*/ 155 w 155"/>
                  <a:gd name="T17" fmla="*/ 131 h 66"/>
                  <a:gd name="T18" fmla="*/ 126 w 155"/>
                  <a:gd name="T19" fmla="*/ 48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74 h 72"/>
                  <a:gd name="T2" fmla="*/ 0 w 42"/>
                  <a:gd name="T3" fmla="*/ 37 h 72"/>
                  <a:gd name="T4" fmla="*/ 12 w 42"/>
                  <a:gd name="T5" fmla="*/ 12 h 72"/>
                  <a:gd name="T6" fmla="*/ 0 w 42"/>
                  <a:gd name="T7" fmla="*/ 12 h 72"/>
                  <a:gd name="T8" fmla="*/ 12 w 42"/>
                  <a:gd name="T9" fmla="*/ 12 h 72"/>
                  <a:gd name="T10" fmla="*/ 24 w 42"/>
                  <a:gd name="T11" fmla="*/ 12 h 72"/>
                  <a:gd name="T12" fmla="*/ 36 w 42"/>
                  <a:gd name="T13" fmla="*/ 12 h 72"/>
                  <a:gd name="T14" fmla="*/ 42 w 42"/>
                  <a:gd name="T15" fmla="*/ 0 h 72"/>
                  <a:gd name="T16" fmla="*/ 30 w 42"/>
                  <a:gd name="T17" fmla="*/ 37 h 72"/>
                  <a:gd name="T18" fmla="*/ 42 w 42"/>
                  <a:gd name="T19" fmla="*/ 99 h 72"/>
                  <a:gd name="T20" fmla="*/ 12 w 42"/>
                  <a:gd name="T21" fmla="*/ 145 h 72"/>
                  <a:gd name="T22" fmla="*/ 6 w 42"/>
                  <a:gd name="T23" fmla="*/ 74 h 72"/>
                  <a:gd name="T24" fmla="*/ 6 w 42"/>
                  <a:gd name="T25" fmla="*/ 74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6 h 287"/>
                <a:gd name="T4" fmla="*/ 66 w 365"/>
                <a:gd name="T5" fmla="*/ 120 h 287"/>
                <a:gd name="T6" fmla="*/ 143 w 365"/>
                <a:gd name="T7" fmla="*/ 198 h 287"/>
                <a:gd name="T8" fmla="*/ 191 w 365"/>
                <a:gd name="T9" fmla="*/ 180 h 287"/>
                <a:gd name="T10" fmla="*/ 341 w 365"/>
                <a:gd name="T11" fmla="*/ 311 h 287"/>
                <a:gd name="T12" fmla="*/ 305 w 365"/>
                <a:gd name="T13" fmla="*/ 189 h 287"/>
                <a:gd name="T14" fmla="*/ 365 w 365"/>
                <a:gd name="T15" fmla="*/ 144 h 287"/>
                <a:gd name="T16" fmla="*/ 359 w 365"/>
                <a:gd name="T17" fmla="*/ 138 h 287"/>
                <a:gd name="T18" fmla="*/ 335 w 365"/>
                <a:gd name="T19" fmla="*/ 126 h 287"/>
                <a:gd name="T20" fmla="*/ 299 w 365"/>
                <a:gd name="T21" fmla="*/ 96 h 287"/>
                <a:gd name="T22" fmla="*/ 257 w 365"/>
                <a:gd name="T23" fmla="*/ 78 h 287"/>
                <a:gd name="T24" fmla="*/ 215 w 365"/>
                <a:gd name="T25" fmla="*/ 60 h 287"/>
                <a:gd name="T26" fmla="*/ 173 w 365"/>
                <a:gd name="T27" fmla="*/ 42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6 h 60"/>
                <a:gd name="T16" fmla="*/ 65 w 71"/>
                <a:gd name="T17" fmla="*/ 48 h 60"/>
                <a:gd name="T18" fmla="*/ 71 w 71"/>
                <a:gd name="T19" fmla="*/ 60 h 60"/>
                <a:gd name="T20" fmla="*/ 71 w 71"/>
                <a:gd name="T21" fmla="*/ 66 h 60"/>
                <a:gd name="T22" fmla="*/ 59 w 71"/>
                <a:gd name="T23" fmla="*/ 60 h 60"/>
                <a:gd name="T24" fmla="*/ 47 w 71"/>
                <a:gd name="T25" fmla="*/ 48 h 60"/>
                <a:gd name="T26" fmla="*/ 23 w 71"/>
                <a:gd name="T27" fmla="*/ 36 h 60"/>
                <a:gd name="T28" fmla="*/ 23 w 71"/>
                <a:gd name="T29" fmla="*/ 42 h 60"/>
                <a:gd name="T30" fmla="*/ 18 w 71"/>
                <a:gd name="T31" fmla="*/ 48 h 60"/>
                <a:gd name="T32" fmla="*/ 12 w 71"/>
                <a:gd name="T33" fmla="*/ 54 h 60"/>
                <a:gd name="T34" fmla="*/ 6 w 71"/>
                <a:gd name="T35" fmla="*/ 54 h 60"/>
                <a:gd name="T36" fmla="*/ 6 w 71"/>
                <a:gd name="T37" fmla="*/ 54 h 60"/>
                <a:gd name="T38" fmla="*/ 6 w 71"/>
                <a:gd name="T39" fmla="*/ 42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60 h 162"/>
                <a:gd name="T10" fmla="*/ 96 w 161"/>
                <a:gd name="T11" fmla="*/ 66 h 162"/>
                <a:gd name="T12" fmla="*/ 102 w 161"/>
                <a:gd name="T13" fmla="*/ 78 h 162"/>
                <a:gd name="T14" fmla="*/ 108 w 161"/>
                <a:gd name="T15" fmla="*/ 90 h 162"/>
                <a:gd name="T16" fmla="*/ 120 w 161"/>
                <a:gd name="T17" fmla="*/ 102 h 162"/>
                <a:gd name="T18" fmla="*/ 143 w 161"/>
                <a:gd name="T19" fmla="*/ 120 h 162"/>
                <a:gd name="T20" fmla="*/ 155 w 161"/>
                <a:gd name="T21" fmla="*/ 150 h 162"/>
                <a:gd name="T22" fmla="*/ 161 w 161"/>
                <a:gd name="T23" fmla="*/ 168 h 162"/>
                <a:gd name="T24" fmla="*/ 161 w 161"/>
                <a:gd name="T25" fmla="*/ 174 h 162"/>
                <a:gd name="T26" fmla="*/ 96 w 161"/>
                <a:gd name="T27" fmla="*/ 108 h 162"/>
                <a:gd name="T28" fmla="*/ 30 w 161"/>
                <a:gd name="T29" fmla="*/ 60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6 h 60"/>
                <a:gd name="T4" fmla="*/ 41 w 59"/>
                <a:gd name="T5" fmla="*/ 42 h 60"/>
                <a:gd name="T6" fmla="*/ 47 w 59"/>
                <a:gd name="T7" fmla="*/ 48 h 60"/>
                <a:gd name="T8" fmla="*/ 53 w 59"/>
                <a:gd name="T9" fmla="*/ 60 h 60"/>
                <a:gd name="T10" fmla="*/ 53 w 59"/>
                <a:gd name="T11" fmla="*/ 66 h 60"/>
                <a:gd name="T12" fmla="*/ 47 w 59"/>
                <a:gd name="T13" fmla="*/ 60 h 60"/>
                <a:gd name="T14" fmla="*/ 35 w 59"/>
                <a:gd name="T15" fmla="*/ 54 h 60"/>
                <a:gd name="T16" fmla="*/ 23 w 59"/>
                <a:gd name="T17" fmla="*/ 42 h 60"/>
                <a:gd name="T18" fmla="*/ 17 w 59"/>
                <a:gd name="T19" fmla="*/ 36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42 h 204"/>
                <a:gd name="T2" fmla="*/ 245 w 245"/>
                <a:gd name="T3" fmla="*/ 48 h 204"/>
                <a:gd name="T4" fmla="*/ 209 w 245"/>
                <a:gd name="T5" fmla="*/ 90 h 204"/>
                <a:gd name="T6" fmla="*/ 143 w 245"/>
                <a:gd name="T7" fmla="*/ 144 h 204"/>
                <a:gd name="T8" fmla="*/ 167 w 245"/>
                <a:gd name="T9" fmla="*/ 168 h 204"/>
                <a:gd name="T10" fmla="*/ 179 w 245"/>
                <a:gd name="T11" fmla="*/ 222 h 204"/>
                <a:gd name="T12" fmla="*/ 77 w 245"/>
                <a:gd name="T13" fmla="*/ 144 h 204"/>
                <a:gd name="T14" fmla="*/ 47 w 245"/>
                <a:gd name="T15" fmla="*/ 90 h 204"/>
                <a:gd name="T16" fmla="*/ 89 w 245"/>
                <a:gd name="T17" fmla="*/ 72 h 204"/>
                <a:gd name="T18" fmla="*/ 59 w 245"/>
                <a:gd name="T19" fmla="*/ 42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42 h 204"/>
                <a:gd name="T50" fmla="*/ 233 w 245"/>
                <a:gd name="T51" fmla="*/ 42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C30C3-0ADE-42E0-B8DA-A51DA131569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80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4CE59-B6A5-4E2C-AF96-6EB673ECE92F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165267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38D4E-D274-40FB-B703-132F763ABA09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047244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742C7-F602-4E1B-A3B8-2F5A37332708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64865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5804-FFC2-4D74-A731-E65F2495B249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234370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84A50-D55C-4BA8-B712-EBDF53E15F9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580125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D229F-390F-4529-BB92-EE15DDF210A5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891451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01FBB-1141-4973-A9E0-F6752ABE4F33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124864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7A70C-0EC7-486C-8EAB-92909BE7C016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86446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0EE0C-CCED-4D10-B223-CD170828E351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63475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370DA-7536-4AA9-B708-6BD4B3103DB1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51038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7C855-4CA9-4B09-9E5A-92510E5C8B7A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76739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4592 w 6027"/>
                <a:gd name="T1" fmla="*/ 59 h 2296"/>
                <a:gd name="T2" fmla="*/ 0 w 6027"/>
                <a:gd name="T3" fmla="*/ 59 h 2296"/>
                <a:gd name="T4" fmla="*/ 0 w 6027"/>
                <a:gd name="T5" fmla="*/ 0 h 2296"/>
                <a:gd name="T6" fmla="*/ 4592 w 6027"/>
                <a:gd name="T7" fmla="*/ 0 h 2296"/>
                <a:gd name="T8" fmla="*/ 4592 w 6027"/>
                <a:gd name="T9" fmla="*/ 59 h 2296"/>
                <a:gd name="T10" fmla="*/ 4592 w 6027"/>
                <a:gd name="T11" fmla="*/ 59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2147483646 w 5748"/>
              <a:gd name="T1" fmla="*/ 2147483646 h 246"/>
              <a:gd name="T2" fmla="*/ 0 w 5748"/>
              <a:gd name="T3" fmla="*/ 2147483646 h 246"/>
              <a:gd name="T4" fmla="*/ 0 w 5748"/>
              <a:gd name="T5" fmla="*/ 0 h 246"/>
              <a:gd name="T6" fmla="*/ 2147483646 w 5748"/>
              <a:gd name="T7" fmla="*/ 0 h 246"/>
              <a:gd name="T8" fmla="*/ 2147483646 w 5748"/>
              <a:gd name="T9" fmla="*/ 2147483646 h 246"/>
              <a:gd name="T10" fmla="*/ 2147483646 w 5748"/>
              <a:gd name="T11" fmla="*/ 21474836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1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35 h 353"/>
                  <a:gd name="T4" fmla="*/ 24 w 186"/>
                  <a:gd name="T5" fmla="*/ 60 h 353"/>
                  <a:gd name="T6" fmla="*/ 18 w 186"/>
                  <a:gd name="T7" fmla="*/ 130 h 353"/>
                  <a:gd name="T8" fmla="*/ 42 w 186"/>
                  <a:gd name="T9" fmla="*/ 224 h 353"/>
                  <a:gd name="T10" fmla="*/ 48 w 186"/>
                  <a:gd name="T11" fmla="*/ 318 h 353"/>
                  <a:gd name="T12" fmla="*/ 0 w 186"/>
                  <a:gd name="T13" fmla="*/ 694 h 353"/>
                  <a:gd name="T14" fmla="*/ 54 w 186"/>
                  <a:gd name="T15" fmla="*/ 459 h 353"/>
                  <a:gd name="T16" fmla="*/ 84 w 186"/>
                  <a:gd name="T17" fmla="*/ 424 h 353"/>
                  <a:gd name="T18" fmla="*/ 126 w 186"/>
                  <a:gd name="T19" fmla="*/ 248 h 353"/>
                  <a:gd name="T20" fmla="*/ 144 w 186"/>
                  <a:gd name="T21" fmla="*/ 235 h 353"/>
                  <a:gd name="T22" fmla="*/ 144 w 186"/>
                  <a:gd name="T23" fmla="*/ 177 h 353"/>
                  <a:gd name="T24" fmla="*/ 186 w 186"/>
                  <a:gd name="T25" fmla="*/ 130 h 353"/>
                  <a:gd name="T26" fmla="*/ 162 w 186"/>
                  <a:gd name="T27" fmla="*/ 117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12 h 66"/>
                  <a:gd name="T8" fmla="*/ 6 w 155"/>
                  <a:gd name="T9" fmla="*/ 35 h 66"/>
                  <a:gd name="T10" fmla="*/ 0 w 155"/>
                  <a:gd name="T11" fmla="*/ 48 h 66"/>
                  <a:gd name="T12" fmla="*/ 78 w 155"/>
                  <a:gd name="T13" fmla="*/ 118 h 66"/>
                  <a:gd name="T14" fmla="*/ 96 w 155"/>
                  <a:gd name="T15" fmla="*/ 83 h 66"/>
                  <a:gd name="T16" fmla="*/ 155 w 155"/>
                  <a:gd name="T17" fmla="*/ 131 h 66"/>
                  <a:gd name="T18" fmla="*/ 126 w 155"/>
                  <a:gd name="T19" fmla="*/ 48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74 h 72"/>
                  <a:gd name="T2" fmla="*/ 0 w 42"/>
                  <a:gd name="T3" fmla="*/ 37 h 72"/>
                  <a:gd name="T4" fmla="*/ 12 w 42"/>
                  <a:gd name="T5" fmla="*/ 12 h 72"/>
                  <a:gd name="T6" fmla="*/ 0 w 42"/>
                  <a:gd name="T7" fmla="*/ 12 h 72"/>
                  <a:gd name="T8" fmla="*/ 12 w 42"/>
                  <a:gd name="T9" fmla="*/ 12 h 72"/>
                  <a:gd name="T10" fmla="*/ 24 w 42"/>
                  <a:gd name="T11" fmla="*/ 12 h 72"/>
                  <a:gd name="T12" fmla="*/ 36 w 42"/>
                  <a:gd name="T13" fmla="*/ 12 h 72"/>
                  <a:gd name="T14" fmla="*/ 42 w 42"/>
                  <a:gd name="T15" fmla="*/ 0 h 72"/>
                  <a:gd name="T16" fmla="*/ 30 w 42"/>
                  <a:gd name="T17" fmla="*/ 37 h 72"/>
                  <a:gd name="T18" fmla="*/ 42 w 42"/>
                  <a:gd name="T19" fmla="*/ 99 h 72"/>
                  <a:gd name="T20" fmla="*/ 12 w 42"/>
                  <a:gd name="T21" fmla="*/ 145 h 72"/>
                  <a:gd name="T22" fmla="*/ 6 w 42"/>
                  <a:gd name="T23" fmla="*/ 74 h 72"/>
                  <a:gd name="T24" fmla="*/ 6 w 42"/>
                  <a:gd name="T25" fmla="*/ 74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6 h 287"/>
                <a:gd name="T4" fmla="*/ 66 w 365"/>
                <a:gd name="T5" fmla="*/ 120 h 287"/>
                <a:gd name="T6" fmla="*/ 143 w 365"/>
                <a:gd name="T7" fmla="*/ 198 h 287"/>
                <a:gd name="T8" fmla="*/ 191 w 365"/>
                <a:gd name="T9" fmla="*/ 180 h 287"/>
                <a:gd name="T10" fmla="*/ 341 w 365"/>
                <a:gd name="T11" fmla="*/ 311 h 287"/>
                <a:gd name="T12" fmla="*/ 305 w 365"/>
                <a:gd name="T13" fmla="*/ 189 h 287"/>
                <a:gd name="T14" fmla="*/ 365 w 365"/>
                <a:gd name="T15" fmla="*/ 144 h 287"/>
                <a:gd name="T16" fmla="*/ 359 w 365"/>
                <a:gd name="T17" fmla="*/ 138 h 287"/>
                <a:gd name="T18" fmla="*/ 335 w 365"/>
                <a:gd name="T19" fmla="*/ 126 h 287"/>
                <a:gd name="T20" fmla="*/ 299 w 365"/>
                <a:gd name="T21" fmla="*/ 96 h 287"/>
                <a:gd name="T22" fmla="*/ 257 w 365"/>
                <a:gd name="T23" fmla="*/ 78 h 287"/>
                <a:gd name="T24" fmla="*/ 215 w 365"/>
                <a:gd name="T25" fmla="*/ 60 h 287"/>
                <a:gd name="T26" fmla="*/ 173 w 365"/>
                <a:gd name="T27" fmla="*/ 42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6 h 60"/>
                <a:gd name="T16" fmla="*/ 65 w 71"/>
                <a:gd name="T17" fmla="*/ 48 h 60"/>
                <a:gd name="T18" fmla="*/ 71 w 71"/>
                <a:gd name="T19" fmla="*/ 60 h 60"/>
                <a:gd name="T20" fmla="*/ 71 w 71"/>
                <a:gd name="T21" fmla="*/ 66 h 60"/>
                <a:gd name="T22" fmla="*/ 59 w 71"/>
                <a:gd name="T23" fmla="*/ 60 h 60"/>
                <a:gd name="T24" fmla="*/ 47 w 71"/>
                <a:gd name="T25" fmla="*/ 48 h 60"/>
                <a:gd name="T26" fmla="*/ 23 w 71"/>
                <a:gd name="T27" fmla="*/ 36 h 60"/>
                <a:gd name="T28" fmla="*/ 23 w 71"/>
                <a:gd name="T29" fmla="*/ 42 h 60"/>
                <a:gd name="T30" fmla="*/ 18 w 71"/>
                <a:gd name="T31" fmla="*/ 48 h 60"/>
                <a:gd name="T32" fmla="*/ 12 w 71"/>
                <a:gd name="T33" fmla="*/ 54 h 60"/>
                <a:gd name="T34" fmla="*/ 6 w 71"/>
                <a:gd name="T35" fmla="*/ 54 h 60"/>
                <a:gd name="T36" fmla="*/ 6 w 71"/>
                <a:gd name="T37" fmla="*/ 54 h 60"/>
                <a:gd name="T38" fmla="*/ 6 w 71"/>
                <a:gd name="T39" fmla="*/ 42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60 h 162"/>
                <a:gd name="T10" fmla="*/ 96 w 161"/>
                <a:gd name="T11" fmla="*/ 66 h 162"/>
                <a:gd name="T12" fmla="*/ 102 w 161"/>
                <a:gd name="T13" fmla="*/ 78 h 162"/>
                <a:gd name="T14" fmla="*/ 108 w 161"/>
                <a:gd name="T15" fmla="*/ 90 h 162"/>
                <a:gd name="T16" fmla="*/ 120 w 161"/>
                <a:gd name="T17" fmla="*/ 102 h 162"/>
                <a:gd name="T18" fmla="*/ 143 w 161"/>
                <a:gd name="T19" fmla="*/ 120 h 162"/>
                <a:gd name="T20" fmla="*/ 155 w 161"/>
                <a:gd name="T21" fmla="*/ 150 h 162"/>
                <a:gd name="T22" fmla="*/ 161 w 161"/>
                <a:gd name="T23" fmla="*/ 168 h 162"/>
                <a:gd name="T24" fmla="*/ 161 w 161"/>
                <a:gd name="T25" fmla="*/ 174 h 162"/>
                <a:gd name="T26" fmla="*/ 96 w 161"/>
                <a:gd name="T27" fmla="*/ 108 h 162"/>
                <a:gd name="T28" fmla="*/ 30 w 161"/>
                <a:gd name="T29" fmla="*/ 60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6 h 60"/>
                <a:gd name="T4" fmla="*/ 41 w 59"/>
                <a:gd name="T5" fmla="*/ 42 h 60"/>
                <a:gd name="T6" fmla="*/ 47 w 59"/>
                <a:gd name="T7" fmla="*/ 48 h 60"/>
                <a:gd name="T8" fmla="*/ 53 w 59"/>
                <a:gd name="T9" fmla="*/ 60 h 60"/>
                <a:gd name="T10" fmla="*/ 53 w 59"/>
                <a:gd name="T11" fmla="*/ 66 h 60"/>
                <a:gd name="T12" fmla="*/ 47 w 59"/>
                <a:gd name="T13" fmla="*/ 60 h 60"/>
                <a:gd name="T14" fmla="*/ 35 w 59"/>
                <a:gd name="T15" fmla="*/ 54 h 60"/>
                <a:gd name="T16" fmla="*/ 23 w 59"/>
                <a:gd name="T17" fmla="*/ 42 h 60"/>
                <a:gd name="T18" fmla="*/ 17 w 59"/>
                <a:gd name="T19" fmla="*/ 36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42 h 204"/>
                <a:gd name="T2" fmla="*/ 245 w 245"/>
                <a:gd name="T3" fmla="*/ 48 h 204"/>
                <a:gd name="T4" fmla="*/ 209 w 245"/>
                <a:gd name="T5" fmla="*/ 90 h 204"/>
                <a:gd name="T6" fmla="*/ 143 w 245"/>
                <a:gd name="T7" fmla="*/ 144 h 204"/>
                <a:gd name="T8" fmla="*/ 167 w 245"/>
                <a:gd name="T9" fmla="*/ 168 h 204"/>
                <a:gd name="T10" fmla="*/ 179 w 245"/>
                <a:gd name="T11" fmla="*/ 222 h 204"/>
                <a:gd name="T12" fmla="*/ 77 w 245"/>
                <a:gd name="T13" fmla="*/ 144 h 204"/>
                <a:gd name="T14" fmla="*/ 47 w 245"/>
                <a:gd name="T15" fmla="*/ 90 h 204"/>
                <a:gd name="T16" fmla="*/ 89 w 245"/>
                <a:gd name="T17" fmla="*/ 72 h 204"/>
                <a:gd name="T18" fmla="*/ 59 w 245"/>
                <a:gd name="T19" fmla="*/ 42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42 h 204"/>
                <a:gd name="T50" fmla="*/ 233 w 245"/>
                <a:gd name="T51" fmla="*/ 42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59C3AAC-AA59-4E3A-A2FE-7C14148A74B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08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07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1285875"/>
          </a:xfrm>
        </p:spPr>
        <p:txBody>
          <a:bodyPr/>
          <a:lstStyle/>
          <a:p>
            <a:pPr eaLnBrk="1" hangingPunct="1">
              <a:defRPr/>
            </a:pPr>
            <a:r>
              <a:rPr lang="sr-Cyrl-CS" sz="3600" b="1" dirty="0" smtClean="0">
                <a:latin typeface="Times New Roman" pitchFamily="18" charset="0"/>
              </a:rPr>
              <a:t>РАЗЛИКА ИЗМЕЂУ ПРЕДУЗЕТНИКА И МЕНАЏЕРА</a:t>
            </a:r>
            <a:endParaRPr lang="en-US" sz="3600" b="1" dirty="0" smtClean="0">
              <a:latin typeface="Times New Roman" pitchFamily="18" charset="0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57313"/>
            <a:ext cx="5286375" cy="5500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Cyrl-CS" alt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слободном предузетништву предузетник:</a:t>
            </a:r>
            <a:endParaRPr lang="sr-Cyrl-CS" altLang="sr-Latn-RS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r-Cyrl-CS" altLang="sr-Latn-R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оснива фирму,</a:t>
            </a:r>
          </a:p>
          <a:p>
            <a:pPr eaLnBrk="1" hangingPunct="1">
              <a:lnSpc>
                <a:spcPct val="90000"/>
              </a:lnSpc>
            </a:pPr>
            <a:r>
              <a:rPr lang="sr-Cyrl-CS" altLang="sr-Latn-R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обезбеђује финансијска средства,</a:t>
            </a:r>
          </a:p>
          <a:p>
            <a:pPr eaLnBrk="1" hangingPunct="1">
              <a:lnSpc>
                <a:spcPct val="90000"/>
              </a:lnSpc>
            </a:pPr>
            <a:r>
              <a:rPr lang="sr-Cyrl-CS" altLang="sr-Latn-R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одлучује о врсти послова,</a:t>
            </a:r>
          </a:p>
          <a:p>
            <a:pPr eaLnBrk="1" hangingPunct="1">
              <a:lnSpc>
                <a:spcPct val="90000"/>
              </a:lnSpc>
            </a:pPr>
            <a:r>
              <a:rPr lang="sr-Cyrl-CS" altLang="sr-Latn-R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организује радни процес,</a:t>
            </a:r>
          </a:p>
          <a:p>
            <a:pPr eaLnBrk="1" hangingPunct="1">
              <a:lnSpc>
                <a:spcPct val="90000"/>
              </a:lnSpc>
            </a:pPr>
            <a:r>
              <a:rPr lang="sr-Cyrl-CS" altLang="sr-Latn-R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уводи маркетинг,</a:t>
            </a:r>
          </a:p>
          <a:p>
            <a:pPr eaLnBrk="1" hangingPunct="1">
              <a:lnSpc>
                <a:spcPct val="90000"/>
              </a:lnSpc>
            </a:pPr>
            <a:r>
              <a:rPr lang="sr-Cyrl-CS" altLang="sr-Latn-R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бори се искључиво за промет</a:t>
            </a:r>
            <a:r>
              <a:rPr lang="en-US" alt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026" name="Picture 2" descr="СРЕБРНИ МЕНАЏЕРИ | ЕТШ &quot;Јован Трајковић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1277981"/>
            <a:ext cx="4000500" cy="273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Omladinsko građansko preduzetništvo raspisalo poziv za takmičenje -  Mladiinfo Monteneg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3994630"/>
            <a:ext cx="4000500" cy="2863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247650"/>
          </a:xfrm>
        </p:spPr>
        <p:txBody>
          <a:bodyPr/>
          <a:lstStyle/>
          <a:p>
            <a:pPr eaLnBrk="1" hangingPunct="1">
              <a:defRPr/>
            </a:pPr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00063"/>
            <a:ext cx="4214813" cy="6357937"/>
          </a:xfrm>
        </p:spPr>
        <p:txBody>
          <a:bodyPr/>
          <a:lstStyle/>
          <a:p>
            <a:pPr eaLnBrk="1" hangingPunct="1"/>
            <a:r>
              <a:rPr lang="sr-Cyrl-CS" altLang="sr-Latn-RS" sz="4000" b="1" smtClean="0">
                <a:latin typeface="Times New Roman" panose="02020603050405020304" pitchFamily="18" charset="0"/>
              </a:rPr>
              <a:t>Менаџер мора да има стручно знање и способност за:</a:t>
            </a:r>
            <a:endParaRPr lang="sr-Cyrl-CS" altLang="sr-Latn-RS" sz="4000" b="1" i="1" smtClean="0">
              <a:latin typeface="Times New Roman" panose="02020603050405020304" pitchFamily="18" charset="0"/>
            </a:endParaRPr>
          </a:p>
          <a:p>
            <a:pPr eaLnBrk="1" hangingPunct="1"/>
            <a:r>
              <a:rPr lang="sr-Cyrl-CS" altLang="sr-Latn-RS" sz="2800" b="1" i="1" smtClean="0">
                <a:latin typeface="Times New Roman" panose="02020603050405020304" pitchFamily="18" charset="0"/>
              </a:rPr>
              <a:t>планирање,</a:t>
            </a:r>
          </a:p>
          <a:p>
            <a:pPr eaLnBrk="1" hangingPunct="1"/>
            <a:r>
              <a:rPr lang="sr-Cyrl-CS" altLang="sr-Latn-RS" sz="2800" b="1" i="1" smtClean="0">
                <a:latin typeface="Times New Roman" panose="02020603050405020304" pitchFamily="18" charset="0"/>
              </a:rPr>
              <a:t>организовање</a:t>
            </a:r>
          </a:p>
          <a:p>
            <a:pPr eaLnBrk="1" hangingPunct="1"/>
            <a:r>
              <a:rPr lang="sr-Cyrl-CS" altLang="sr-Latn-RS" sz="2800" b="1" i="1" smtClean="0">
                <a:latin typeface="Times New Roman" panose="02020603050405020304" pitchFamily="18" charset="0"/>
              </a:rPr>
              <a:t>вођење,</a:t>
            </a:r>
          </a:p>
          <a:p>
            <a:pPr eaLnBrk="1" hangingPunct="1"/>
            <a:r>
              <a:rPr lang="sr-Cyrl-CS" altLang="sr-Latn-RS" sz="2800" b="1" i="1" smtClean="0">
                <a:latin typeface="Times New Roman" panose="02020603050405020304" pitchFamily="18" charset="0"/>
              </a:rPr>
              <a:t>координирање и</a:t>
            </a:r>
          </a:p>
          <a:p>
            <a:pPr eaLnBrk="1" hangingPunct="1"/>
            <a:r>
              <a:rPr lang="sr-Cyrl-CS" altLang="sr-Latn-RS" sz="2800" b="1" i="1" smtClean="0">
                <a:latin typeface="Times New Roman" panose="02020603050405020304" pitchFamily="18" charset="0"/>
              </a:rPr>
              <a:t>контролу.</a:t>
            </a:r>
            <a:endParaRPr lang="en-US" altLang="sr-Latn-RS" sz="2800" b="1" i="1" smtClean="0">
              <a:latin typeface="Times New Roman" panose="02020603050405020304" pitchFamily="18" charset="0"/>
            </a:endParaRPr>
          </a:p>
        </p:txBody>
      </p:sp>
      <p:pic>
        <p:nvPicPr>
          <p:cNvPr id="75780" name="Picture 5" descr="http://img107.imageshack.us/img107/8449/sshot18re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642938"/>
            <a:ext cx="2714625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81" name="Picture 7" descr="http://www.hrsport.net/media9/_resized/0000000000405479_420_280_cu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3" y="3143250"/>
            <a:ext cx="2928937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82" name="Picture 9" descr="http://www.24sata.info/thumbnail.php?file=news/2012/September/arsene_888094409.jpg&amp;size=article_mediu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5" y="3143250"/>
            <a:ext cx="2500313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83" name="Picture 11" descr="http://www.vijesti.me/slika-519x316/vijesti/mancini-za-titulu-italija-portugal-slika-10474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525" y="357188"/>
            <a:ext cx="2300288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247650"/>
          </a:xfrm>
        </p:spPr>
        <p:txBody>
          <a:bodyPr/>
          <a:lstStyle/>
          <a:p>
            <a:pPr eaLnBrk="1" hangingPunct="1">
              <a:defRPr/>
            </a:pPr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620688"/>
            <a:ext cx="6066913" cy="6237312"/>
          </a:xfrm>
        </p:spPr>
        <p:txBody>
          <a:bodyPr/>
          <a:lstStyle/>
          <a:p>
            <a:r>
              <a:rPr lang="sr-Cyrl-R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 Фергусон највећи менаџер свих времена </a:t>
            </a:r>
            <a:r>
              <a:rPr lang="sr-Cyrl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sr-Latn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1986.</a:t>
            </a:r>
            <a:r>
              <a:rPr lang="sr-Cyrl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преузео екипу Манчестер јунајтеда</a:t>
            </a:r>
            <a:r>
              <a:rPr lang="sr-Latn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као тренер и менаџер</a:t>
            </a:r>
            <a:r>
              <a:rPr lang="sr-Latn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Својим успесима је опчинио спосртски свет.</a:t>
            </a:r>
            <a:endParaRPr 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све своје заслуге, одликован је од стране краљице титулом „СЕР“, што  је највећа почаст у В.Б.</a:t>
            </a:r>
            <a:endParaRPr lang="sr-Latn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А.Ф. Је у клубу био до 2013. пуних 26 година.</a:t>
            </a:r>
          </a:p>
          <a:p>
            <a:r>
              <a:rPr lang="sr-Cyrl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Шкот је Манчестер јунајтеду донео 38 титула, укључујући 13 пехара Премијер лиге, 5 пехара ФА купа,  и две УКЛ титуле</a:t>
            </a:r>
            <a:r>
              <a:rPr lang="sr-Latn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R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Промовисао је многе играче и такорећи створио легенде попут Кристијана Роналда, Пола Сколса, Роја Кина, Рајана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sr-Cyrl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игса....,</a:t>
            </a:r>
          </a:p>
          <a:p>
            <a:r>
              <a:rPr lang="sr-Cyrl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новембру 2012. испред Олд Трафорда засијала је огромна бронзана статуа Сер Алекса, и када више не буде ту отаће да чува М.Ј. На висинама на, на којуима их је оставио.</a:t>
            </a:r>
          </a:p>
          <a:p>
            <a:r>
              <a:rPr lang="sr-Cyrl-RS" sz="1600" dirty="0" smtClean="0"/>
              <a:t>„</a:t>
            </a:r>
            <a:r>
              <a:rPr lang="sr-Cyrl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Својим очима видим потврду бесмртности. Пресрећан сам“, рекао је док је откривана биста.</a:t>
            </a:r>
            <a:r>
              <a:rPr lang="sr-Latn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sr-Cyrl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2013. је рекао: „Господо ја одох</a:t>
            </a:r>
            <a:r>
              <a:rPr lang="sr-Cyrl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Дејвид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Бекам,.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"Страх од добијања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косу био је разлог због чега смо се сви тако добро играли. Био је менаџер за кога сте желели да вам иде добро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.«</a:t>
            </a:r>
          </a:p>
          <a:p>
            <a:r>
              <a:rPr lang="sr-Cyrl-RS" sz="1600" dirty="0" smtClean="0"/>
              <a:t>О рРоналду пре него што је продат Реалу: „Зар мислите да би га продао тој руљи. Нема шансе. Њима не би продао ни вирус“</a:t>
            </a:r>
            <a:endParaRPr lang="sr-Latn-RS" sz="1600" dirty="0"/>
          </a:p>
          <a:p>
            <a:endParaRPr lang="sr-Latn-RS" sz="1600" b="1" i="1" dirty="0"/>
          </a:p>
          <a:p>
            <a:endParaRPr 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sr-Latn-RS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5780" name="Picture 5" descr="http://img107.imageshack.us/img107/8449/sshot18re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29"/>
            <a:ext cx="9144000" cy="59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Statua ispred Old Trafor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7" y="620688"/>
            <a:ext cx="304258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780928"/>
            <a:ext cx="3059832" cy="4077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841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188913"/>
            <a:ext cx="9144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7200"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r-Cyrl-CS" altLang="sr-Latn-R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altLang="sr-Latn-R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Разлика између активности менаџера и предузетника</a:t>
            </a:r>
            <a:endParaRPr lang="en-US" altLang="sr-Latn-RS" sz="280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sr-Latn-RS" sz="2000"/>
          </a:p>
        </p:txBody>
      </p:sp>
      <p:graphicFrame>
        <p:nvGraphicFramePr>
          <p:cNvPr id="128087" name="Group 87"/>
          <p:cNvGraphicFramePr>
            <a:graphicFrameLocks noGrp="1"/>
          </p:cNvGraphicFramePr>
          <p:nvPr/>
        </p:nvGraphicFramePr>
        <p:xfrm>
          <a:off x="0" y="1052513"/>
          <a:ext cx="9072563" cy="6202361"/>
        </p:xfrm>
        <a:graphic>
          <a:graphicData uri="http://schemas.openxmlformats.org/drawingml/2006/table">
            <a:tbl>
              <a:tblPr/>
              <a:tblGrid>
                <a:gridCol w="4655122"/>
                <a:gridCol w="4417441"/>
              </a:tblGrid>
              <a:tr h="4572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ПРЕДУЗЕТНИЦИ</a:t>
                      </a:r>
                      <a:endParaRPr kumimoji="0" lang="sr-Cyrl-C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МЕНАЏЕРИ</a:t>
                      </a:r>
                      <a:endParaRPr kumimoji="0" lang="sr-Cyrl-C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451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Препознају прилику, налазе тржишне празнине, имају визију, постављају задатке, проналазе средства и изворе</a:t>
                      </a:r>
                      <a:endParaRPr kumimoji="0" lang="sr-Cyrl-C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Ефикаснијим деловањем и коришћењем ресурса постижу постављене циљеве</a:t>
                      </a:r>
                      <a:endParaRPr kumimoji="0" lang="sr-Cyrl-C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Изазивају/подстичу промене.</a:t>
                      </a:r>
                      <a:endParaRPr kumimoji="0" lang="sr-Cyrl-C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Прилагођавање пороменама</a:t>
                      </a:r>
                      <a:endParaRPr kumimoji="0" lang="sr-Cyrl-C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74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Делују креативно, неформално, користе интуицију и домишљатост.</a:t>
                      </a:r>
                      <a:endParaRPr kumimoji="0" lang="sr-Cyrl-C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раду употребљавају рационално анализирање и планирање</a:t>
                      </a:r>
                      <a:endParaRPr kumimoji="0" lang="sr-Cyrl-C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74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Дефиниши задатке, задужења, постављају организациону структуру.</a:t>
                      </a:r>
                      <a:endParaRPr kumimoji="0" lang="sr-Cyrl-C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Њихово деловање је ограничено унутар система и организације</a:t>
                      </a:r>
                      <a:endParaRPr kumimoji="0" lang="sr-Cyrl-C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594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Процесе обликују на основу изазова и утицаја спољашњег окружења.</a:t>
                      </a:r>
                      <a:endParaRPr kumimoji="0" lang="sr-Cyrl-C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Процесе воде, узимајући у обзир утицаје окружења.</a:t>
                      </a:r>
                      <a:endParaRPr kumimoji="0" lang="sr-Cyrl-C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6826" name="Rectangle 78"/>
          <p:cNvSpPr>
            <a:spLocks noChangeArrowheads="1"/>
          </p:cNvSpPr>
          <p:nvPr/>
        </p:nvSpPr>
        <p:spPr bwMode="auto">
          <a:xfrm>
            <a:off x="1835150" y="5589588"/>
            <a:ext cx="18415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sr-Latn-RS" sz="1100">
                <a:latin typeface="Times New Roman" panose="02020603050405020304" pitchFamily="18" charset="0"/>
              </a:rPr>
              <a:t/>
            </a:r>
            <a:br>
              <a:rPr lang="en-US" altLang="sr-Latn-RS" sz="1100">
                <a:latin typeface="Times New Roman" panose="02020603050405020304" pitchFamily="18" charset="0"/>
              </a:rPr>
            </a:br>
            <a:endParaRPr lang="en-US" altLang="sr-Latn-RS" sz="1800"/>
          </a:p>
        </p:txBody>
      </p:sp>
      <p:sp>
        <p:nvSpPr>
          <p:cNvPr id="76827" name="Rectangle 80"/>
          <p:cNvSpPr>
            <a:spLocks noChangeArrowheads="1"/>
          </p:cNvSpPr>
          <p:nvPr/>
        </p:nvSpPr>
        <p:spPr bwMode="auto">
          <a:xfrm>
            <a:off x="395288" y="6613525"/>
            <a:ext cx="2270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sr-Latn-RS" sz="100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[</a:t>
            </a:r>
            <a:endParaRPr lang="sr-Cyrl-CS" altLang="sr-Latn-RS"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pPr eaLnBrk="1" hangingPunct="1">
              <a:defRPr/>
            </a:pPr>
            <a:r>
              <a:rPr lang="sr-Cyrl-CS" sz="4000" b="1" dirty="0" smtClean="0">
                <a:latin typeface="Times New Roman" pitchFamily="18" charset="0"/>
              </a:rPr>
              <a:t>МЕНАЏЕР</a:t>
            </a:r>
            <a:endParaRPr lang="en-US" sz="4000" b="1" dirty="0" smtClean="0">
              <a:latin typeface="Times New Roman" pitchFamily="18" charset="0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85750" y="981075"/>
            <a:ext cx="7000875" cy="6305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r-Cyrl-CS" altLang="sr-Latn-RS" sz="2800" smtClean="0">
                <a:latin typeface="Times New Roman" panose="02020603050405020304" pitchFamily="18" charset="0"/>
              </a:rPr>
              <a:t>Менаџеру је:</a:t>
            </a:r>
            <a:endParaRPr lang="sr-Cyrl-CS" altLang="sr-Latn-RS" sz="2800" b="1" i="1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sr-Cyrl-CS" altLang="sr-Latn-RS" sz="2800" b="1" i="1" smtClean="0">
                <a:latin typeface="Times New Roman" panose="02020603050405020304" pitchFamily="18" charset="0"/>
              </a:rPr>
              <a:t>реторичност</a:t>
            </a:r>
            <a:r>
              <a:rPr lang="sr-Cyrl-CS" altLang="sr-Latn-RS" sz="2800" smtClean="0">
                <a:latin typeface="Times New Roman" panose="02020603050405020304" pitchFamily="18" charset="0"/>
              </a:rPr>
              <a:t> средство у комуницирању; </a:t>
            </a:r>
            <a:endParaRPr lang="sr-Cyrl-CS" altLang="sr-Latn-RS" sz="2800" b="1" i="1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sr-Cyrl-CS" altLang="sr-Latn-RS" sz="2800" b="1" i="1" smtClean="0">
                <a:latin typeface="Times New Roman" panose="02020603050405020304" pitchFamily="18" charset="0"/>
              </a:rPr>
              <a:t>култура и опште образовање</a:t>
            </a:r>
            <a:r>
              <a:rPr lang="sr-Cyrl-CS" altLang="sr-Latn-RS" sz="2800" smtClean="0">
                <a:latin typeface="Times New Roman" panose="02020603050405020304" pitchFamily="18" charset="0"/>
              </a:rPr>
              <a:t> су му основа за цивилизовано и пословно деловање;</a:t>
            </a:r>
            <a:endParaRPr lang="sr-Cyrl-CS" altLang="sr-Latn-RS" sz="2800" b="1" i="1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sr-Cyrl-CS" altLang="sr-Latn-RS" sz="2800" b="1" i="1" smtClean="0">
                <a:latin typeface="Times New Roman" panose="02020603050405020304" pitchFamily="18" charset="0"/>
              </a:rPr>
              <a:t>знање страних језика</a:t>
            </a:r>
            <a:r>
              <a:rPr lang="sr-Cyrl-CS" altLang="sr-Latn-RS" sz="2800" smtClean="0">
                <a:latin typeface="Times New Roman" panose="02020603050405020304" pitchFamily="18" charset="0"/>
              </a:rPr>
              <a:t> нормално средство за општење у различитим срединама и ситуацијама;</a:t>
            </a:r>
            <a:endParaRPr lang="sr-Cyrl-CS" altLang="sr-Latn-RS" sz="2800" b="1" i="1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sr-Cyrl-CS" altLang="sr-Latn-RS" sz="2800" b="1" i="1" smtClean="0">
                <a:latin typeface="Times New Roman" panose="02020603050405020304" pitchFamily="18" charset="0"/>
              </a:rPr>
              <a:t>менаџерско и маркетиншко знање </a:t>
            </a:r>
            <a:r>
              <a:rPr lang="sr-Cyrl-CS" altLang="sr-Latn-RS" sz="2800" smtClean="0">
                <a:latin typeface="Times New Roman" panose="02020603050405020304" pitchFamily="18" charset="0"/>
              </a:rPr>
              <a:t>полазиште за дефинисање пословне политике и стратегије;</a:t>
            </a:r>
            <a:endParaRPr lang="sr-Cyrl-CS" altLang="sr-Latn-RS" sz="2800" b="1" i="1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sr-Cyrl-CS" altLang="sr-Latn-RS" sz="2800" b="1" i="1" smtClean="0">
                <a:latin typeface="Times New Roman" panose="02020603050405020304" pitchFamily="18" charset="0"/>
              </a:rPr>
              <a:t>план и програм </a:t>
            </a:r>
            <a:r>
              <a:rPr lang="sr-Cyrl-CS" altLang="sr-Latn-RS" sz="2800" smtClean="0">
                <a:latin typeface="Times New Roman" panose="02020603050405020304" pitchFamily="18" charset="0"/>
              </a:rPr>
              <a:t>средство за практично решавање различитих проблема.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sr-Latn-RS" sz="2800" smtClean="0">
                <a:latin typeface="Times New Roman" panose="02020603050405020304" pitchFamily="18" charset="0"/>
              </a:rPr>
              <a:t>Добар менаџер делује као тренер, вођа тима, а не као контролор и комадант, он је увек за компромис</a:t>
            </a:r>
            <a:endParaRPr lang="en-US" altLang="sr-Latn-RS" sz="2800" smtClean="0">
              <a:latin typeface="Times New Roman" panose="02020603050405020304" pitchFamily="18" charset="0"/>
            </a:endParaRPr>
          </a:p>
        </p:txBody>
      </p:sp>
      <p:pic>
        <p:nvPicPr>
          <p:cNvPr id="77828" name="Picture 5" descr="http://www.index.hr/images2/josemourinhorealmadridprimera625x400_Af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0"/>
            <a:ext cx="29289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313"/>
            <a:ext cx="9144000" cy="477837"/>
          </a:xfrm>
        </p:spPr>
        <p:txBody>
          <a:bodyPr/>
          <a:lstStyle/>
          <a:p>
            <a:pPr eaLnBrk="1" hangingPunct="1">
              <a:defRPr/>
            </a:pPr>
            <a:r>
              <a:rPr lang="sr-Cyrl-CS" sz="2800" b="1" dirty="0" smtClean="0">
                <a:latin typeface="Times New Roman" pitchFamily="18" charset="0"/>
              </a:rPr>
              <a:t>РАЗЛИКА ИЗМЕЂУ МЕНАЏЕРА И ЛИДЕРА</a:t>
            </a:r>
            <a:endParaRPr lang="en-US" sz="2800" b="1" dirty="0" smtClean="0">
              <a:latin typeface="Times New Roman" pitchFamily="18" charset="0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6429375" cy="59499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r-Cyrl-CS" altLang="sr-Latn-RS" sz="2400" b="1" smtClean="0">
                <a:latin typeface="Times New Roman" panose="02020603050405020304" pitchFamily="18" charset="0"/>
              </a:rPr>
              <a:t>Меаџмент</a:t>
            </a:r>
            <a:r>
              <a:rPr lang="sr-Cyrl-CS" altLang="sr-Latn-RS" sz="2400" smtClean="0">
                <a:latin typeface="Times New Roman" panose="02020603050405020304" pitchFamily="18" charset="0"/>
              </a:rPr>
              <a:t> </a:t>
            </a:r>
            <a:r>
              <a:rPr lang="sr-Cyrl-CS" altLang="sr-Latn-RS" sz="2400" b="1" i="1" smtClean="0">
                <a:latin typeface="Times New Roman" panose="02020603050405020304" pitchFamily="18" charset="0"/>
              </a:rPr>
              <a:t>представља шири процес, управљања свим ресурсима</a:t>
            </a:r>
            <a:r>
              <a:rPr lang="sr-Cyrl-CS" altLang="sr-Latn-RS" sz="2400" i="1" smtClean="0">
                <a:latin typeface="Times New Roman" panose="02020603050405020304" pitchFamily="18" charset="0"/>
              </a:rPr>
              <a:t>.</a:t>
            </a:r>
            <a:r>
              <a:rPr lang="sr-Cyrl-CS" altLang="sr-Latn-RS" sz="2400" smtClean="0">
                <a:latin typeface="Times New Roman" panose="02020603050405020304" pitchFamily="18" charset="0"/>
              </a:rPr>
              <a:t> </a:t>
            </a:r>
            <a:r>
              <a:rPr lang="sr-Cyrl-CS" altLang="sr-Latn-RS" sz="2400" b="1" smtClean="0">
                <a:latin typeface="Times New Roman" panose="02020603050405020304" pitchFamily="18" charset="0"/>
              </a:rPr>
              <a:t>Лидерство </a:t>
            </a:r>
            <a:r>
              <a:rPr lang="sr-Cyrl-CS" altLang="sr-Latn-RS" sz="2400" b="1" i="1" smtClean="0">
                <a:latin typeface="Times New Roman" panose="02020603050405020304" pitchFamily="18" charset="0"/>
              </a:rPr>
              <a:t>је део менаџмент процеса јер се односи на активности управљања људским ресурсима</a:t>
            </a:r>
            <a:r>
              <a:rPr lang="sr-Cyrl-CS" altLang="sr-Latn-RS" sz="2400" i="1" smtClean="0">
                <a:latin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sr-Cyrl-CS" altLang="sr-Latn-RS" sz="2400" smtClean="0">
                <a:latin typeface="Times New Roman" panose="02020603050405020304" pitchFamily="18" charset="0"/>
              </a:rPr>
              <a:t>Менаџер се ангажује у различитим улогама, од којих је једна и улога лидера (вође). Да би постао вођа (лидер) он мора да поседује неке вештине које су својствене лидерима. Управо је </a:t>
            </a:r>
            <a:r>
              <a:rPr lang="sr-Cyrl-CS" altLang="sr-Latn-RS" sz="2400" b="1" i="1" smtClean="0">
                <a:latin typeface="Times New Roman" panose="02020603050405020304" pitchFamily="18" charset="0"/>
              </a:rPr>
              <a:t>вештина рада са људима</a:t>
            </a:r>
            <a:r>
              <a:rPr lang="sr-Cyrl-CS" altLang="sr-Latn-RS" sz="2400" smtClean="0">
                <a:latin typeface="Times New Roman" panose="02020603050405020304" pitchFamily="18" charset="0"/>
              </a:rPr>
              <a:t>, битна претпоставка и неопходан услов за менаџере који желе постати вође. </a:t>
            </a:r>
          </a:p>
          <a:p>
            <a:pPr eaLnBrk="1" hangingPunct="1"/>
            <a:r>
              <a:rPr lang="sr-Cyrl-CS" altLang="sr-Latn-RS" sz="2400" smtClean="0">
                <a:latin typeface="Times New Roman" panose="02020603050405020304" pitchFamily="18" charset="0"/>
              </a:rPr>
              <a:t>Менаџмент се стриктно везује за </a:t>
            </a:r>
            <a:r>
              <a:rPr lang="sr-Cyrl-CS" altLang="sr-Latn-RS" sz="2400" b="1" i="1" smtClean="0">
                <a:latin typeface="Times New Roman" panose="02020603050405020304" pitchFamily="18" charset="0"/>
              </a:rPr>
              <a:t>формализовану структуру</a:t>
            </a:r>
            <a:r>
              <a:rPr lang="sr-Cyrl-CS" altLang="sr-Latn-RS" sz="2400" smtClean="0">
                <a:latin typeface="Times New Roman" panose="02020603050405020304" pitchFamily="18" charset="0"/>
              </a:rPr>
              <a:t>. </a:t>
            </a:r>
          </a:p>
          <a:p>
            <a:pPr eaLnBrk="1" hangingPunct="1"/>
            <a:r>
              <a:rPr lang="sr-Cyrl-CS" altLang="sr-Latn-RS" sz="2400" smtClean="0">
                <a:latin typeface="Times New Roman" panose="02020603050405020304" pitchFamily="18" charset="0"/>
              </a:rPr>
              <a:t>У лидерству мора да постоји </a:t>
            </a:r>
            <a:r>
              <a:rPr lang="sr-Cyrl-CS" altLang="sr-Latn-RS" sz="2400" b="1" i="1" smtClean="0">
                <a:latin typeface="Times New Roman" panose="02020603050405020304" pitchFamily="18" charset="0"/>
              </a:rPr>
              <a:t>неформална мрежа</a:t>
            </a:r>
            <a:r>
              <a:rPr lang="sr-Cyrl-CS" altLang="sr-Latn-RS" sz="2400" smtClean="0">
                <a:latin typeface="Times New Roman" panose="02020603050405020304" pitchFamily="18" charset="0"/>
              </a:rPr>
              <a:t>, </a:t>
            </a:r>
            <a:endParaRPr lang="en-US" altLang="sr-Latn-RS" sz="2400" smtClean="0">
              <a:latin typeface="Times New Roman" panose="02020603050405020304" pitchFamily="18" charset="0"/>
            </a:endParaRPr>
          </a:p>
        </p:txBody>
      </p:sp>
      <p:pic>
        <p:nvPicPr>
          <p:cNvPr id="78852" name="Picture 5" descr="http://www.proago.hr/main/wp-content/uploads/manag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714375"/>
            <a:ext cx="2500312" cy="614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08013"/>
          </a:xfrm>
        </p:spPr>
        <p:txBody>
          <a:bodyPr/>
          <a:lstStyle/>
          <a:p>
            <a:pPr eaLnBrk="1" hangingPunct="1">
              <a:defRPr/>
            </a:pPr>
            <a:r>
              <a:rPr lang="sr-Cyrl-CS" sz="3600" b="1" dirty="0" smtClean="0">
                <a:latin typeface="Times New Roman" pitchFamily="18" charset="0"/>
              </a:rPr>
              <a:t>УЛОГА ДИРЕКТОРА-МЕНАЏЕРА</a:t>
            </a:r>
            <a:endParaRPr lang="en-US" sz="3600" b="1" dirty="0" smtClean="0">
              <a:latin typeface="Times New Roman" pitchFamily="18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85813"/>
            <a:ext cx="6572250" cy="6572250"/>
          </a:xfrm>
        </p:spPr>
        <p:txBody>
          <a:bodyPr/>
          <a:lstStyle/>
          <a:p>
            <a:pPr eaLnBrk="1" hangingPunct="1"/>
            <a:r>
              <a:rPr lang="sr-Cyrl-CS" altLang="sr-Latn-RS" sz="2400" b="1" i="1" smtClean="0">
                <a:latin typeface="Times New Roman" panose="02020603050405020304" pitchFamily="18" charset="0"/>
              </a:rPr>
              <a:t>анализира стање предузећа у свим његовим сегментима</a:t>
            </a:r>
            <a:r>
              <a:rPr lang="sr-Cyrl-CS" altLang="sr-Latn-RS" sz="2400" smtClean="0">
                <a:latin typeface="Times New Roman" panose="02020603050405020304" pitchFamily="18" charset="0"/>
              </a:rPr>
              <a:t>: </a:t>
            </a:r>
            <a:r>
              <a:rPr lang="sr-Cyrl-CS" altLang="sr-Latn-RS" sz="2400" i="1" smtClean="0">
                <a:latin typeface="Times New Roman" panose="02020603050405020304" pitchFamily="18" charset="0"/>
              </a:rPr>
              <a:t>кадровским, финансијским, техничким, </a:t>
            </a:r>
            <a:endParaRPr lang="sr-Cyrl-CS" altLang="sr-Latn-RS" sz="2400" b="1" i="1" smtClean="0">
              <a:latin typeface="Times New Roman" panose="02020603050405020304" pitchFamily="18" charset="0"/>
            </a:endParaRPr>
          </a:p>
          <a:p>
            <a:pPr eaLnBrk="1" hangingPunct="1"/>
            <a:r>
              <a:rPr lang="sr-Cyrl-CS" altLang="sr-Latn-RS" sz="2400" b="1" i="1" smtClean="0">
                <a:latin typeface="Times New Roman" panose="02020603050405020304" pitchFamily="18" charset="0"/>
              </a:rPr>
              <a:t>планира (у тиму) рад и развој предузећа</a:t>
            </a:r>
          </a:p>
          <a:p>
            <a:pPr eaLnBrk="1" hangingPunct="1"/>
            <a:r>
              <a:rPr lang="sr-Cyrl-CS" altLang="sr-Latn-RS" sz="2400" b="1" i="1" smtClean="0">
                <a:latin typeface="Times New Roman" panose="02020603050405020304" pitchFamily="18" charset="0"/>
              </a:rPr>
              <a:t>планира отварање нових профитабилних погона, проширења производног асортимана итд;</a:t>
            </a:r>
          </a:p>
          <a:p>
            <a:pPr eaLnBrk="1" hangingPunct="1"/>
            <a:r>
              <a:rPr lang="sr-Cyrl-CS" altLang="sr-Latn-RS" sz="2400" b="1" i="1" smtClean="0">
                <a:latin typeface="Times New Roman" panose="02020603050405020304" pitchFamily="18" charset="0"/>
              </a:rPr>
              <a:t>поставља организациону структуру фирме у складу са планом</a:t>
            </a:r>
          </a:p>
          <a:p>
            <a:pPr eaLnBrk="1" hangingPunct="1"/>
            <a:r>
              <a:rPr lang="sr-Cyrl-CS" altLang="sr-Latn-RS" sz="2400" b="1" i="1" smtClean="0">
                <a:latin typeface="Times New Roman" panose="02020603050405020304" pitchFamily="18" charset="0"/>
              </a:rPr>
              <a:t>предузима мере за обезбеђење стручног кадра </a:t>
            </a:r>
            <a:r>
              <a:rPr lang="sr-Cyrl-CS" altLang="sr-Latn-RS" sz="2400" smtClean="0">
                <a:latin typeface="Times New Roman" panose="02020603050405020304" pitchFamily="18" charset="0"/>
              </a:rPr>
              <a:t>(конкурсом, обуком)</a:t>
            </a:r>
            <a:endParaRPr lang="sr-Cyrl-CS" altLang="sr-Latn-RS" sz="2400" b="1" i="1" smtClean="0">
              <a:latin typeface="Times New Roman" panose="02020603050405020304" pitchFamily="18" charset="0"/>
            </a:endParaRPr>
          </a:p>
          <a:p>
            <a:pPr eaLnBrk="1" hangingPunct="1"/>
            <a:r>
              <a:rPr lang="sr-Cyrl-CS" altLang="sr-Latn-RS" sz="2400" b="1" i="1" smtClean="0">
                <a:latin typeface="Times New Roman" panose="02020603050405020304" pitchFamily="18" charset="0"/>
              </a:rPr>
              <a:t>координира и усмерава, преко руководилачког – менаџерског тима</a:t>
            </a:r>
          </a:p>
          <a:p>
            <a:pPr eaLnBrk="1" hangingPunct="1"/>
            <a:r>
              <a:rPr lang="sr-Cyrl-CS" altLang="sr-Latn-RS" sz="2400" b="1" i="1" smtClean="0">
                <a:latin typeface="Times New Roman" panose="02020603050405020304" pitchFamily="18" charset="0"/>
              </a:rPr>
              <a:t>организује контролу и мерење резултата у остваривању плана</a:t>
            </a:r>
            <a:r>
              <a:rPr lang="sr-Cyrl-CS" altLang="sr-Latn-RS" sz="2800" b="1" i="1" smtClean="0">
                <a:latin typeface="Times New Roman" panose="02020603050405020304" pitchFamily="18" charset="0"/>
              </a:rPr>
              <a:t>.</a:t>
            </a:r>
            <a:endParaRPr lang="en-US" altLang="sr-Latn-RS" sz="2800" b="1" i="1" smtClean="0">
              <a:latin typeface="Times New Roman" panose="02020603050405020304" pitchFamily="18" charset="0"/>
            </a:endParaRPr>
          </a:p>
        </p:txBody>
      </p:sp>
      <p:pic>
        <p:nvPicPr>
          <p:cNvPr id="79876" name="Picture 5" descr="http://www.smedia.rs/sport/slike/38/news_660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785813"/>
            <a:ext cx="2571750" cy="607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1730</TotalTime>
  <Words>628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Mountain Top</vt:lpstr>
      <vt:lpstr>РАЗЛИКА ИЗМЕЂУ ПРЕДУЗЕТНИКА И МЕНАЏЕРА</vt:lpstr>
      <vt:lpstr>PowerPoint Presentation</vt:lpstr>
      <vt:lpstr>PowerPoint Presentation</vt:lpstr>
      <vt:lpstr>PowerPoint Presentation</vt:lpstr>
      <vt:lpstr>МЕНАЏЕР</vt:lpstr>
      <vt:lpstr>РАЗЛИКА ИЗМЕЂУ МЕНАЏЕРА И ЛИДЕРА</vt:lpstr>
      <vt:lpstr>УЛОГА ДИРЕКТОРА-МЕНАЏЕРА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ПОЈАМ, ДЕФИНИЦИЈА И РЕЛЕВАНТНИ АСПЕКТИ МСП</dc:title>
  <dc:creator>z</dc:creator>
  <cp:lastModifiedBy>Zvezdan Djuric</cp:lastModifiedBy>
  <cp:revision>196</cp:revision>
  <dcterms:created xsi:type="dcterms:W3CDTF">2007-11-04T17:51:31Z</dcterms:created>
  <dcterms:modified xsi:type="dcterms:W3CDTF">2020-11-02T07:37:17Z</dcterms:modified>
</cp:coreProperties>
</file>