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82" r:id="rId2"/>
    <p:sldId id="365" r:id="rId3"/>
    <p:sldId id="257" r:id="rId4"/>
    <p:sldId id="371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72" r:id="rId25"/>
    <p:sldId id="329" r:id="rId26"/>
    <p:sldId id="330" r:id="rId27"/>
    <p:sldId id="331" r:id="rId28"/>
    <p:sldId id="332" r:id="rId29"/>
    <p:sldId id="374" r:id="rId30"/>
    <p:sldId id="336" r:id="rId31"/>
    <p:sldId id="338" r:id="rId32"/>
    <p:sldId id="375" r:id="rId33"/>
    <p:sldId id="376" r:id="rId34"/>
    <p:sldId id="339" r:id="rId35"/>
    <p:sldId id="341" r:id="rId36"/>
    <p:sldId id="340" r:id="rId37"/>
    <p:sldId id="342" r:id="rId38"/>
    <p:sldId id="343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6" r:id="rId57"/>
    <p:sldId id="367" r:id="rId58"/>
    <p:sldId id="377" r:id="rId59"/>
    <p:sldId id="368" r:id="rId60"/>
    <p:sldId id="369" r:id="rId61"/>
    <p:sldId id="379" r:id="rId62"/>
    <p:sldId id="380" r:id="rId63"/>
    <p:sldId id="381" r:id="rId64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067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65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243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446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688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153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39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83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018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111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7B8315-3C92-433A-9650-3691547218FA}" type="datetimeFigureOut">
              <a:rPr lang="x-none" smtClean="0"/>
              <a:pPr/>
              <a:t>2.10.2020.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11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543800" cy="3744416"/>
          </a:xfrm>
        </p:spPr>
        <p:txBody>
          <a:bodyPr>
            <a:normAutofit/>
          </a:bodyPr>
          <a:lstStyle/>
          <a:p>
            <a:pPr algn="ctr"/>
            <a:r>
              <a:rPr lang="sr-Latn-RS" sz="7200" dirty="0" smtClean="0"/>
              <a:t>EKONOMIJA</a:t>
            </a:r>
            <a:br>
              <a:rPr lang="sr-Latn-RS" sz="7200" dirty="0" smtClean="0"/>
            </a:br>
            <a:r>
              <a:rPr lang="sr-Latn-RS" sz="3600" dirty="0" smtClean="0"/>
              <a:t>Prof. dr Miodrag Paspalj</a:t>
            </a:r>
            <a:br>
              <a:rPr lang="sr-Latn-RS" sz="3600" dirty="0" smtClean="0"/>
            </a:br>
            <a:r>
              <a:rPr lang="sr-Latn-RS" sz="3600" dirty="0"/>
              <a:t>Prof. dr Nebojša </a:t>
            </a:r>
            <a:r>
              <a:rPr lang="sr-Latn-RS" sz="3600" dirty="0" smtClean="0"/>
              <a:t>Pušara</a:t>
            </a:r>
            <a:br>
              <a:rPr lang="sr-Latn-RS" sz="3600" dirty="0" smtClean="0"/>
            </a:b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x-none" sz="2400" dirty="0">
                <a:solidFill>
                  <a:schemeClr val="tx1"/>
                </a:solidFill>
              </a:rPr>
              <a:t>20</a:t>
            </a:r>
            <a:r>
              <a:rPr lang="sr-Latn-RS" sz="2400" dirty="0">
                <a:solidFill>
                  <a:schemeClr val="tx1"/>
                </a:solidFill>
              </a:rPr>
              <a:t>20/</a:t>
            </a:r>
            <a:r>
              <a:rPr lang="sr-Cyrl-RS" sz="2400" dirty="0" smtClean="0">
                <a:solidFill>
                  <a:schemeClr val="tx1"/>
                </a:solidFill>
              </a:rPr>
              <a:t>2021</a:t>
            </a:r>
            <a:endParaRPr lang="x-none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474"/>
            <a:ext cx="7125521" cy="2725428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42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688" y="928670"/>
            <a:ext cx="8858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Zemlje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sa razvijenom spoljnom trgovinom imaju tzv. otvorenu ekonomiju,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koja </a:t>
            </a:r>
            <a:r>
              <a:rPr lang="x-none" sz="2000" dirty="0"/>
              <a:t>omogućava da se svaka zemlja specijalizuje  </a:t>
            </a:r>
            <a:endParaRPr lang="sr-Latn-CS" sz="2000" dirty="0" smtClean="0"/>
          </a:p>
          <a:p>
            <a:pPr algn="ctr"/>
            <a:r>
              <a:rPr lang="x-none" sz="2000" dirty="0" smtClean="0"/>
              <a:t>za </a:t>
            </a:r>
            <a:r>
              <a:rPr lang="x-none" sz="2000" dirty="0"/>
              <a:t>onu proizvodnju za koju ima najpovoljnije uslove,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što </a:t>
            </a:r>
            <a:r>
              <a:rPr lang="x-none" sz="2000" dirty="0"/>
              <a:t>će u krajnjem ishodu povećati životni standard stanovništva u tim </a:t>
            </a:r>
            <a:r>
              <a:rPr lang="x-none" sz="2000" dirty="0" smtClean="0"/>
              <a:t>zemljama.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Otvorena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ekonomija </a:t>
            </a:r>
            <a:r>
              <a:rPr lang="x-none" sz="2000" dirty="0"/>
              <a:t>je ona koja slobodno uspostavlja odnose </a:t>
            </a:r>
            <a:endParaRPr lang="sr-Latn-CS" sz="2000" dirty="0" smtClean="0"/>
          </a:p>
          <a:p>
            <a:pPr algn="ctr"/>
            <a:r>
              <a:rPr lang="x-none" sz="2000" dirty="0" smtClean="0"/>
              <a:t>sa </a:t>
            </a:r>
            <a:r>
              <a:rPr lang="x-none" sz="2000" dirty="0"/>
              <a:t>drugim ekonomijama širom </a:t>
            </a:r>
            <a:r>
              <a:rPr lang="x-none" sz="2000" dirty="0" smtClean="0"/>
              <a:t>sveta.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Zatvorena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ekonomija </a:t>
            </a:r>
            <a:r>
              <a:rPr lang="x-none" sz="2000" dirty="0"/>
              <a:t>ona koja ne sarađuje sa drugim ekonomijama u svetu</a:t>
            </a:r>
            <a:r>
              <a:rPr lang="x-none" sz="2000" dirty="0" smtClean="0"/>
              <a:t>.</a:t>
            </a:r>
          </a:p>
          <a:p>
            <a:pPr algn="ctr"/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Osnovne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tokove dobara u međunarodnoj ekonomiji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čine: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Izvoz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predstavlja </a:t>
            </a:r>
            <a:r>
              <a:rPr lang="x-none" sz="2000" dirty="0"/>
              <a:t>dobra i usluge koje se proizvode u zemlji, a prodaju drugim </a:t>
            </a:r>
            <a:r>
              <a:rPr lang="x-none" sz="2000" dirty="0" smtClean="0"/>
              <a:t>zemljama,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Uvoz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čine </a:t>
            </a:r>
            <a:r>
              <a:rPr lang="x-none" sz="2000" dirty="0"/>
              <a:t>ona dobra i usluge koje se proizvode u inostranstvu, a prodaju u zemlji</a:t>
            </a:r>
            <a:endParaRPr lang="x-none" sz="20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Neto izvoz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je razlika </a:t>
            </a:r>
            <a:r>
              <a:rPr lang="x-none" sz="2000" dirty="0"/>
              <a:t>između vrednosti izvoza i vrednosti </a:t>
            </a:r>
            <a:r>
              <a:rPr lang="x-none" sz="2000" dirty="0" smtClean="0"/>
              <a:t>uvoza.</a:t>
            </a:r>
            <a:endParaRPr lang="x-non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697837"/>
            <a:ext cx="435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chemeClr val="accent3">
                    <a:lumMod val="75000"/>
                  </a:schemeClr>
                </a:solidFill>
              </a:rPr>
              <a:t>MEĐUNARODNA RAZMENA</a:t>
            </a:r>
          </a:p>
        </p:txBody>
      </p:sp>
    </p:spTree>
    <p:extLst>
      <p:ext uri="{BB962C8B-B14F-4D97-AF65-F5344CB8AC3E}">
        <p14:creationId xmlns:p14="http://schemas.microsoft.com/office/powerpoint/2010/main" val="46013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864" y="988403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MAKROEKONOMSKI INSTRUMENTI I POLITIKE</a:t>
            </a:r>
            <a:endParaRPr lang="x-none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548" y="1967349"/>
            <a:ext cx="7494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Makroekonomski instrumenti su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alati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kojima državna vlada ostvaruje makroekonomske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ciljeve.</a:t>
            </a:r>
          </a:p>
          <a:p>
            <a:pPr algn="ctr"/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makroekonomske instrumente spadaju</a:t>
            </a:r>
            <a:r>
              <a:rPr lang="x-none" sz="2000" dirty="0" smtClean="0"/>
              <a:t>:</a:t>
            </a:r>
          </a:p>
          <a:p>
            <a:pPr algn="ctr"/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Fiskalna politika,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Monetarna politika,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Politika dohodaka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Međunarodna ekonomska politika.</a:t>
            </a:r>
          </a:p>
          <a:p>
            <a:pPr algn="just"/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86040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548" y="571480"/>
            <a:ext cx="74943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Fiskalna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politika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predstavlja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skup mera usmerenih na primenu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javnih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prihoda i javnih rashoda,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radi </a:t>
            </a:r>
            <a:r>
              <a:rPr lang="x-none" sz="2000" dirty="0"/>
              <a:t>ostvarivanja ravnomernog ekonomskog rasta i stabilnosti </a:t>
            </a:r>
            <a:r>
              <a:rPr lang="x-none" sz="2000" dirty="0" smtClean="0"/>
              <a:t>cena.</a:t>
            </a:r>
          </a:p>
          <a:p>
            <a:pPr algn="ctr"/>
            <a:endParaRPr lang="sr-Latn-CS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/>
              <a:t>Fiskalna </a:t>
            </a:r>
            <a:r>
              <a:rPr lang="x-none" sz="2000" dirty="0"/>
              <a:t>politika se sastoji od</a:t>
            </a:r>
            <a:r>
              <a:rPr lang="x-none" sz="2000" dirty="0" smtClean="0"/>
              <a:t>:</a:t>
            </a:r>
          </a:p>
          <a:p>
            <a:pPr algn="ctr"/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Politike javnih prihoda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</a:pPr>
            <a:r>
              <a:rPr lang="x-none" sz="2000" dirty="0" smtClean="0"/>
              <a:t>(ubiranja</a:t>
            </a:r>
            <a:r>
              <a:rPr lang="sr-Latn-RS" sz="2000" dirty="0" smtClean="0"/>
              <a:t> </a:t>
            </a:r>
            <a:r>
              <a:rPr lang="x-none" sz="2000" dirty="0" smtClean="0"/>
              <a:t> </a:t>
            </a:r>
            <a:r>
              <a:rPr lang="x-none" sz="2000" dirty="0"/>
              <a:t>poreza i drugih </a:t>
            </a:r>
            <a:r>
              <a:rPr lang="x-none" sz="2000" dirty="0" smtClean="0"/>
              <a:t>dažbina)</a:t>
            </a:r>
            <a:endParaRPr lang="sr-Latn-CS" sz="2000" dirty="0" smtClean="0"/>
          </a:p>
          <a:p>
            <a:pPr marL="342900" lvl="0" indent="-342900" algn="ctr">
              <a:spcAft>
                <a:spcPts val="1200"/>
              </a:spcAft>
            </a:pP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Politike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javnih rashoda - državne potrošnje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</a:pPr>
            <a:r>
              <a:rPr lang="x-none" sz="2000" dirty="0" smtClean="0"/>
              <a:t>(</a:t>
            </a:r>
            <a:r>
              <a:rPr lang="x-none" sz="2000" dirty="0"/>
              <a:t>troškovi državne administracije, vojske i policije, izgradnja puteva, škola i bolnica i sl</a:t>
            </a:r>
            <a:r>
              <a:rPr lang="x-none" sz="2000" dirty="0" smtClean="0"/>
              <a:t>.).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899740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500042"/>
            <a:ext cx="74943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Monetarna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(novčana) politika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određuje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količinu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novca u opticaju,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visinu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kamatnih stopa 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opseg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kredita,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čime </a:t>
            </a:r>
            <a:r>
              <a:rPr lang="x-none" sz="2000" dirty="0"/>
              <a:t>država utičući na kamate i investicije, može osigurati: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visoku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stopu zaposlenosti,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nisku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inflaciju,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platnobilansnu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ravnotežu 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rast GDP-a.</a:t>
            </a:r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/>
              <a:t>Monetarnu </a:t>
            </a:r>
            <a:r>
              <a:rPr lang="x-none" sz="2000" dirty="0"/>
              <a:t>politiku u svakoj zemlji neposredno </a:t>
            </a:r>
            <a:endParaRPr lang="sr-Latn-CS" sz="2000" dirty="0" smtClean="0"/>
          </a:p>
          <a:p>
            <a:pPr algn="ctr"/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provodi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centralna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banka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Vođenje </a:t>
            </a:r>
            <a:r>
              <a:rPr lang="x-none" sz="2000" dirty="0"/>
              <a:t>monetarne politike,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tj</a:t>
            </a:r>
            <a:r>
              <a:rPr lang="x-none" sz="2000" dirty="0"/>
              <a:t>. način na koji centralna banka kontroliše ponudu novca,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odnos </a:t>
            </a:r>
            <a:r>
              <a:rPr lang="x-none" sz="2000" dirty="0"/>
              <a:t>novac-proizvodnja-inflacija </a:t>
            </a:r>
            <a:endParaRPr lang="sr-Latn-CS" sz="2000" dirty="0" smtClean="0"/>
          </a:p>
          <a:p>
            <a:pPr algn="ctr"/>
            <a:r>
              <a:rPr lang="x-none" sz="2000" dirty="0" smtClean="0"/>
              <a:t>jedno </a:t>
            </a:r>
            <a:r>
              <a:rPr lang="x-none" sz="2000" dirty="0"/>
              <a:t>je od najvažnijih pitanja moderne makroekonomije.</a:t>
            </a:r>
          </a:p>
        </p:txBody>
      </p:sp>
    </p:spTree>
    <p:extLst>
      <p:ext uri="{BB962C8B-B14F-4D97-AF65-F5344CB8AC3E}">
        <p14:creationId xmlns:p14="http://schemas.microsoft.com/office/powerpoint/2010/main" val="2890736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548" y="714357"/>
            <a:ext cx="7494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Politika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dohodaka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se </a:t>
            </a:r>
            <a:r>
              <a:rPr lang="x-none" sz="2000" dirty="0"/>
              <a:t>primenjuje u uslovima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suprotstavljenog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delovanja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inflacije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 nezaposlenosti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kakav </a:t>
            </a:r>
            <a:r>
              <a:rPr lang="x-none" sz="2000" dirty="0"/>
              <a:t>je zastupljen u sistemu prethodnih makroekonomskih mera </a:t>
            </a:r>
            <a:endParaRPr lang="sr-Latn-CS" sz="2000" dirty="0" smtClean="0"/>
          </a:p>
          <a:p>
            <a:pPr algn="ctr"/>
            <a:r>
              <a:rPr lang="x-none" sz="2000" dirty="0" smtClean="0"/>
              <a:t>monetarne </a:t>
            </a:r>
            <a:r>
              <a:rPr lang="x-none" sz="2000" dirty="0"/>
              <a:t>i fiskalne politike</a:t>
            </a:r>
            <a:r>
              <a:rPr lang="x-none" sz="2000" dirty="0" smtClean="0"/>
              <a:t>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Ove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mere snižavaju inflaciju na uštrb zaposlenosti,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i </a:t>
            </a:r>
            <a:r>
              <a:rPr lang="x-none" sz="2000" dirty="0"/>
              <a:t>obratno povećavaju zaposlenost uz uslov povećane inflacije. </a:t>
            </a:r>
            <a:endParaRPr lang="x-none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Radi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se o izuzetno skupim strategijama: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da </a:t>
            </a:r>
            <a:r>
              <a:rPr lang="x-none" sz="2000" dirty="0"/>
              <a:t>bi se inflacija snizila za svega nekoliko procenata,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potrebno </a:t>
            </a:r>
            <a:r>
              <a:rPr lang="x-none" sz="2000" dirty="0"/>
              <a:t>je značajno smanjiti proizvodnju i povećati nezaposlenost.</a:t>
            </a:r>
            <a:endParaRPr lang="x-none" sz="2000" dirty="0" smtClean="0"/>
          </a:p>
          <a:p>
            <a:pPr algn="just"/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70837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548" y="571480"/>
            <a:ext cx="7494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Međunarodna ekonomska politika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značajan makroekonomski instrument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uslovima povećane međuzavisnosti zemalja. </a:t>
            </a:r>
            <a:endParaRPr lang="x-none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Glavni instrumenti uticaja na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koordinaciju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ekonomskih politika zemalja i međunarodnu razmenu su: 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Politike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razmene,</a:t>
            </a: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sastoje se  </a:t>
            </a:r>
            <a:r>
              <a:rPr lang="x-none" sz="2000" dirty="0"/>
              <a:t>od protekcionističkih mera, kao što su: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carine</a:t>
            </a:r>
            <a:r>
              <a:rPr lang="x-none" sz="2000" dirty="0"/>
              <a:t>, kvote i ostale mere koje ograničavaju ili podstiču uvoz ili izvoz</a:t>
            </a:r>
            <a:r>
              <a:rPr lang="x-none" sz="2000" dirty="0" smtClean="0"/>
              <a:t>.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x-none" sz="20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Upravljanje tržištem deviznih kurseva.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Devizni </a:t>
            </a:r>
            <a:r>
              <a:rPr lang="x-none" sz="2000" dirty="0"/>
              <a:t>kurs predstavlja cenu domaće valute jedne zemlje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izraženu </a:t>
            </a:r>
            <a:r>
              <a:rPr lang="x-none" sz="2000" dirty="0"/>
              <a:t>u </a:t>
            </a:r>
            <a:r>
              <a:rPr lang="x-none" sz="2000" dirty="0" smtClean="0"/>
              <a:t>valutama </a:t>
            </a:r>
            <a:r>
              <a:rPr lang="x-none" sz="2000" dirty="0"/>
              <a:t>drugih zemalja. </a:t>
            </a:r>
          </a:p>
        </p:txBody>
      </p:sp>
    </p:spTree>
    <p:extLst>
      <p:ext uri="{BB962C8B-B14F-4D97-AF65-F5344CB8AC3E}">
        <p14:creationId xmlns:p14="http://schemas.microsoft.com/office/powerpoint/2010/main" val="195965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1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POJAM I VRSTE </a:t>
            </a:r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MAKROEKONOMSKIH</a:t>
            </a:r>
          </a:p>
          <a:p>
            <a:pPr algn="ctr"/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AGREGATA</a:t>
            </a:r>
            <a:endParaRPr lang="x-non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628800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Makroekonomski </a:t>
            </a:r>
            <a:r>
              <a:rPr lang="x-none" sz="2000" dirty="0"/>
              <a:t>agregati</a:t>
            </a:r>
            <a:r>
              <a:rPr lang="x-none" sz="2000" b="1" dirty="0"/>
              <a:t> </a:t>
            </a:r>
            <a:endParaRPr lang="sr-Latn-CS" sz="2000" b="1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sve relevantne ekonomske veličine privrede jedne zemlje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kojima su zbirno, odnosno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agregatno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izraženi njeni resursi i rezultati. 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Makroekonomski </a:t>
            </a:r>
            <a:r>
              <a:rPr lang="x-none" sz="2000" dirty="0"/>
              <a:t>agregati se </a:t>
            </a:r>
            <a:r>
              <a:rPr lang="x-none" sz="2000" dirty="0" smtClean="0"/>
              <a:t>izražavaju kao:</a:t>
            </a:r>
          </a:p>
          <a:p>
            <a:pPr algn="ctr"/>
            <a:endParaRPr lang="x-none" sz="20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Nominalne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veličine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su </a:t>
            </a:r>
            <a:r>
              <a:rPr lang="x-none" sz="2000" dirty="0"/>
              <a:t>one koje se izražavaju u tekućim cenama i nisu usklađene sa stopom </a:t>
            </a:r>
            <a:r>
              <a:rPr lang="x-none" sz="2000" dirty="0" smtClean="0"/>
              <a:t>inflacije.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Realne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veličine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su </a:t>
            </a:r>
            <a:r>
              <a:rPr lang="x-none" sz="2000" dirty="0"/>
              <a:t>one koje su izražene u stalnim cenama i iz kojih je izbijana veličina inflacije</a:t>
            </a:r>
            <a:r>
              <a:rPr lang="x-none" sz="20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x-none" sz="2000" dirty="0"/>
          </a:p>
          <a:p>
            <a:pPr algn="ctr"/>
            <a:r>
              <a:rPr lang="x-none" sz="2000" dirty="0"/>
              <a:t>Potrebno je napomenuti da se nivo ekonomske razvijenosti jedne zemlje,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po </a:t>
            </a:r>
            <a:r>
              <a:rPr lang="x-none" sz="2000" dirty="0"/>
              <a:t>pravilu meri,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per capita </a:t>
            </a:r>
            <a:r>
              <a:rPr lang="x-none" sz="2000" dirty="0"/>
              <a:t>veličinama</a:t>
            </a:r>
            <a:r>
              <a:rPr lang="x-none" sz="2000" dirty="0">
                <a:solidFill>
                  <a:srgbClr val="C00000"/>
                </a:solidFill>
              </a:rPr>
              <a:t> </a:t>
            </a:r>
            <a:r>
              <a:rPr lang="x-none" sz="2000" dirty="0"/>
              <a:t>pomenutih makroekonomskih agregata.</a:t>
            </a:r>
          </a:p>
          <a:p>
            <a:pPr algn="just"/>
            <a:endParaRPr lang="x-none" sz="2000" dirty="0" smtClean="0"/>
          </a:p>
        </p:txBody>
      </p:sp>
    </p:spTree>
    <p:extLst>
      <p:ext uri="{BB962C8B-B14F-4D97-AF65-F5344CB8AC3E}">
        <p14:creationId xmlns:p14="http://schemas.microsoft.com/office/powerpoint/2010/main" val="3065573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64399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Makroekonomski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  agregati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predstavljaju </a:t>
            </a:r>
            <a:r>
              <a:rPr lang="x-none" sz="2000" dirty="0"/>
              <a:t>ukupnost stanja i tokova  u jednoj privredi i kao takvi glavni su predmet izučavanja makroekonomije.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statističkoj metodologiji i praksi u našoj zemlji </a:t>
            </a:r>
            <a:endParaRPr lang="sr-Latn-CS" sz="2000" dirty="0" smtClean="0"/>
          </a:p>
          <a:p>
            <a:pPr algn="ctr"/>
            <a:r>
              <a:rPr lang="x-none" sz="2000" dirty="0" smtClean="0"/>
              <a:t>sve </a:t>
            </a:r>
            <a:r>
              <a:rPr lang="x-none" sz="2000" dirty="0"/>
              <a:t>do </a:t>
            </a:r>
            <a:r>
              <a:rPr lang="sr-Latn-CS" sz="2000" dirty="0" smtClean="0"/>
              <a:t>kraja 90-tih godina</a:t>
            </a:r>
            <a:r>
              <a:rPr lang="x-none" sz="2000" dirty="0" smtClean="0"/>
              <a:t> </a:t>
            </a:r>
            <a:r>
              <a:rPr lang="x-none" sz="2000" dirty="0"/>
              <a:t>korišćeni su sledeći makroekonomski agregati: </a:t>
            </a:r>
            <a:endParaRPr lang="x-none" sz="2000" dirty="0" smtClean="0"/>
          </a:p>
          <a:p>
            <a:pPr algn="ctr"/>
            <a:endParaRPr lang="x-none" sz="2000" dirty="0"/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Društveni bruto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proizvod,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</a:pPr>
            <a:r>
              <a:rPr lang="x-none" sz="2000" dirty="0" smtClean="0"/>
              <a:t>predstavlja </a:t>
            </a:r>
            <a:r>
              <a:rPr lang="x-none" sz="2000" dirty="0"/>
              <a:t>vrednost ukupne domaće ponude  na domaćem tržištu </a:t>
            </a:r>
            <a:r>
              <a:rPr lang="x-none" sz="2000" dirty="0" smtClean="0"/>
              <a:t>kao </a:t>
            </a:r>
            <a:r>
              <a:rPr lang="x-none" sz="2000" dirty="0"/>
              <a:t>i domaće ponude na inostranom tržištu koja potiče iz tekuće </a:t>
            </a:r>
            <a:r>
              <a:rPr lang="x-none" sz="2000" dirty="0" smtClean="0"/>
              <a:t>proizvodnje</a:t>
            </a:r>
            <a:r>
              <a:rPr lang="sr-Latn-CS" sz="2000" dirty="0" smtClean="0"/>
              <a:t>.</a:t>
            </a:r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Društveni proizvod,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</a:pPr>
            <a:r>
              <a:rPr lang="x-none" sz="2000" dirty="0" smtClean="0"/>
              <a:t>je </a:t>
            </a:r>
            <a:r>
              <a:rPr lang="x-none" sz="2000" dirty="0"/>
              <a:t>izvedena kategorija iz društvenog bruto proizvoda, </a:t>
            </a:r>
            <a:r>
              <a:rPr lang="x-none" sz="2000" dirty="0" smtClean="0"/>
              <a:t>i manji </a:t>
            </a:r>
            <a:r>
              <a:rPr lang="x-none" sz="2000" dirty="0"/>
              <a:t>je od društvenog bruto proizvoda za iznos materijalnih </a:t>
            </a:r>
            <a:r>
              <a:rPr lang="x-none" sz="2000" dirty="0" smtClean="0"/>
              <a:t>troškova, </a:t>
            </a:r>
            <a:endParaRPr lang="x-none" sz="2000" dirty="0">
              <a:solidFill>
                <a:srgbClr val="C00000"/>
              </a:solidFill>
            </a:endParaRP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Nacionalni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dohodak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 (novostvorena vrednost)</a:t>
            </a:r>
          </a:p>
          <a:p>
            <a:pPr marL="342900" indent="-342900" algn="ctr">
              <a:spcAft>
                <a:spcPts val="1200"/>
              </a:spcAft>
            </a:pPr>
            <a:r>
              <a:rPr lang="x-none" sz="2000" dirty="0" smtClean="0"/>
              <a:t>je </a:t>
            </a:r>
            <a:r>
              <a:rPr lang="x-none" sz="2000" dirty="0"/>
              <a:t>društveni proizvod umanjen za </a:t>
            </a:r>
            <a:r>
              <a:rPr lang="x-none" sz="2000" dirty="0" smtClean="0"/>
              <a:t>amortizaciju.</a:t>
            </a:r>
            <a:endParaRPr lang="x-none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6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9" y="7314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BRUTO DOMAĆI PROIZVOD (GDP)</a:t>
            </a:r>
            <a:endParaRPr lang="x-non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86439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Kao što svaka firma ocenjuje svoj uspeh ili neuspeh poslovanja svake godine,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tako i privreda u celini treba da izvrši istu samoprocenu. </a:t>
            </a:r>
          </a:p>
          <a:p>
            <a:pPr algn="ctr"/>
            <a:endParaRPr lang="sr-Latn-CS" sz="2000" b="1" dirty="0" smtClean="0"/>
          </a:p>
          <a:p>
            <a:pPr algn="ctr"/>
            <a:r>
              <a:rPr lang="x-none" sz="2000" b="1" dirty="0" smtClean="0"/>
              <a:t>G</a:t>
            </a:r>
            <a:r>
              <a:rPr lang="x-none" sz="2000" dirty="0" smtClean="0"/>
              <a:t>ross </a:t>
            </a:r>
            <a:r>
              <a:rPr lang="x-none" sz="2000" b="1" dirty="0" smtClean="0"/>
              <a:t>D</a:t>
            </a:r>
            <a:r>
              <a:rPr lang="x-none" sz="2000" dirty="0" smtClean="0"/>
              <a:t>omestic </a:t>
            </a:r>
            <a:r>
              <a:rPr lang="x-none" sz="2000" b="1" dirty="0" smtClean="0"/>
              <a:t>P</a:t>
            </a:r>
            <a:r>
              <a:rPr lang="x-none" sz="2000" dirty="0" smtClean="0"/>
              <a:t>roduct – </a:t>
            </a:r>
            <a:r>
              <a:rPr lang="x-none" sz="2000" b="1" dirty="0" smtClean="0"/>
              <a:t>GDP</a:t>
            </a:r>
          </a:p>
          <a:p>
            <a:pPr algn="just"/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ukupna tržišna vrednost proizvoda zemlje,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odnosno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tržišna vrednost svih finalnih dobara i usluga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proizvedenih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 određenom vremenskom periodu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faktorima proizvodnje koji se nalaze u zemlji. 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x-none" sz="2000" dirty="0"/>
          </a:p>
          <a:p>
            <a:pPr algn="just"/>
            <a:endParaRPr lang="x-none" sz="2000" dirty="0"/>
          </a:p>
          <a:p>
            <a:pPr algn="ctr"/>
            <a:r>
              <a:rPr lang="x-none" sz="2000" dirty="0" smtClean="0"/>
              <a:t>GDP</a:t>
            </a:r>
            <a:r>
              <a:rPr lang="x-none" sz="2000" dirty="0"/>
              <a:t>, </a:t>
            </a:r>
            <a:endParaRPr lang="sr-Latn-CS" sz="2000" dirty="0" smtClean="0"/>
          </a:p>
          <a:p>
            <a:pPr algn="ctr"/>
            <a:r>
              <a:rPr lang="x-none" sz="2000" dirty="0" smtClean="0"/>
              <a:t>kao </a:t>
            </a:r>
            <a:r>
              <a:rPr lang="x-none" sz="2000" dirty="0"/>
              <a:t>mera ukupne proizvodnje privrede,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nam </a:t>
            </a:r>
            <a:r>
              <a:rPr lang="x-none" sz="2000" dirty="0"/>
              <a:t>daje </a:t>
            </a:r>
            <a:endParaRPr lang="sr-Latn-CS" sz="2000" dirty="0" smtClean="0"/>
          </a:p>
          <a:p>
            <a:pPr algn="ctr"/>
            <a:r>
              <a:rPr lang="x-none" sz="2000" dirty="0" smtClean="0"/>
              <a:t>ekonomski </a:t>
            </a:r>
            <a:r>
              <a:rPr lang="x-none" sz="2000" dirty="0"/>
              <a:t>izveštaj određene zemlje. </a:t>
            </a:r>
            <a:endParaRPr lang="sr-Latn-CS" sz="2000" dirty="0" smtClean="0"/>
          </a:p>
          <a:p>
            <a:pPr algn="just"/>
            <a:endParaRPr lang="sr-Latn-CS" sz="2000" dirty="0" smtClean="0"/>
          </a:p>
        </p:txBody>
      </p:sp>
    </p:spTree>
    <p:extLst>
      <p:ext uri="{BB962C8B-B14F-4D97-AF65-F5344CB8AC3E}">
        <p14:creationId xmlns:p14="http://schemas.microsoft.com/office/powerpoint/2010/main" val="370401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71480"/>
            <a:ext cx="87868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Bruto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domaći proizvod </a:t>
            </a:r>
            <a:endParaRPr lang="x-none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predstavlja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zbirni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izraz vrednosti finalnih dobara i usluga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proizvedenih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 određenom vremenskom periodu,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najčešće </a:t>
            </a:r>
            <a:r>
              <a:rPr lang="x-none" sz="2000" dirty="0"/>
              <a:t>u toku jedne godine ili jednog tromesečja u godini,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odnosno </a:t>
            </a:r>
            <a:r>
              <a:rPr lang="x-none" sz="2000" dirty="0"/>
              <a:t>uključuje samo dobra i usluge izvršene u određenom vremenskom periodu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 jednom teritorijalnom području,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najčešće </a:t>
            </a:r>
            <a:r>
              <a:rPr lang="x-none" sz="2000" dirty="0"/>
              <a:t>u granicama jedne zemlje.</a:t>
            </a:r>
            <a:r>
              <a:rPr lang="x-none" sz="2000" i="1" dirty="0"/>
              <a:t> </a:t>
            </a:r>
            <a:endParaRPr lang="x-none" sz="2000" i="1" dirty="0" smtClean="0"/>
          </a:p>
          <a:p>
            <a:pPr algn="ctr"/>
            <a:endParaRPr lang="x-none" sz="2000" i="1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Samo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proizvodnja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finaln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ih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robe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 usluga ulazi u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GDP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GDP </a:t>
            </a:r>
            <a:r>
              <a:rPr lang="x-none" sz="2000" dirty="0"/>
              <a:t>se bavi samo novom ili trenutnom </a:t>
            </a:r>
            <a:r>
              <a:rPr lang="x-none" sz="2000" dirty="0" smtClean="0"/>
              <a:t>proizvodnjom.</a:t>
            </a:r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/>
              <a:t>Prodaja </a:t>
            </a:r>
            <a:r>
              <a:rPr lang="x-none" sz="2000" dirty="0"/>
              <a:t>akcija i hartija od vrednosti se ne računaju u GDP. </a:t>
            </a:r>
            <a:endParaRPr lang="x-none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/>
              <a:t>GDP je vrednost izlaza proizveden od strane faktora proizvodnje </a:t>
            </a:r>
            <a:endParaRPr lang="sr-Latn-CS" sz="2000" dirty="0" smtClean="0"/>
          </a:p>
          <a:p>
            <a:pPr algn="ctr"/>
            <a:r>
              <a:rPr lang="x-none" sz="2000" dirty="0" smtClean="0"/>
              <a:t>unutar </a:t>
            </a:r>
            <a:r>
              <a:rPr lang="x-none" sz="2000" dirty="0"/>
              <a:t>neke zemlje. </a:t>
            </a:r>
            <a:endParaRPr lang="sr-Latn-C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247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899592" y="476672"/>
            <a:ext cx="7715250" cy="55721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I</a:t>
            </a:r>
            <a:r>
              <a:rPr lang="sr-Latn-CS" sz="4000" b="1" dirty="0" smtClean="0">
                <a:latin typeface="+mn-lt"/>
              </a:rPr>
              <a:t>II</a:t>
            </a:r>
            <a:r>
              <a:rPr lang="en-US" sz="4000" b="1" dirty="0" smtClean="0">
                <a:latin typeface="+mn-lt"/>
              </a:rPr>
              <a:t> DEO</a:t>
            </a:r>
            <a:br>
              <a:rPr lang="en-US" sz="4000" b="1" dirty="0" smtClean="0">
                <a:latin typeface="+mn-lt"/>
              </a:rPr>
            </a:br>
            <a:r>
              <a:rPr lang="sr-Latn-CS" sz="40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MAKROEKONOMIJA</a:t>
            </a:r>
            <a:r>
              <a:rPr lang="sr-Latn-CS" sz="4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r-Latn-CS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sr-Latn-CS" sz="4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r-Latn-CS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sr-Latn-CS" sz="3100" b="1" dirty="0" smtClean="0">
                <a:solidFill>
                  <a:schemeClr val="tx1"/>
                </a:solidFill>
                <a:latin typeface="+mn-lt"/>
              </a:rPr>
              <a:t>GLAVA 1</a:t>
            </a:r>
            <a:r>
              <a:rPr lang="sr-Latn-CS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r-Latn-CS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sr-Latn-CS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UVOD U MAKROEKONOMIJU</a:t>
            </a:r>
            <a:r>
              <a:rPr lang="sr-Latn-CS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r-Latn-CS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sr-Latn-CS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r-Latn-CS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sr-Latn-CS" sz="3100" b="1" dirty="0" smtClean="0">
                <a:solidFill>
                  <a:schemeClr val="tx1"/>
                </a:solidFill>
                <a:latin typeface="+mn-lt"/>
              </a:rPr>
              <a:t>GLAVA 2 </a:t>
            </a:r>
            <a:r>
              <a:rPr lang="sr-Latn-CS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r-Latn-CS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sr-Latn-CS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MAKROEKONOMSKE </a:t>
            </a:r>
            <a:br>
              <a:rPr lang="sr-Latn-CS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sr-Latn-CS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VELIČINE I AGREGATI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C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sr-Latn-CS" sz="2800" b="1" dirty="0" smtClean="0">
                <a:solidFill>
                  <a:schemeClr val="accent3">
                    <a:lumMod val="75000"/>
                  </a:schemeClr>
                </a:solidFill>
              </a:rPr>
              <a:t>NAČIN </a:t>
            </a:r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OBRAČUNA I MERENJE BRUTO DOMAĆEG PROIZVODA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57298"/>
            <a:ext cx="885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r-Latn-R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GDP </a:t>
            </a:r>
            <a:r>
              <a:rPr lang="x-none" sz="2000" dirty="0"/>
              <a:t>se obračunava u tekućim cenama i predstavlja izraz tržišne realizacije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finalnih </a:t>
            </a:r>
            <a:r>
              <a:rPr lang="x-none" sz="2000" dirty="0"/>
              <a:t>roba i usluga proizvedenih u tekućem periodu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endParaRPr lang="x-none" sz="2000" dirty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GDP </a:t>
            </a:r>
            <a:r>
              <a:rPr lang="x-none" sz="2000" dirty="0"/>
              <a:t>se obračunava na tri </a:t>
            </a:r>
            <a:r>
              <a:rPr lang="x-none" sz="2000" dirty="0" smtClean="0"/>
              <a:t>različita </a:t>
            </a:r>
            <a:r>
              <a:rPr lang="x-none" sz="2000" dirty="0"/>
              <a:t>ekvivalentna </a:t>
            </a:r>
            <a:r>
              <a:rPr lang="x-none" sz="2000" dirty="0" smtClean="0"/>
              <a:t>načina</a:t>
            </a:r>
            <a:r>
              <a:rPr lang="x-none" sz="2000" dirty="0"/>
              <a:t>: </a:t>
            </a:r>
            <a:endParaRPr lang="x-none" sz="2000" dirty="0" smtClean="0"/>
          </a:p>
          <a:p>
            <a:pPr marL="357188" lvl="1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DP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je jednak vrednosti finalnih dobara i usluga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57188" lvl="1" indent="-342900"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proizvedenih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 ekonomiji tokom datog perioda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57188" lvl="1" indent="-342900" algn="ctr">
              <a:spcAft>
                <a:spcPts val="1200"/>
              </a:spcAft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57188" lvl="1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DP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je zbir dodate vrednosti u ekonomiji tokom datog perioda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57188" lvl="1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57188" lvl="1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DP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je zbir prihoda u ekonomiji tokom datog perioda.</a:t>
            </a:r>
          </a:p>
        </p:txBody>
      </p:sp>
    </p:spTree>
    <p:extLst>
      <p:ext uri="{BB962C8B-B14F-4D97-AF65-F5344CB8AC3E}">
        <p14:creationId xmlns:p14="http://schemas.microsoft.com/office/powerpoint/2010/main" val="558623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00042"/>
            <a:ext cx="88583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prvom načinu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GDP </a:t>
            </a:r>
            <a:r>
              <a:rPr lang="x-none" sz="2000" dirty="0"/>
              <a:t>se obračunava tako što se saberu tržišne vrednosti svih finalnih dobara i usluga.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Usluge </a:t>
            </a:r>
            <a:r>
              <a:rPr lang="x-none" sz="2000" dirty="0"/>
              <a:t>koje ulaze u GDP, a za koje nema tržišne vrednosti, </a:t>
            </a:r>
            <a:endParaRPr lang="sr-Latn-CS" sz="2000" dirty="0" smtClean="0"/>
          </a:p>
          <a:p>
            <a:pPr algn="ctr"/>
            <a:r>
              <a:rPr lang="x-none" sz="2000" dirty="0" smtClean="0"/>
              <a:t>vrednuju </a:t>
            </a:r>
            <a:r>
              <a:rPr lang="x-none" sz="2000" dirty="0"/>
              <a:t>se po realnim troškovima koji su nastali tokom vršenja usluga. </a:t>
            </a:r>
            <a:endParaRPr lang="sr-Latn-CS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/>
              <a:t>Po </a:t>
            </a:r>
            <a:r>
              <a:rPr lang="x-none" sz="2000" dirty="0"/>
              <a:t>ovom načinu obračuna,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GDP </a:t>
            </a:r>
            <a:r>
              <a:rPr lang="x-none" sz="2000" dirty="0"/>
              <a:t>bi za </a:t>
            </a:r>
            <a:r>
              <a:rPr lang="x-none" sz="2000" dirty="0" smtClean="0"/>
              <a:t>proizvode, </a:t>
            </a:r>
            <a:r>
              <a:rPr lang="x-none" sz="2000" dirty="0"/>
              <a:t>pšenicu, brašno i hleb, predstavljala vrednost hleba. </a:t>
            </a:r>
            <a:endParaRPr lang="sr-Latn-CS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Vrednost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pšenice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iznosi </a:t>
            </a:r>
            <a:r>
              <a:rPr lang="x-none" sz="2000" dirty="0"/>
              <a:t>100 dinara i to je input za mlinsko preduzeće. </a:t>
            </a:r>
            <a:endParaRPr lang="sr-Latn-CS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Vrednost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brašna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koja </a:t>
            </a:r>
            <a:r>
              <a:rPr lang="x-none" sz="2000" dirty="0"/>
              <a:t>predstavlja input za pekarsko preduzeće je </a:t>
            </a:r>
            <a:r>
              <a:rPr lang="x-none" sz="2000" dirty="0" smtClean="0"/>
              <a:t>170 </a:t>
            </a:r>
            <a:r>
              <a:rPr lang="x-none" sz="2000" dirty="0"/>
              <a:t>dinara. </a:t>
            </a:r>
            <a:endParaRPr lang="sr-Latn-CS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Vrednost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hleba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koji </a:t>
            </a:r>
            <a:r>
              <a:rPr lang="x-none" sz="2000" dirty="0"/>
              <a:t>kupuju finalni potrošači iznosi 250 dinara.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Dakle</a:t>
            </a:r>
            <a:r>
              <a:rPr lang="x-none" sz="2000" dirty="0"/>
              <a:t>, vrednost GDP-a jednaka je vrednosti hleba, odnosno iznosi 250 dinara.</a:t>
            </a:r>
          </a:p>
        </p:txBody>
      </p:sp>
    </p:spTree>
    <p:extLst>
      <p:ext uri="{BB962C8B-B14F-4D97-AF65-F5344CB8AC3E}">
        <p14:creationId xmlns:p14="http://schemas.microsoft.com/office/powerpoint/2010/main" val="314764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00042"/>
            <a:ext cx="87868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drugom načinu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GDP </a:t>
            </a:r>
            <a:r>
              <a:rPr lang="x-none" sz="2000" dirty="0"/>
              <a:t>se obračunava tako što se sabiraju dodatne vrednosti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koje </a:t>
            </a:r>
            <a:r>
              <a:rPr lang="x-none" sz="2000" dirty="0"/>
              <a:t>se svakom inputu dodaju u preduzeću kada se on podvrgava preradi ili doradi.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endParaRPr lang="x-none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Kada </a:t>
            </a:r>
            <a:r>
              <a:rPr lang="x-none" sz="2000" dirty="0"/>
              <a:t>je u pitanju </a:t>
            </a:r>
            <a:r>
              <a:rPr lang="x-none" sz="2000" dirty="0" smtClean="0"/>
              <a:t>prethodni primer</a:t>
            </a:r>
            <a:r>
              <a:rPr lang="x-none" sz="2000" dirty="0"/>
              <a:t>,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polazi </a:t>
            </a:r>
            <a:r>
              <a:rPr lang="x-none" sz="2000" dirty="0"/>
              <a:t>se od toga da dodatna vrednost </a:t>
            </a:r>
            <a:r>
              <a:rPr lang="x-none" sz="2000" dirty="0" smtClean="0"/>
              <a:t>proizvođača pšenice čini </a:t>
            </a:r>
            <a:r>
              <a:rPr lang="x-none" sz="2000" dirty="0"/>
              <a:t>100 dinara,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drugog mlinskog preduzeća </a:t>
            </a:r>
            <a:r>
              <a:rPr lang="x-none" sz="2000" dirty="0"/>
              <a:t>70 </a:t>
            </a:r>
            <a:r>
              <a:rPr lang="x-none" sz="2000" dirty="0" smtClean="0"/>
              <a:t>dinara,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a </a:t>
            </a:r>
            <a:r>
              <a:rPr lang="x-none" sz="2000" dirty="0"/>
              <a:t>trećeg </a:t>
            </a:r>
            <a:r>
              <a:rPr lang="x-none" sz="2000" dirty="0" smtClean="0"/>
              <a:t>pekarskog </a:t>
            </a:r>
            <a:r>
              <a:rPr lang="x-none" sz="2000" dirty="0"/>
              <a:t>preduzeća 80 </a:t>
            </a:r>
            <a:r>
              <a:rPr lang="x-none" sz="2000" dirty="0" smtClean="0"/>
              <a:t>dinara.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endParaRPr lang="x-none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Sabirajući </a:t>
            </a:r>
            <a:r>
              <a:rPr lang="x-none" sz="2000" dirty="0"/>
              <a:t>sve tri dodatne vrednosti dobijamo GDP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koji </a:t>
            </a:r>
            <a:r>
              <a:rPr lang="x-none" sz="2000" dirty="0"/>
              <a:t>je opet jednak vrednosti hleba, odnosno iznosi 250 dinara.</a:t>
            </a:r>
          </a:p>
        </p:txBody>
      </p:sp>
    </p:spTree>
    <p:extLst>
      <p:ext uri="{BB962C8B-B14F-4D97-AF65-F5344CB8AC3E}">
        <p14:creationId xmlns:p14="http://schemas.microsoft.com/office/powerpoint/2010/main" val="725648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00042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trećem načinu,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GDP </a:t>
            </a:r>
            <a:r>
              <a:rPr lang="x-none" sz="2000" dirty="0"/>
              <a:t>se obračunava tako što se sabiraju faktorski dohodci </a:t>
            </a:r>
            <a:endParaRPr lang="sr-Latn-CS" sz="2000" dirty="0" smtClean="0"/>
          </a:p>
          <a:p>
            <a:pPr algn="ctr"/>
            <a:r>
              <a:rPr lang="x-none" sz="2000" dirty="0" smtClean="0"/>
              <a:t>koji </a:t>
            </a:r>
            <a:r>
              <a:rPr lang="x-none" sz="2000" dirty="0"/>
              <a:t>se primaju u svakom preduzeću. </a:t>
            </a:r>
            <a:endParaRPr lang="sr-Latn-CS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Proizvođač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pšenice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platio rentu za korišćenje zemljišta od 10 dinara,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imao je amortizaciju fiksnog kapitala od takođe 10 dinara.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Ostvario </a:t>
            </a:r>
            <a:r>
              <a:rPr lang="x-none" sz="2000" dirty="0"/>
              <a:t>je profit  koji je, </a:t>
            </a:r>
            <a:r>
              <a:rPr lang="x-none" sz="2000" dirty="0" smtClean="0"/>
              <a:t>jednak </a:t>
            </a:r>
            <a:r>
              <a:rPr lang="x-none" sz="2000" dirty="0"/>
              <a:t>kamati i iznosi 25 dinara.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Nagrada </a:t>
            </a:r>
            <a:r>
              <a:rPr lang="x-none" sz="2000" dirty="0"/>
              <a:t>za kapital koja uključuje i amortizaciju fiksnog kapitala iznosi </a:t>
            </a:r>
            <a:r>
              <a:rPr lang="x-none" sz="2000" dirty="0" smtClean="0"/>
              <a:t>35 </a:t>
            </a:r>
            <a:r>
              <a:rPr lang="x-none" sz="2000" dirty="0"/>
              <a:t>dinara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algn="ctr"/>
            <a:r>
              <a:rPr lang="x-none" sz="2000" dirty="0" smtClean="0"/>
              <a:t>Preostali </a:t>
            </a:r>
            <a:r>
              <a:rPr lang="x-none" sz="2000" dirty="0"/>
              <a:t>deo vrednosti od prodate pšenice, od 55 dinara, </a:t>
            </a:r>
            <a:r>
              <a:rPr lang="x-none" sz="2000" dirty="0" smtClean="0"/>
              <a:t>čine </a:t>
            </a:r>
            <a:r>
              <a:rPr lang="x-none" sz="2000" dirty="0"/>
              <a:t>plate zaposlenih radnika.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Drugo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preduzeće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za amortizaciju imalo izdatak od 11 dinara i profit </a:t>
            </a:r>
            <a:r>
              <a:rPr lang="x-none" sz="2000" dirty="0" smtClean="0"/>
              <a:t>od 13 </a:t>
            </a:r>
            <a:r>
              <a:rPr lang="x-none" sz="2000" dirty="0"/>
              <a:t>dinara.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ukupna </a:t>
            </a:r>
            <a:r>
              <a:rPr lang="x-none" sz="2000" dirty="0"/>
              <a:t>nagrada za kapital mu iznosi 24 dinara.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Preostali </a:t>
            </a:r>
            <a:r>
              <a:rPr lang="x-none" sz="2000" dirty="0"/>
              <a:t>deo dodatne vrednosti od 46 dinara mu čine plate. </a:t>
            </a:r>
            <a:endParaRPr lang="sr-Latn-CS" sz="2000" dirty="0" smtClean="0"/>
          </a:p>
        </p:txBody>
      </p:sp>
    </p:spTree>
    <p:extLst>
      <p:ext uri="{BB962C8B-B14F-4D97-AF65-F5344CB8AC3E}">
        <p14:creationId xmlns:p14="http://schemas.microsoft.com/office/powerpoint/2010/main" val="1241056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00010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Na isti način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treće preduzeće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ostvaruje sledeće dohotke: </a:t>
            </a:r>
            <a:endParaRPr lang="sr-Latn-CS" sz="2000" dirty="0" smtClean="0"/>
          </a:p>
          <a:p>
            <a:pPr algn="ctr"/>
            <a:r>
              <a:rPr lang="x-none" sz="2000" dirty="0" smtClean="0"/>
              <a:t>amortizacija (15 dinara), profit (20 dinara) i plate (45 dinara). 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Sabirajući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sve dohotke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dobijamo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r-Latn-CS" sz="2000" dirty="0" smtClean="0"/>
              <a:t>- </a:t>
            </a:r>
            <a:r>
              <a:rPr lang="x-none" sz="2000" dirty="0" smtClean="0"/>
              <a:t>nagrada </a:t>
            </a:r>
            <a:r>
              <a:rPr lang="x-none" sz="2000" dirty="0"/>
              <a:t>za prirodne </a:t>
            </a:r>
            <a:r>
              <a:rPr lang="x-none" sz="2000" dirty="0" smtClean="0"/>
              <a:t>resurse iznosi </a:t>
            </a:r>
            <a:r>
              <a:rPr lang="x-none" sz="2000" dirty="0"/>
              <a:t>10 dinara, </a:t>
            </a:r>
            <a:endParaRPr lang="sr-Latn-CS" sz="2000" dirty="0" smtClean="0"/>
          </a:p>
          <a:p>
            <a:pPr algn="ctr"/>
            <a:r>
              <a:rPr lang="sr-Latn-CS" sz="2000" dirty="0" smtClean="0"/>
              <a:t> - </a:t>
            </a:r>
            <a:r>
              <a:rPr lang="x-none" sz="2000" dirty="0" smtClean="0"/>
              <a:t>nagrada </a:t>
            </a:r>
            <a:r>
              <a:rPr lang="x-none" sz="2000" dirty="0"/>
              <a:t>za kapital kod sva tri preduzeća </a:t>
            </a:r>
            <a:r>
              <a:rPr lang="x-none" sz="2000" dirty="0" smtClean="0"/>
              <a:t>iznosi </a:t>
            </a:r>
            <a:r>
              <a:rPr lang="x-none" sz="2000" dirty="0"/>
              <a:t>94 dinara, </a:t>
            </a:r>
            <a:endParaRPr lang="sr-Latn-CS" sz="2000" dirty="0" smtClean="0"/>
          </a:p>
          <a:p>
            <a:pPr algn="ctr"/>
            <a:r>
              <a:rPr lang="sr-Latn-CS" sz="2000" dirty="0" smtClean="0"/>
              <a:t> -</a:t>
            </a:r>
            <a:r>
              <a:rPr lang="x-none" sz="2000" dirty="0" smtClean="0"/>
              <a:t>a </a:t>
            </a:r>
            <a:r>
              <a:rPr lang="x-none" sz="2000" dirty="0"/>
              <a:t>plate </a:t>
            </a:r>
            <a:r>
              <a:rPr lang="x-none" sz="2000" dirty="0" smtClean="0"/>
              <a:t>radnika </a:t>
            </a:r>
            <a:r>
              <a:rPr lang="x-none" sz="2000" dirty="0"/>
              <a:t>iznose 146 dinara.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taj način GDP kao izraz faktorskih nagrada </a:t>
            </a:r>
            <a:endParaRPr lang="sr-Latn-CS" sz="2000" dirty="0" smtClean="0"/>
          </a:p>
          <a:p>
            <a:pPr algn="ctr"/>
            <a:r>
              <a:rPr lang="x-none" sz="2000" dirty="0" smtClean="0"/>
              <a:t>čine </a:t>
            </a:r>
            <a:r>
              <a:rPr lang="x-none" sz="2000" dirty="0"/>
              <a:t>prihodi za prirodne </a:t>
            </a:r>
            <a:r>
              <a:rPr lang="x-none" sz="2000" dirty="0" smtClean="0"/>
              <a:t>resurse,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što </a:t>
            </a:r>
            <a:r>
              <a:rPr lang="x-none" sz="2000" dirty="0"/>
              <a:t>je zbirno jednako napred izračunatom zbiru dodatnih vrednosti </a:t>
            </a:r>
            <a:endParaRPr lang="sr-Latn-CS" sz="2000" dirty="0" smtClean="0"/>
          </a:p>
          <a:p>
            <a:pPr algn="ctr"/>
            <a:r>
              <a:rPr lang="x-none" sz="2000" dirty="0" smtClean="0"/>
              <a:t>sva </a:t>
            </a:r>
            <a:r>
              <a:rPr lang="x-none" sz="2000" dirty="0"/>
              <a:t>tri </a:t>
            </a:r>
            <a:r>
              <a:rPr lang="x-none" sz="2000" dirty="0" smtClean="0"/>
              <a:t>preduzeća od </a:t>
            </a:r>
            <a:r>
              <a:rPr lang="x-none" sz="2000" dirty="0"/>
              <a:t>250 dinara.</a:t>
            </a:r>
          </a:p>
        </p:txBody>
      </p:sp>
    </p:spTree>
    <p:extLst>
      <p:ext uri="{BB962C8B-B14F-4D97-AF65-F5344CB8AC3E}">
        <p14:creationId xmlns:p14="http://schemas.microsoft.com/office/powerpoint/2010/main" val="1241056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428604"/>
            <a:ext cx="88583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GDP se 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meri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spajajući </a:t>
            </a:r>
            <a:r>
              <a:rPr lang="x-none" sz="2000" dirty="0"/>
              <a:t>razne izvore </a:t>
            </a:r>
            <a:r>
              <a:rPr lang="x-none" sz="2000" dirty="0" smtClean="0"/>
              <a:t>informacija,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obično </a:t>
            </a:r>
            <a:r>
              <a:rPr lang="x-none" sz="2000" dirty="0"/>
              <a:t>prikupljenih od strane poreskih organa jedne zemlje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algn="ctr"/>
            <a:endParaRPr lang="x-none" sz="2000" dirty="0"/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Firme daju izveštaj o prodaji,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</a:pPr>
            <a:r>
              <a:rPr lang="x-none" sz="2000" dirty="0" smtClean="0"/>
              <a:t>ova </a:t>
            </a:r>
            <a:r>
              <a:rPr lang="x-none" sz="2000" dirty="0"/>
              <a:t>informacija se koristi za izgradnju prve definicije: </a:t>
            </a:r>
            <a:endParaRPr lang="sr-Latn-CS" sz="2000" dirty="0" smtClean="0"/>
          </a:p>
          <a:p>
            <a:pPr marL="342900" lvl="0" indent="-342900" algn="ctr">
              <a:spcAft>
                <a:spcPts val="1200"/>
              </a:spcAft>
            </a:pPr>
            <a:r>
              <a:rPr lang="x-none" sz="2000" dirty="0" smtClean="0"/>
              <a:t>GDP </a:t>
            </a:r>
            <a:r>
              <a:rPr lang="x-none" sz="2000" dirty="0"/>
              <a:t>= vrednost finalne prodaje roba i usluga u ekonomiji </a:t>
            </a:r>
            <a:r>
              <a:rPr lang="x-none" sz="2000" dirty="0" smtClean="0"/>
              <a:t>tokom </a:t>
            </a:r>
            <a:r>
              <a:rPr lang="x-none" sz="2000" dirty="0"/>
              <a:t>određenog </a:t>
            </a:r>
            <a:r>
              <a:rPr lang="x-none" sz="2000" dirty="0" smtClean="0"/>
              <a:t>period</a:t>
            </a:r>
            <a:r>
              <a:rPr lang="sr-Latn-RS" sz="2000" dirty="0" smtClean="0"/>
              <a:t>a</a:t>
            </a:r>
            <a:r>
              <a:rPr lang="x-none" sz="2000" dirty="0" smtClean="0"/>
              <a:t>,</a:t>
            </a:r>
            <a:endParaRPr lang="x-none" sz="2000" dirty="0"/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Firme plaćaju porez na dodatu vrednost,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</a:pPr>
            <a:r>
              <a:rPr lang="x-none" sz="2000" dirty="0" smtClean="0"/>
              <a:t>odnosno </a:t>
            </a:r>
            <a:r>
              <a:rPr lang="x-none" sz="2000" dirty="0"/>
              <a:t>porez na dodatu vrednost njihovih aktivnosti, a ovo se koristi da izgradi drugu definiciju: GDP = zbir dodate vrednosti u privredi tokom datog perioda </a:t>
            </a:r>
            <a:r>
              <a:rPr lang="x-none" sz="2000" dirty="0" smtClean="0"/>
              <a:t>i</a:t>
            </a:r>
            <a:endParaRPr lang="sr-Latn-CS" sz="2000" dirty="0" smtClean="0"/>
          </a:p>
          <a:p>
            <a:pPr marL="342900" lvl="0" indent="-342900" algn="ctr">
              <a:spcAft>
                <a:spcPts val="1200"/>
              </a:spcAft>
            </a:pPr>
            <a:endParaRPr lang="x-none" sz="2000" dirty="0"/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Pojedinci daju izveštaj o prihodu,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1200"/>
              </a:spcAft>
            </a:pPr>
            <a:r>
              <a:rPr lang="x-none" sz="2000" dirty="0" smtClean="0"/>
              <a:t>a </a:t>
            </a:r>
            <a:r>
              <a:rPr lang="x-none" sz="2000" dirty="0"/>
              <a:t>on se koristi da izgradi treću definiciju: </a:t>
            </a:r>
            <a:endParaRPr lang="sr-Latn-CS" sz="2000" dirty="0" smtClean="0"/>
          </a:p>
          <a:p>
            <a:pPr marL="342900" indent="-342900" algn="ctr">
              <a:spcAft>
                <a:spcPts val="1200"/>
              </a:spcAft>
            </a:pPr>
            <a:r>
              <a:rPr lang="x-none" sz="2000" dirty="0" smtClean="0"/>
              <a:t>GDP </a:t>
            </a:r>
            <a:r>
              <a:rPr lang="x-none" sz="2000" dirty="0"/>
              <a:t>= zbir prihoda u privredi tokom datog perioda.</a:t>
            </a:r>
          </a:p>
        </p:txBody>
      </p:sp>
    </p:spTree>
    <p:extLst>
      <p:ext uri="{BB962C8B-B14F-4D97-AF65-F5344CB8AC3E}">
        <p14:creationId xmlns:p14="http://schemas.microsoft.com/office/powerpoint/2010/main" val="386965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4670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ODNOS NOMINALNOG I REALNOG BRUTO DOMAĆEG PROIZVODA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988840"/>
            <a:ext cx="8786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Makroekonomski </a:t>
            </a:r>
            <a:r>
              <a:rPr lang="x-none" sz="2000" dirty="0"/>
              <a:t>agregati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izračunavaju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se po tržišnim cenama roba i usluga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ulaze u njihov sastav.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Tako </a:t>
            </a:r>
            <a:r>
              <a:rPr lang="x-none" sz="2000" dirty="0"/>
              <a:t>se dobijaju njihove nominalne vrednosti.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Potrebno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je međutim pratiti njihovu dinamiku, tj. promene cena i obima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jedne do druge vremenske jedinice za koju se oni izračunavaju.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tim </a:t>
            </a:r>
            <a:r>
              <a:rPr lang="x-none" sz="2000" dirty="0" smtClean="0"/>
              <a:t>promenama </a:t>
            </a:r>
            <a:r>
              <a:rPr lang="x-none" sz="2000" dirty="0"/>
              <a:t>sagledava se ekonomsko napredovanje jedne zemlje. </a:t>
            </a:r>
            <a:endParaRPr lang="x-none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/>
              <a:t>Termini nominalni i realni GDP </a:t>
            </a:r>
            <a:endParaRPr lang="sr-Latn-CS" sz="2000" dirty="0" smtClean="0"/>
          </a:p>
          <a:p>
            <a:pPr algn="ctr"/>
            <a:r>
              <a:rPr lang="x-none" sz="2000" dirty="0" smtClean="0"/>
              <a:t>imaju </a:t>
            </a:r>
            <a:r>
              <a:rPr lang="x-none" sz="2000" dirty="0"/>
              <a:t>više sinonima i u stručnoj literaturi se pojavljuju kao</a:t>
            </a:r>
            <a:r>
              <a:rPr lang="x-none" sz="2000" dirty="0" smtClean="0"/>
              <a:t>:</a:t>
            </a:r>
          </a:p>
          <a:p>
            <a:pPr algn="ctr"/>
            <a:endParaRPr lang="x-none" sz="2000" dirty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Nominalni GDP se takođe naziva GDP po trenutnim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cenama,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Realni GDP se takođe naziva GDP po konstantnim cenama.</a:t>
            </a:r>
          </a:p>
        </p:txBody>
      </p:sp>
    </p:spTree>
    <p:extLst>
      <p:ext uri="{BB962C8B-B14F-4D97-AF65-F5344CB8AC3E}">
        <p14:creationId xmlns:p14="http://schemas.microsoft.com/office/powerpoint/2010/main" val="401697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2312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ODNOS NOMINALNOG I REALNOG BRUTO DOMAĆEG PROIZVODA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885831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Nominalni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GDP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je </a:t>
            </a:r>
            <a:r>
              <a:rPr lang="x-none" sz="2000" dirty="0"/>
              <a:t>zbir količine proizvedenih  finalnih dobara pomnožen njihovim trenutnim cenama.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Nominalni </a:t>
            </a:r>
            <a:r>
              <a:rPr lang="x-none" sz="2000" dirty="0"/>
              <a:t>BDP se povećava tokom vremena iz dva razloga:</a:t>
            </a: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Proizvodnja većine robe se povećava tokom vremena,</a:t>
            </a: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Cene većine roba se povećavaju tokom vremena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0" algn="ctr">
              <a:spcAft>
                <a:spcPts val="600"/>
              </a:spcAft>
            </a:pPr>
            <a:endParaRPr lang="sr-Latn-CS" sz="2000" dirty="0" smtClean="0"/>
          </a:p>
          <a:p>
            <a:pPr lvl="0" algn="ctr">
              <a:spcAft>
                <a:spcPts val="600"/>
              </a:spcAft>
            </a:pPr>
            <a:r>
              <a:rPr lang="x-none" sz="2000" dirty="0" smtClean="0"/>
              <a:t>Ukoliko </a:t>
            </a:r>
            <a:r>
              <a:rPr lang="x-none" sz="2000" dirty="0"/>
              <a:t>je jedna ekonomija suočena sa rastom cena, </a:t>
            </a:r>
            <a:endParaRPr lang="sr-Latn-CS" sz="2000" dirty="0" smtClean="0"/>
          </a:p>
          <a:p>
            <a:pPr lvl="0" algn="ctr">
              <a:spcAft>
                <a:spcPts val="600"/>
              </a:spcAft>
            </a:pPr>
            <a:r>
              <a:rPr lang="x-none" sz="2000" dirty="0" smtClean="0"/>
              <a:t>onda </a:t>
            </a:r>
            <a:r>
              <a:rPr lang="x-none" sz="2000" dirty="0"/>
              <a:t>se rast nominalnih vrednosti pomenutih makroekonomskih agregata </a:t>
            </a:r>
            <a:endParaRPr lang="sr-Latn-CS" sz="2000" dirty="0" smtClean="0"/>
          </a:p>
          <a:p>
            <a:pPr lvl="0" algn="ctr">
              <a:spcAft>
                <a:spcPts val="600"/>
              </a:spcAft>
            </a:pPr>
            <a:r>
              <a:rPr lang="x-none" sz="2000" dirty="0" smtClean="0"/>
              <a:t>jednim </a:t>
            </a:r>
            <a:r>
              <a:rPr lang="x-none" sz="2000" dirty="0"/>
              <a:t>delom „duguje“ rastu cena, </a:t>
            </a:r>
            <a:endParaRPr lang="sr-Latn-CS" sz="2000" dirty="0" smtClean="0"/>
          </a:p>
          <a:p>
            <a:pPr lvl="0" algn="ctr">
              <a:spcAft>
                <a:spcPts val="600"/>
              </a:spcAft>
            </a:pPr>
            <a:r>
              <a:rPr lang="x-none" sz="2000" dirty="0" smtClean="0"/>
              <a:t>a </a:t>
            </a:r>
            <a:r>
              <a:rPr lang="x-none" sz="2000" dirty="0"/>
              <a:t>drugim delom rastu ekonomske aktivnosti </a:t>
            </a:r>
            <a:endParaRPr lang="sr-Latn-CS" sz="2000" dirty="0" smtClean="0"/>
          </a:p>
          <a:p>
            <a:pPr lvl="0" algn="ctr">
              <a:spcAft>
                <a:spcPts val="600"/>
              </a:spcAft>
            </a:pPr>
            <a:r>
              <a:rPr lang="x-none" sz="2000" dirty="0" smtClean="0"/>
              <a:t>koji </a:t>
            </a:r>
            <a:r>
              <a:rPr lang="x-none" sz="2000" dirty="0"/>
              <a:t>se ogleda u povećanom obimu ponude robe, odnosno izvršenih usluga. </a:t>
            </a:r>
            <a:endParaRPr lang="x-non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7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4291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Stvarni -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Realni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GDP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se </a:t>
            </a:r>
            <a:r>
              <a:rPr lang="x-none" sz="2000" dirty="0"/>
              <a:t>konstruiše kao zbir proizvodnje finalnih proizvoda pomnožen </a:t>
            </a:r>
            <a:endParaRPr lang="sr-Latn-CS" sz="2000" dirty="0" smtClean="0"/>
          </a:p>
          <a:p>
            <a:pPr algn="ctr"/>
            <a:r>
              <a:rPr lang="x-none" sz="2000" dirty="0" smtClean="0"/>
              <a:t>konstantnim </a:t>
            </a:r>
            <a:r>
              <a:rPr lang="x-none" sz="2000" dirty="0"/>
              <a:t>(umesto trenutnim) cenama</a:t>
            </a:r>
            <a:r>
              <a:rPr lang="x-none" sz="2000" dirty="0" smtClean="0"/>
              <a:t>. </a:t>
            </a:r>
            <a:endParaRPr lang="sr-Latn-C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785926"/>
            <a:ext cx="4143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smtClean="0"/>
              <a:t>Slika prikazuje procenu evolucije nominalnog i realnog GDP-a u EU od 1970. do 2005. godine. </a:t>
            </a:r>
            <a:endParaRPr lang="sr-Latn-CS" sz="2000" dirty="0" smtClean="0"/>
          </a:p>
          <a:p>
            <a:pPr algn="ctr"/>
            <a:r>
              <a:rPr lang="x-none" sz="2000" smtClean="0"/>
              <a:t>Po konstrukciji oba su jednaka u 2000. godini. </a:t>
            </a:r>
            <a:endParaRPr lang="sr-Latn-CS" sz="2000" dirty="0" smtClean="0"/>
          </a:p>
          <a:p>
            <a:pPr algn="ctr"/>
            <a:r>
              <a:rPr lang="x-none" sz="2000" smtClean="0"/>
              <a:t>Slika pokazuje da je realni GDP u 2007. godini </a:t>
            </a:r>
            <a:r>
              <a:rPr lang="x-none" sz="2000" dirty="0" smtClean="0"/>
              <a:t>bio </a:t>
            </a:r>
            <a:r>
              <a:rPr lang="x-none" sz="2000" dirty="0"/>
              <a:t>oko 2.5 puta veći nego u 1970. </a:t>
            </a:r>
            <a:r>
              <a:rPr lang="x-none" sz="2000"/>
              <a:t>godini </a:t>
            </a:r>
            <a:endParaRPr lang="sr-Latn-CS" sz="2000" dirty="0" smtClean="0"/>
          </a:p>
          <a:p>
            <a:pPr algn="ctr"/>
            <a:r>
              <a:rPr lang="x-none" sz="2000" smtClean="0"/>
              <a:t>što </a:t>
            </a:r>
            <a:r>
              <a:rPr lang="x-none" sz="2000" dirty="0"/>
              <a:t>pokazuje značajno povećanje</a:t>
            </a:r>
            <a:r>
              <a:rPr lang="x-none" sz="2000"/>
              <a:t>, </a:t>
            </a:r>
            <a:endParaRPr lang="sr-Latn-CS" sz="2000" dirty="0" smtClean="0"/>
          </a:p>
          <a:p>
            <a:pPr algn="ctr"/>
            <a:r>
              <a:rPr lang="x-none" sz="2000" smtClean="0"/>
              <a:t>ali </a:t>
            </a:r>
            <a:r>
              <a:rPr lang="x-none" sz="2000" dirty="0"/>
              <a:t>ipak dosta manje nego 14 puta veći nominalni GDP tokom </a:t>
            </a:r>
            <a:r>
              <a:rPr lang="x-none" sz="2000"/>
              <a:t>istog </a:t>
            </a:r>
            <a:r>
              <a:rPr lang="x-none" sz="2000" smtClean="0"/>
              <a:t>perioda</a:t>
            </a:r>
            <a:r>
              <a:rPr lang="sr-Latn-CS" sz="2000" dirty="0" smtClean="0"/>
              <a:t>.</a:t>
            </a:r>
            <a:endParaRPr lang="x-none" sz="2000" b="1" dirty="0" smtClean="0"/>
          </a:p>
        </p:txBody>
      </p:sp>
      <p:pic>
        <p:nvPicPr>
          <p:cNvPr id="6" name="Picture 5" descr="Untitled-6.jpg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357430"/>
            <a:ext cx="4602994" cy="25132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971600" y="5517232"/>
            <a:ext cx="2448272" cy="50405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/>
              <a:t>PRIMER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172655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42918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smtClean="0"/>
              <a:t>Ako privreda proizvodi jedan model automobila i pretpostavimo </a:t>
            </a:r>
            <a:endParaRPr lang="sr-Latn-CS" sz="2000" dirty="0" smtClean="0"/>
          </a:p>
          <a:p>
            <a:pPr algn="ctr"/>
            <a:r>
              <a:rPr lang="x-none" sz="2000" smtClean="0"/>
              <a:t>da se isti model proizvodi svake godine, </a:t>
            </a:r>
            <a:endParaRPr lang="sr-Latn-CS" sz="2000" dirty="0" smtClean="0"/>
          </a:p>
          <a:p>
            <a:pPr algn="ctr"/>
            <a:r>
              <a:rPr lang="x-none" sz="2000" smtClean="0"/>
              <a:t>izgradnja realnog GDP-a je veoma laka: </a:t>
            </a:r>
            <a:endParaRPr lang="sr-Latn-CS" sz="2000" dirty="0" smtClean="0"/>
          </a:p>
          <a:p>
            <a:pPr algn="ctr"/>
            <a:r>
              <a:rPr lang="x-none" sz="2000" smtClean="0"/>
              <a:t>koristili bismo cenu automobila u datoj godini, </a:t>
            </a:r>
            <a:endParaRPr lang="sr-Latn-CS" sz="2000" dirty="0" smtClean="0"/>
          </a:p>
          <a:p>
            <a:pPr algn="ctr"/>
            <a:r>
              <a:rPr lang="x-none" sz="2000" smtClean="0"/>
              <a:t>a zatim je koristiti da pomnožimo količinu automobila </a:t>
            </a:r>
            <a:endParaRPr lang="sr-Latn-CS" sz="2000" dirty="0" smtClean="0"/>
          </a:p>
          <a:p>
            <a:pPr algn="ctr"/>
            <a:r>
              <a:rPr lang="x-none" sz="2000" smtClean="0"/>
              <a:t>proizvedenih u svakoj godini.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smtClean="0"/>
              <a:t>Broj i cena automobila u tri uzastopne godine data je u tabeli.</a:t>
            </a:r>
            <a:endParaRPr lang="sr-Latn-CS" sz="2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91154"/>
              </p:ext>
            </p:extLst>
          </p:nvPr>
        </p:nvGraphicFramePr>
        <p:xfrm>
          <a:off x="1142976" y="3286124"/>
          <a:ext cx="7339297" cy="1939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955"/>
                <a:gridCol w="1270263"/>
                <a:gridCol w="1508437"/>
                <a:gridCol w="1373178"/>
                <a:gridCol w="2247464"/>
              </a:tblGrid>
              <a:tr h="992545">
                <a:tc>
                  <a:txBody>
                    <a:bodyPr/>
                    <a:lstStyle/>
                    <a:p>
                      <a:pPr indent="-311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x-none" sz="1800" dirty="0">
                          <a:effectLst/>
                        </a:rPr>
                        <a:t>Godina</a:t>
                      </a:r>
                      <a:endParaRPr lang="x-non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x-none" sz="1800">
                          <a:effectLst/>
                        </a:rPr>
                        <a:t>Količina automobila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x-none" sz="1800" dirty="0">
                          <a:effectLst/>
                        </a:rPr>
                        <a:t>Cena automobila €</a:t>
                      </a:r>
                      <a:endParaRPr lang="x-non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x-none" sz="1800">
                          <a:effectLst/>
                        </a:rPr>
                        <a:t>Nominalni GDP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x-none" sz="1800" dirty="0">
                          <a:effectLst/>
                        </a:rPr>
                        <a:t>Realni GDP (po cenama u </a:t>
                      </a:r>
                      <a:r>
                        <a:rPr lang="x-none" sz="1800" dirty="0" smtClean="0">
                          <a:effectLst/>
                        </a:rPr>
                        <a:t>2000. </a:t>
                      </a:r>
                      <a:r>
                        <a:rPr lang="x-none" sz="1800" dirty="0">
                          <a:effectLst/>
                        </a:rPr>
                        <a:t>godini)</a:t>
                      </a:r>
                      <a:endParaRPr lang="x-non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74">
                <a:tc>
                  <a:txBody>
                    <a:bodyPr/>
                    <a:lstStyle/>
                    <a:p>
                      <a:pPr indent="-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1999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10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20.000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200.000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240.000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74">
                <a:tc>
                  <a:txBody>
                    <a:bodyPr/>
                    <a:lstStyle/>
                    <a:p>
                      <a:pPr indent="-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12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24.000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288.000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288.000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74">
                <a:tc>
                  <a:txBody>
                    <a:bodyPr/>
                    <a:lstStyle/>
                    <a:p>
                      <a:pPr indent="-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2001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13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26.000</a:t>
                      </a:r>
                      <a:endParaRPr lang="x-non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338.000</a:t>
                      </a:r>
                      <a:endParaRPr lang="x-non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312.000</a:t>
                      </a:r>
                      <a:endParaRPr lang="x-non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55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66" y="49264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POJAM MAKROEKONOMIJE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357298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noProof="1" smtClean="0">
                <a:solidFill>
                  <a:schemeClr val="accent3">
                    <a:lumMod val="75000"/>
                  </a:schemeClr>
                </a:solidFill>
              </a:rPr>
              <a:t>Makroekonomija </a:t>
            </a:r>
          </a:p>
          <a:p>
            <a:pPr algn="ctr"/>
            <a:r>
              <a:rPr lang="sr-Latn-RS" sz="2000" noProof="1" smtClean="0"/>
              <a:t>je deo ekonomske nauke, </a:t>
            </a:r>
          </a:p>
          <a:p>
            <a:pPr algn="ctr"/>
            <a:r>
              <a:rPr lang="sr-Latn-RS" sz="2000" noProof="1" smtClean="0"/>
              <a:t>koji proučava ponašanje ukupne ekonomije jedne zemlje i </a:t>
            </a:r>
          </a:p>
          <a:p>
            <a:pPr algn="ctr"/>
            <a:r>
              <a:rPr lang="sr-Latn-RS" sz="2000" noProof="1" smtClean="0"/>
              <a:t>utvrđuje međuzavisnost između njenih važnijih makroekonomskih agregata, </a:t>
            </a:r>
          </a:p>
          <a:p>
            <a:pPr algn="ctr"/>
            <a:r>
              <a:rPr lang="sr-Latn-RS" sz="2000" noProof="1" smtClean="0"/>
              <a:t>koji se dobijaju zbrajanjem velikog broja manjih mikro-ekonomskih varijabli. </a:t>
            </a:r>
          </a:p>
          <a:p>
            <a:pPr algn="ctr"/>
            <a:endParaRPr lang="sr-Latn-RS" sz="2000" noProof="1" smtClean="0"/>
          </a:p>
          <a:p>
            <a:pPr algn="ctr"/>
            <a:r>
              <a:rPr lang="sr-Latn-RS" sz="2000" noProof="1" smtClean="0"/>
              <a:t>Izraz koji se odnosi na sume u makroekonomiji se naziva </a:t>
            </a:r>
          </a:p>
          <a:p>
            <a:pPr algn="ctr"/>
            <a:r>
              <a:rPr lang="sr-Latn-RS" sz="2000" noProof="1" smtClean="0">
                <a:solidFill>
                  <a:schemeClr val="accent3">
                    <a:lumMod val="75000"/>
                  </a:schemeClr>
                </a:solidFill>
              </a:rPr>
              <a:t>agregat. </a:t>
            </a:r>
          </a:p>
          <a:p>
            <a:pPr algn="ctr"/>
            <a:endParaRPr lang="sr-Latn-RS" sz="2000" i="1" noProof="1" smtClean="0"/>
          </a:p>
          <a:p>
            <a:pPr algn="ctr"/>
            <a:r>
              <a:rPr lang="sr-Latn-RS" sz="2000" noProof="1" smtClean="0"/>
              <a:t>Kada govorimo o ponašanju agregata, </a:t>
            </a:r>
          </a:p>
          <a:p>
            <a:pPr algn="ctr"/>
            <a:r>
              <a:rPr lang="sr-Latn-RS" sz="2000" noProof="1" smtClean="0"/>
              <a:t>ono se odnosi na zajedničko ponašanje svih domaćinstava i firmi. </a:t>
            </a:r>
          </a:p>
          <a:p>
            <a:pPr algn="ctr"/>
            <a:endParaRPr lang="sr-Latn-RS" sz="2000" noProof="1" smtClean="0"/>
          </a:p>
          <a:p>
            <a:pPr algn="ctr"/>
            <a:r>
              <a:rPr lang="sr-Latn-RS" sz="2000" noProof="1" smtClean="0"/>
              <a:t>Kada govorimo o agregatnoj potrošnji i agregatnim investicijama </a:t>
            </a:r>
          </a:p>
          <a:p>
            <a:pPr algn="ctr"/>
            <a:r>
              <a:rPr lang="sr-Latn-RS" sz="2000" noProof="1" smtClean="0"/>
              <a:t>to se odnosi na ukupnu potrošnju i ukupnu investiciju u ekonomiju.</a:t>
            </a:r>
          </a:p>
          <a:p>
            <a:pPr algn="ctr"/>
            <a:endParaRPr lang="sr-Latn-RS" sz="2000" noProof="1" smtClean="0"/>
          </a:p>
        </p:txBody>
      </p:sp>
    </p:spTree>
    <p:extLst>
      <p:ext uri="{BB962C8B-B14F-4D97-AF65-F5344CB8AC3E}">
        <p14:creationId xmlns:p14="http://schemas.microsoft.com/office/powerpoint/2010/main" val="37306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MERENJE NIVOA </a:t>
            </a:r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CENA</a:t>
            </a:r>
          </a:p>
          <a:p>
            <a:pPr marL="0" lvl="2" algn="ctr"/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DEFLATOR GDP-A</a:t>
            </a:r>
            <a:endParaRPr lang="x-non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02786"/>
            <a:ext cx="88583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r-Latn-RS" sz="2000" dirty="0" smtClean="0">
              <a:solidFill>
                <a:srgbClr val="C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Deflator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GDP-a nam pokazuje šta se u ekonomiji događa sa opštim nivoom cena.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Deljenjem </a:t>
            </a:r>
            <a:r>
              <a:rPr lang="x-none" sz="2000" dirty="0"/>
              <a:t>nominalnog sa realnim društvenim proizvodom </a:t>
            </a:r>
            <a:r>
              <a:rPr lang="x-none" sz="2000" dirty="0" smtClean="0"/>
              <a:t>dobija </a:t>
            </a:r>
            <a:r>
              <a:rPr lang="x-none" sz="2000" dirty="0"/>
              <a:t>se takozvani implicitni </a:t>
            </a:r>
            <a:r>
              <a:rPr lang="x-none" sz="2000" dirty="0" smtClean="0"/>
              <a:t>cenovni</a:t>
            </a:r>
            <a:r>
              <a:rPr lang="sr-Latn-RS" sz="2000" dirty="0" smtClean="0"/>
              <a:t> </a:t>
            </a:r>
            <a:r>
              <a:rPr lang="x-none" sz="2000" dirty="0" smtClean="0"/>
              <a:t>deflator </a:t>
            </a:r>
            <a:r>
              <a:rPr lang="x-none" sz="2000" dirty="0"/>
              <a:t>bruto domaćeg proizvoda. </a:t>
            </a:r>
            <a:endParaRPr lang="x-none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Implicitni cenovni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deflator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bruto domaćeg proizvoda je količnik nominalnog i realnog društvenog proizvoda ili bilo kog od tri agregata koje u ovom kontekstu imamo u vidu. 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PRIMER: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nominalni </a:t>
            </a:r>
            <a:r>
              <a:rPr lang="x-none" sz="2000" dirty="0"/>
              <a:t>društveni proizvod SFR Jugoslavije u 1987. godini iznosio je 49.212.427 miliona dinara. Na istom prostoru i u istoj godini realni društveni proizvod vrednovan po cenama iz 1972. godine iznosio je 403.124 miliona dinara. Deobom prvog iznosa sa  drugim dobijamo implicitni cenovni deflator društvenog proizvoda koji iznosi 122,07 i koji kazuje da su se cene u tom periodu povećale za </a:t>
            </a:r>
            <a:r>
              <a:rPr lang="x-none" sz="2000" dirty="0" smtClean="0"/>
              <a:t>122,07 </a:t>
            </a:r>
            <a:r>
              <a:rPr lang="x-none" sz="2000" dirty="0"/>
              <a:t>puta, odnosno da je njihov indeks iznosio 12,207. </a:t>
            </a:r>
          </a:p>
        </p:txBody>
      </p:sp>
    </p:spTree>
    <p:extLst>
      <p:ext uri="{BB962C8B-B14F-4D97-AF65-F5344CB8AC3E}">
        <p14:creationId xmlns:p14="http://schemas.microsoft.com/office/powerpoint/2010/main" val="34408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MERENJE NIVOA CENA</a:t>
            </a:r>
          </a:p>
          <a:p>
            <a:pPr algn="ctr"/>
            <a:r>
              <a:rPr lang="sr-Latn-CS" sz="2800" b="1" dirty="0" smtClean="0">
                <a:solidFill>
                  <a:schemeClr val="accent3">
                    <a:lumMod val="75000"/>
                  </a:schemeClr>
                </a:solidFill>
              </a:rPr>
              <a:t>POTROŠAČKI I PROIZVOĐAČKI INDEKS CENA</a:t>
            </a:r>
            <a:endParaRPr lang="x-none" sz="28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04864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1" smtClean="0"/>
              <a:t> </a:t>
            </a:r>
          </a:p>
          <a:p>
            <a:pPr algn="ctr"/>
            <a:r>
              <a:rPr lang="en-US" sz="2000" noProof="1" smtClean="0"/>
              <a:t>Najčešće korišćena mera za nivo cena, jeste </a:t>
            </a:r>
            <a:endParaRPr lang="sr-Latn-RS" sz="2000" noProof="1" smtClean="0"/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potrošački indeks cena  - CPI. </a:t>
            </a:r>
          </a:p>
          <a:p>
            <a:pPr algn="ctr"/>
            <a:endParaRPr lang="en-US" sz="2000" noProof="1" smtClean="0">
              <a:solidFill>
                <a:srgbClr val="C00000"/>
              </a:solidFill>
            </a:endParaRPr>
          </a:p>
          <a:p>
            <a:pPr algn="ctr"/>
            <a:r>
              <a:rPr lang="en-US" sz="2000" noProof="1" smtClean="0"/>
              <a:t>CPI obuhvata cene mnogih roba i usluga u jedan indeks </a:t>
            </a:r>
          </a:p>
          <a:p>
            <a:pPr algn="ctr"/>
            <a:r>
              <a:rPr lang="en-US" sz="2000" noProof="1" smtClean="0"/>
              <a:t>koji meri opšti nivo cena. </a:t>
            </a:r>
          </a:p>
          <a:p>
            <a:pPr algn="ctr"/>
            <a:endParaRPr lang="en-US" sz="2000" noProof="1" smtClean="0"/>
          </a:p>
          <a:p>
            <a:pPr algn="ctr"/>
            <a:r>
              <a:rPr lang="sr-Latn-RS" sz="2000" noProof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ndeks proizvođačkih cena - PPI</a:t>
            </a:r>
          </a:p>
          <a:p>
            <a:pPr algn="ctr"/>
            <a:r>
              <a:rPr lang="en-US" sz="2000" noProof="1" smtClean="0"/>
              <a:t>koji mere cene tipične korpe roba koju kupuju preduzeća, a ne potrošači, </a:t>
            </a:r>
          </a:p>
          <a:p>
            <a:pPr algn="ctr"/>
            <a:r>
              <a:rPr lang="en-US" sz="2000" noProof="1" smtClean="0"/>
              <a:t>odnosno predstavlja indeks cena dobara prodatih putem veleprodaje </a:t>
            </a:r>
          </a:p>
          <a:p>
            <a:pPr algn="ctr"/>
            <a:r>
              <a:rPr lang="en-US" sz="2000" noProof="1" smtClean="0"/>
              <a:t>(poput pšenice, čelika, nafte itd.).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PPI je u stvari kretanje cena sirovina i repromaterijala. </a:t>
            </a:r>
          </a:p>
        </p:txBody>
      </p:sp>
    </p:spTree>
    <p:extLst>
      <p:ext uri="{BB962C8B-B14F-4D97-AF65-F5344CB8AC3E}">
        <p14:creationId xmlns:p14="http://schemas.microsoft.com/office/powerpoint/2010/main" val="52111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6470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MERENJE NIVOA </a:t>
            </a:r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CENA</a:t>
            </a:r>
          </a:p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CPI U ODNOSU NA DEFLATOR GDP-A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501910"/>
            <a:ext cx="89297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dirty="0" smtClean="0"/>
          </a:p>
          <a:p>
            <a:pPr algn="ctr"/>
            <a:r>
              <a:rPr lang="x-none" sz="2000" dirty="0" smtClean="0"/>
              <a:t>Deflator </a:t>
            </a:r>
            <a:r>
              <a:rPr lang="x-none" sz="2000" dirty="0"/>
              <a:t>BDP-a i CPI ponekad daju nešto drugačije informacije o tome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šta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se događa sa opštim nivoima cena u ekonomiji.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Između </a:t>
            </a:r>
            <a:r>
              <a:rPr lang="x-none" sz="2000" dirty="0"/>
              <a:t>ove dve mere postoje tri ključne razlike</a:t>
            </a:r>
            <a:r>
              <a:rPr lang="x-none" sz="2000" dirty="0" smtClean="0"/>
              <a:t>.</a:t>
            </a:r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Prva razlika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u tome što deflator GDP-a meri cene svih proizvedenih roba i usluga,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dok </a:t>
            </a:r>
            <a:r>
              <a:rPr lang="x-none" sz="2000" dirty="0"/>
              <a:t>CPI meri cene samo onih roba i usluga koje kupuju potrošači. </a:t>
            </a:r>
            <a:endParaRPr lang="sr-Latn-CS" sz="2000" dirty="0" smtClean="0"/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Druga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razlika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u tome što deflator GDP-a obuhvata samo robe proizvedene u zemlji. </a:t>
            </a:r>
            <a:endParaRPr lang="sr-Latn-CS" sz="2000" dirty="0" smtClean="0"/>
          </a:p>
          <a:p>
            <a:pPr algn="ctr"/>
            <a:r>
              <a:rPr lang="x-none" sz="2000" dirty="0" smtClean="0"/>
              <a:t>Uvezene </a:t>
            </a:r>
            <a:r>
              <a:rPr lang="x-none" sz="2000" dirty="0"/>
              <a:t>robe nisu deo GDP-a i ne ulaze u deflator BDP-a. </a:t>
            </a:r>
          </a:p>
          <a:p>
            <a:pPr algn="ctr"/>
            <a:endParaRPr lang="sr-Latn-CS" sz="2000" i="1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Treća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razlika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najsuptilnija i proizilazi iz načina na koji ove dve mere </a:t>
            </a:r>
            <a:r>
              <a:rPr lang="x-none" sz="2000" dirty="0" smtClean="0"/>
              <a:t>objedinjuju mnoštvo</a:t>
            </a:r>
            <a:r>
              <a:rPr lang="sr-Latn-CS" sz="2000" dirty="0" smtClean="0"/>
              <a:t> cena. </a:t>
            </a:r>
            <a:r>
              <a:rPr lang="x-none" sz="2000" dirty="0" smtClean="0"/>
              <a:t> </a:t>
            </a:r>
            <a:endParaRPr lang="sr-Latn-CS" sz="2000" dirty="0" smtClean="0"/>
          </a:p>
          <a:p>
            <a:pPr algn="ctr"/>
            <a:r>
              <a:rPr lang="x-none" sz="2000" dirty="0" smtClean="0"/>
              <a:t>CPI </a:t>
            </a:r>
            <a:r>
              <a:rPr lang="x-none" sz="2000" dirty="0"/>
              <a:t>cenama različitih roba dodeljuje fiksnu težinu, dok im deflator GDP-a dodeljuju promenljivu težinu. </a:t>
            </a:r>
          </a:p>
        </p:txBody>
      </p:sp>
    </p:spTree>
    <p:extLst>
      <p:ext uri="{BB962C8B-B14F-4D97-AF65-F5344CB8AC3E}">
        <p14:creationId xmlns:p14="http://schemas.microsoft.com/office/powerpoint/2010/main" val="52111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28638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8929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b="1" dirty="0" smtClean="0"/>
              <a:t>Mahatma Gandi</a:t>
            </a:r>
          </a:p>
          <a:p>
            <a:pPr algn="ctr"/>
            <a:r>
              <a:rPr lang="sr-Latn-CS" sz="2000" dirty="0" smtClean="0"/>
              <a:t>(1869-1948)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sr-Latn-CS" sz="2000" u="sng" dirty="0" smtClean="0">
                <a:solidFill>
                  <a:schemeClr val="accent3">
                    <a:lumMod val="75000"/>
                  </a:schemeClr>
                </a:solidFill>
              </a:rPr>
              <a:t>SEDAM JE STVARI KOJE ĆE NAS UNIŠTITI :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sr-Latn-CS" sz="2000" b="1" dirty="0" smtClean="0">
                <a:solidFill>
                  <a:schemeClr val="accent3">
                    <a:lumMod val="75000"/>
                  </a:schemeClr>
                </a:solidFill>
              </a:rPr>
              <a:t>BOGATSTVO BEZ RADA  -  ZADOVOLJSTVO BEZ SAVESTI </a:t>
            </a:r>
          </a:p>
          <a:p>
            <a:pPr algn="ctr"/>
            <a:r>
              <a:rPr lang="sr-Latn-CS" sz="2000" b="1" dirty="0" smtClean="0">
                <a:solidFill>
                  <a:schemeClr val="accent3">
                    <a:lumMod val="75000"/>
                  </a:schemeClr>
                </a:solidFill>
              </a:rPr>
              <a:t>ZNANJE BEZ KARAKTERA  -  RELIGIJA BEZ ŽRTVOVANJA</a:t>
            </a:r>
          </a:p>
          <a:p>
            <a:pPr algn="ctr"/>
            <a:r>
              <a:rPr lang="sr-Latn-CS" sz="2000" b="1" dirty="0" smtClean="0">
                <a:solidFill>
                  <a:schemeClr val="accent3">
                    <a:lumMod val="75000"/>
                  </a:schemeClr>
                </a:solidFill>
              </a:rPr>
              <a:t>POLITIKA BEZ PRINCIPA  -  NAUKA BEZ LJUDSKOSTI</a:t>
            </a:r>
          </a:p>
          <a:p>
            <a:pPr algn="ctr"/>
            <a:r>
              <a:rPr lang="sr-Latn-CS" sz="2000" b="1" dirty="0" smtClean="0">
                <a:solidFill>
                  <a:schemeClr val="accent3">
                    <a:lumMod val="75000"/>
                  </a:schemeClr>
                </a:solidFill>
              </a:rPr>
              <a:t>POSAO BEZ ETIKE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sr-Latn-CS" sz="2000" dirty="0" smtClean="0"/>
              <a:t>Osnivač savremene indijske države i uticajan pobornik </a:t>
            </a:r>
          </a:p>
          <a:p>
            <a:pPr algn="ctr"/>
            <a:r>
              <a:rPr lang="sr-Latn-CS" sz="2000" dirty="0" smtClean="0"/>
              <a:t>satjagrahe (nenasilnog protesta) na putu ka ostvarenju revolucije.</a:t>
            </a:r>
          </a:p>
          <a:p>
            <a:pPr algn="ctr"/>
            <a:r>
              <a:rPr lang="sr-Latn-CS" sz="2000" dirty="0" smtClean="0"/>
              <a:t>Mahatma na sanskritu znači "velika duša“.</a:t>
            </a:r>
          </a:p>
          <a:p>
            <a:pPr algn="ctr"/>
            <a:r>
              <a:rPr lang="sr-Latn-CS" sz="2000" dirty="0" smtClean="0"/>
              <a:t>Gandijev princip satjagrahe inspirisao je generacije demokratskih i antirasističkih aktivista, uključujući i Martina Lutera Kinga i Nelsona Mandelu.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30677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KOMPONENTE BRUTO DOMAĆEG PROIZVODA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83844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Ekonomisti i kreatori politike brinu ne samo o </a:t>
            </a:r>
            <a:endParaRPr lang="sr-Latn-CS" sz="2000" dirty="0" smtClean="0"/>
          </a:p>
          <a:p>
            <a:pPr algn="ctr"/>
            <a:r>
              <a:rPr lang="x-none" sz="2000" dirty="0" smtClean="0"/>
              <a:t>ukupnom </a:t>
            </a:r>
            <a:r>
              <a:rPr lang="x-none" sz="2000" dirty="0"/>
              <a:t>ekonomskom </a:t>
            </a:r>
            <a:r>
              <a:rPr lang="sr-Latn-RS" sz="2000" noProof="1" smtClean="0"/>
              <a:t>a</a:t>
            </a:r>
            <a:r>
              <a:rPr lang="x-none" sz="2000" dirty="0" smtClean="0"/>
              <a:t>utputu </a:t>
            </a:r>
            <a:r>
              <a:rPr lang="x-none" sz="2000" dirty="0"/>
              <a:t>roba i usluga,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nego </a:t>
            </a:r>
            <a:r>
              <a:rPr lang="x-none" sz="2000" dirty="0"/>
              <a:t>i o njegovoj alokaciji alternativnim korisnicima.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u="sng" dirty="0" smtClean="0"/>
              <a:t>Račun </a:t>
            </a:r>
            <a:r>
              <a:rPr lang="x-none" sz="2000" u="sng" dirty="0"/>
              <a:t>nacionalnog dohotka deli GDP u četiri široke kategorije trošenja: </a:t>
            </a:r>
            <a:endParaRPr lang="sr-Latn-CS" sz="2000" u="sng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potrošnja </a:t>
            </a:r>
            <a:r>
              <a:rPr lang="x-none" sz="2000" dirty="0"/>
              <a:t>(C),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investiranje </a:t>
            </a:r>
            <a:r>
              <a:rPr lang="x-none" sz="2000" dirty="0"/>
              <a:t>(I),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javne</a:t>
            </a:r>
            <a:r>
              <a:rPr lang="x-none" sz="2000" dirty="0">
                <a:solidFill>
                  <a:srgbClr val="C00000"/>
                </a:solidFill>
              </a:rPr>
              <a:t>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nabavke</a:t>
            </a:r>
            <a:r>
              <a:rPr lang="x-none" sz="2000" dirty="0">
                <a:solidFill>
                  <a:srgbClr val="C00000"/>
                </a:solidFill>
              </a:rPr>
              <a:t> </a:t>
            </a:r>
            <a:r>
              <a:rPr lang="x-none" sz="2000" dirty="0"/>
              <a:t>(G),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neto</a:t>
            </a:r>
            <a:r>
              <a:rPr lang="x-none" sz="2000" dirty="0">
                <a:solidFill>
                  <a:srgbClr val="C00000"/>
                </a:solidFill>
              </a:rPr>
              <a:t>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izvoz</a:t>
            </a:r>
            <a:r>
              <a:rPr lang="x-none" sz="2000" dirty="0">
                <a:solidFill>
                  <a:srgbClr val="C00000"/>
                </a:solidFill>
              </a:rPr>
              <a:t> </a:t>
            </a:r>
            <a:r>
              <a:rPr lang="x-none" sz="2000" dirty="0"/>
              <a:t>(NX</a:t>
            </a:r>
            <a:r>
              <a:rPr lang="x-none" sz="2000" dirty="0" smtClean="0"/>
              <a:t>).</a:t>
            </a:r>
          </a:p>
          <a:p>
            <a:pPr algn="ctr"/>
            <a:endParaRPr lang="x-none" sz="2000" dirty="0"/>
          </a:p>
          <a:p>
            <a:pPr algn="ctr"/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GDP = C + I + G + </a:t>
            </a: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NX</a:t>
            </a:r>
          </a:p>
          <a:p>
            <a:pPr algn="ctr"/>
            <a:endParaRPr lang="x-none" sz="2000" dirty="0"/>
          </a:p>
          <a:p>
            <a:pPr algn="ctr"/>
            <a:r>
              <a:rPr lang="x-none" sz="2000" dirty="0"/>
              <a:t>GDP je zbir potrošnje, investicija, javnih nabavki i neto izvoza.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Ova </a:t>
            </a:r>
            <a:r>
              <a:rPr lang="x-none" sz="2000" dirty="0"/>
              <a:t>jednačina je identitet – jednačina koja mora da se održi </a:t>
            </a:r>
            <a:endParaRPr lang="sr-Latn-CS" sz="2000" dirty="0" smtClean="0"/>
          </a:p>
          <a:p>
            <a:pPr algn="ctr"/>
            <a:r>
              <a:rPr lang="x-none" sz="2000" dirty="0" smtClean="0"/>
              <a:t>zbog </a:t>
            </a:r>
            <a:r>
              <a:rPr lang="x-none" sz="2000" dirty="0"/>
              <a:t>načina na koji su varijable definisane i to se zove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identitet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računa nacionalnog dohotka.</a:t>
            </a:r>
          </a:p>
        </p:txBody>
      </p:sp>
    </p:spTree>
    <p:extLst>
      <p:ext uri="{BB962C8B-B14F-4D97-AF65-F5344CB8AC3E}">
        <p14:creationId xmlns:p14="http://schemas.microsoft.com/office/powerpoint/2010/main" val="415222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7794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POTROŠNJA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74943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Potrošnja se sastoji od roba i usluga koje kupuju domaćinstva,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koja se dele u tri </a:t>
            </a:r>
            <a:r>
              <a:rPr lang="x-none" sz="2000" dirty="0" smtClean="0"/>
              <a:t>pod</a:t>
            </a:r>
            <a:r>
              <a:rPr lang="sr-Latn-RS" sz="2000" dirty="0" smtClean="0"/>
              <a:t> </a:t>
            </a:r>
            <a:r>
              <a:rPr lang="x-none" sz="2000" dirty="0" smtClean="0"/>
              <a:t>kategorije:</a:t>
            </a:r>
          </a:p>
          <a:p>
            <a:pPr algn="ctr"/>
            <a:endParaRPr lang="x-none" sz="2000" dirty="0"/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Potrošna roba je ona roba koja traje kratko, kao što su hrana i odeća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Trajna roba je ona koja traje dugo, kao što su kola i TV aparat.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Usluge uključuju izvršeni rad za potrebe potrošača,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6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od strane pojedinaca i firmi, npr. frizera i lekara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endParaRPr lang="x-none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Svi </a:t>
            </a:r>
            <a:r>
              <a:rPr lang="x-none" sz="2000" dirty="0"/>
              <a:t>oblici potrošnje čine dve trećine GDP-a.</a:t>
            </a:r>
            <a:endParaRPr lang="x-non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6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71480"/>
            <a:ext cx="878687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x-none" sz="2000" dirty="0" smtClean="0"/>
              <a:t>Dohodak </a:t>
            </a:r>
            <a:r>
              <a:rPr lang="x-none" sz="2000" dirty="0"/>
              <a:t>koji domaćinstva primaju jednak je ekonomskom autputu Y.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Država </a:t>
            </a:r>
            <a:r>
              <a:rPr lang="x-none" sz="2000" dirty="0"/>
              <a:t>zatim oporezuje domaćinstva u iznosu T.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Dohodak </a:t>
            </a:r>
            <a:r>
              <a:rPr lang="x-none" sz="2000" dirty="0"/>
              <a:t>posle plaćanja svih poreza Y-T, definišemo kao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raspoloživ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dohodak.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Domaćinstva </a:t>
            </a:r>
            <a:r>
              <a:rPr lang="x-none" sz="2000" dirty="0"/>
              <a:t>dele raspoloživ dohodak na potrošnju i štednju.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Pretpostavka </a:t>
            </a:r>
            <a:r>
              <a:rPr lang="x-none" sz="2000" dirty="0"/>
              <a:t>je da nivo potrošnje zavisi neposredno od nivoa raspoloživog dohotka, 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pa što je veći raspoloživ dohodak, veća je i potrošnja.</a:t>
            </a:r>
          </a:p>
          <a:p>
            <a:pPr algn="ctr">
              <a:spcAft>
                <a:spcPts val="600"/>
              </a:spcAft>
            </a:pPr>
            <a:r>
              <a:rPr lang="x-none" sz="2000" b="1" dirty="0"/>
              <a:t>C = C ( Y – T</a:t>
            </a:r>
            <a:r>
              <a:rPr lang="x-none" sz="2000" b="1" dirty="0" smtClean="0"/>
              <a:t>)</a:t>
            </a:r>
            <a:endParaRPr lang="x-none" sz="2000" b="1" dirty="0"/>
          </a:p>
          <a:p>
            <a:pPr algn="ctr">
              <a:spcAft>
                <a:spcPts val="600"/>
              </a:spcAft>
            </a:pPr>
            <a:r>
              <a:rPr lang="x-none" sz="2000" dirty="0"/>
              <a:t>U ovoj jednačini se tvrdi da je potrošnja funkcija raspoloživog dohotka.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Odnos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između potrošnje i raspoloživog dohotka zove se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funkcija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potrošnje.</a:t>
            </a:r>
          </a:p>
          <a:p>
            <a:pPr algn="ctr">
              <a:spcAft>
                <a:spcPts val="600"/>
              </a:spcAft>
            </a:pPr>
            <a:r>
              <a:rPr lang="x-none" sz="2000" dirty="0"/>
              <a:t>      	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Marginalna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sklonost ka potrošnji (MPC)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je </a:t>
            </a:r>
            <a:r>
              <a:rPr lang="x-none" sz="2000" dirty="0"/>
              <a:t>iznos za koji se menja potrošnja </a:t>
            </a:r>
            <a:r>
              <a:rPr lang="x-none" sz="2000" dirty="0" smtClean="0"/>
              <a:t>kada </a:t>
            </a:r>
            <a:r>
              <a:rPr lang="x-none" sz="2000" dirty="0"/>
              <a:t>se raspoloživi dohodak poveća za </a:t>
            </a:r>
            <a:r>
              <a:rPr lang="x-none" sz="2000" dirty="0" smtClean="0"/>
              <a:t>jedan</a:t>
            </a:r>
            <a:r>
              <a:rPr lang="sr-Latn-CS" sz="2000" dirty="0" smtClean="0"/>
              <a:t>.</a:t>
            </a:r>
            <a:r>
              <a:rPr lang="x-none" sz="2000" dirty="0" smtClean="0"/>
              <a:t> </a:t>
            </a:r>
            <a:r>
              <a:rPr lang="x-none" sz="2000" dirty="0"/>
              <a:t>MPC je između nule i jedan,  jedan ekstra dolar dohotka povećava potrošnju,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ali </a:t>
            </a:r>
            <a:r>
              <a:rPr lang="x-none" sz="2000" dirty="0"/>
              <a:t>za manje od </a:t>
            </a:r>
            <a:r>
              <a:rPr lang="x-none" sz="2000" dirty="0" smtClean="0"/>
              <a:t>jed</a:t>
            </a:r>
            <a:r>
              <a:rPr lang="sr-Latn-CS" sz="2000" dirty="0" smtClean="0"/>
              <a:t>an</a:t>
            </a:r>
            <a:r>
              <a:rPr lang="x-none" sz="2000" dirty="0" smtClean="0"/>
              <a:t>. </a:t>
            </a:r>
            <a:endParaRPr lang="x-non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1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0872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INVESTICIJE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00108"/>
            <a:ext cx="88583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r-Latn-R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Investiranje </a:t>
            </a:r>
            <a:r>
              <a:rPr lang="x-none" sz="2000" dirty="0"/>
              <a:t>se sastoji od roba kupljenih za buduću upotrebu.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Investiranje </a:t>
            </a:r>
            <a:r>
              <a:rPr lang="x-none" sz="2000" dirty="0"/>
              <a:t>se takođe deli u tri </a:t>
            </a:r>
            <a:r>
              <a:rPr lang="x-none" sz="2000" dirty="0" smtClean="0"/>
              <a:t>podkategorije</a:t>
            </a:r>
            <a:r>
              <a:rPr lang="x-none" sz="2000" dirty="0"/>
              <a:t>: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Investicije vezane za poslovanje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1200"/>
              </a:spcAft>
            </a:pPr>
            <a:r>
              <a:rPr lang="x-none" sz="2000" dirty="0" smtClean="0"/>
              <a:t>su </a:t>
            </a:r>
            <a:r>
              <a:rPr lang="x-none" sz="2000" dirty="0"/>
              <a:t>nabavka novih postrojenja i opreme od strane preduzeća. </a:t>
            </a:r>
            <a:endParaRPr lang="sr-Latn-CS" sz="2000" dirty="0" smtClean="0"/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Investicije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vezane za stanovanje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spcAft>
                <a:spcPts val="1200"/>
              </a:spcAft>
            </a:pPr>
            <a:r>
              <a:rPr lang="x-none" sz="2000" dirty="0" smtClean="0"/>
              <a:t>su </a:t>
            </a:r>
            <a:r>
              <a:rPr lang="x-none" sz="2000" dirty="0"/>
              <a:t>nabavka novih kuća od strane domaćinstava i kućevlasnika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Investicije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 zalihe povećavaju zalihe roba u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preduzeću</a:t>
            </a:r>
            <a:r>
              <a:rPr lang="x-none" sz="2000" dirty="0" smtClean="0"/>
              <a:t>.</a:t>
            </a:r>
          </a:p>
          <a:p>
            <a:pPr algn="ctr">
              <a:spcAft>
                <a:spcPts val="1200"/>
              </a:spcAft>
            </a:pP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I </a:t>
            </a:r>
            <a:r>
              <a:rPr lang="x-none" sz="2000" dirty="0"/>
              <a:t>preduzeća i domaćinstva kupuju investicionu robu.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Preduzeća </a:t>
            </a:r>
            <a:r>
              <a:rPr lang="x-none" sz="2000" dirty="0"/>
              <a:t>kupuju robu da bi dopunili zalihe kapitala i </a:t>
            </a:r>
            <a:r>
              <a:rPr lang="x-none" sz="2000" dirty="0" smtClean="0"/>
              <a:t>zamenili </a:t>
            </a:r>
            <a:r>
              <a:rPr lang="x-none" sz="2000" dirty="0"/>
              <a:t>pohaban kapital.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Domaćinstva </a:t>
            </a:r>
            <a:r>
              <a:rPr lang="x-none" sz="2000" dirty="0"/>
              <a:t>kupuju nove kuće, koje su takođe deo investicija.</a:t>
            </a:r>
          </a:p>
        </p:txBody>
      </p:sp>
    </p:spTree>
    <p:extLst>
      <p:ext uri="{BB962C8B-B14F-4D97-AF65-F5344CB8AC3E}">
        <p14:creationId xmlns:p14="http://schemas.microsoft.com/office/powerpoint/2010/main" val="119351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71480"/>
            <a:ext cx="87868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rgbClr val="C00000"/>
                </a:solidFill>
              </a:rPr>
              <a:t>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Količina tražnje za investicionom robom zavisi od kamatne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stope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kojom </a:t>
            </a:r>
            <a:r>
              <a:rPr lang="x-none" sz="2000" dirty="0"/>
              <a:t>se meri trošak novčanih sredstava </a:t>
            </a:r>
            <a:r>
              <a:rPr lang="x-none" sz="2000" dirty="0" smtClean="0"/>
              <a:t>koja </a:t>
            </a:r>
            <a:r>
              <a:rPr lang="x-none" sz="2000" dirty="0"/>
              <a:t>se koriste za finansiranje investicija. </a:t>
            </a:r>
            <a:endParaRPr lang="sr-Latn-CS" sz="2000" dirty="0" smtClean="0"/>
          </a:p>
          <a:p>
            <a:pPr algn="just"/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bi jedan investicioni projekat bio profitabilan,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njegov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povraćaj, mora premašiti troškove.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sr-Latn-CS" sz="2000" dirty="0" smtClean="0"/>
          </a:p>
          <a:p>
            <a:pPr algn="ctr"/>
            <a:r>
              <a:rPr lang="x-none" sz="2000" dirty="0" smtClean="0"/>
              <a:t>Ako </a:t>
            </a:r>
            <a:r>
              <a:rPr lang="x-none" sz="2000" dirty="0"/>
              <a:t>se kamatna stopa povećava, </a:t>
            </a:r>
            <a:r>
              <a:rPr lang="x-none" sz="2000" dirty="0" smtClean="0"/>
              <a:t>manje </a:t>
            </a:r>
            <a:r>
              <a:rPr lang="x-none" sz="2000" dirty="0"/>
              <a:t>investicionih projekata biva unosno </a:t>
            </a:r>
            <a:endParaRPr lang="sr-Latn-CS" sz="2000" dirty="0" smtClean="0"/>
          </a:p>
          <a:p>
            <a:pPr algn="ctr"/>
            <a:r>
              <a:rPr lang="x-none" sz="2000" dirty="0" smtClean="0"/>
              <a:t>i </a:t>
            </a:r>
            <a:r>
              <a:rPr lang="x-none" sz="2000" dirty="0"/>
              <a:t>obim tražnje za investicionom robom pada. </a:t>
            </a:r>
            <a:endParaRPr lang="sr-Latn-CS" sz="2000" dirty="0" smtClean="0"/>
          </a:p>
          <a:p>
            <a:pPr algn="ctr"/>
            <a:endParaRPr lang="sr-Latn-CS" dirty="0" smtClean="0"/>
          </a:p>
          <a:p>
            <a:pPr algn="ctr"/>
            <a:r>
              <a:rPr lang="x-none" dirty="0" smtClean="0"/>
              <a:t>Preduzeće </a:t>
            </a:r>
            <a:r>
              <a:rPr lang="x-none" dirty="0"/>
              <a:t>razmatra da li treba da gradi fabriku od milion dolara, </a:t>
            </a:r>
            <a:endParaRPr lang="sr-Latn-CS" dirty="0" smtClean="0"/>
          </a:p>
          <a:p>
            <a:pPr algn="ctr"/>
            <a:r>
              <a:rPr lang="x-none" dirty="0" smtClean="0"/>
              <a:t>koja </a:t>
            </a:r>
            <a:r>
              <a:rPr lang="x-none" dirty="0"/>
              <a:t>bi donela godišnji povraćaj od 100.000 dolara ili 10%. </a:t>
            </a:r>
            <a:endParaRPr lang="sr-Latn-CS" dirty="0" smtClean="0"/>
          </a:p>
          <a:p>
            <a:pPr algn="ctr"/>
            <a:r>
              <a:rPr lang="x-none" dirty="0" smtClean="0"/>
              <a:t>Preduzeće </a:t>
            </a:r>
            <a:r>
              <a:rPr lang="x-none" dirty="0"/>
              <a:t>poredi ovaj povraćaj sa troškovima pozajmljivanja od milion dolara. </a:t>
            </a:r>
            <a:endParaRPr lang="sr-Latn-CS" dirty="0" smtClean="0"/>
          </a:p>
          <a:p>
            <a:pPr algn="ctr"/>
            <a:r>
              <a:rPr lang="x-none" dirty="0" smtClean="0"/>
              <a:t>Preduzeće </a:t>
            </a:r>
            <a:r>
              <a:rPr lang="x-none" dirty="0"/>
              <a:t>donosi istu investicionu odluku čak i kad ne mora da pozajmi  milion dolara, </a:t>
            </a:r>
            <a:endParaRPr lang="sr-Latn-CS" dirty="0" smtClean="0"/>
          </a:p>
          <a:p>
            <a:pPr algn="ctr"/>
            <a:r>
              <a:rPr lang="x-none" dirty="0" smtClean="0"/>
              <a:t>već </a:t>
            </a:r>
            <a:r>
              <a:rPr lang="x-none" dirty="0"/>
              <a:t>koristi svoja novčana sredstva. </a:t>
            </a:r>
            <a:endParaRPr lang="sr-Latn-CS" dirty="0" smtClean="0"/>
          </a:p>
          <a:p>
            <a:pPr algn="ctr"/>
            <a:r>
              <a:rPr lang="x-none" dirty="0" smtClean="0"/>
              <a:t>Preduzeće </a:t>
            </a:r>
            <a:r>
              <a:rPr lang="x-none" dirty="0"/>
              <a:t>može deponovati ovaj novac u banku ili na tržište novčanih sredstava i </a:t>
            </a:r>
            <a:endParaRPr lang="sr-Latn-CS" dirty="0" smtClean="0"/>
          </a:p>
          <a:p>
            <a:pPr algn="ctr"/>
            <a:r>
              <a:rPr lang="x-none" dirty="0" smtClean="0"/>
              <a:t>zaraditi </a:t>
            </a:r>
            <a:r>
              <a:rPr lang="x-none" dirty="0"/>
              <a:t>kamatu. </a:t>
            </a:r>
            <a:endParaRPr lang="sr-Latn-CS" dirty="0" smtClean="0"/>
          </a:p>
          <a:p>
            <a:pPr algn="ctr"/>
            <a:r>
              <a:rPr lang="x-none" dirty="0" smtClean="0">
                <a:solidFill>
                  <a:schemeClr val="accent3">
                    <a:lumMod val="75000"/>
                  </a:schemeClr>
                </a:solidFill>
              </a:rPr>
              <a:t>Gradnja </a:t>
            </a:r>
            <a:r>
              <a:rPr lang="x-none" dirty="0">
                <a:solidFill>
                  <a:schemeClr val="accent3">
                    <a:lumMod val="75000"/>
                  </a:schemeClr>
                </a:solidFill>
              </a:rPr>
              <a:t>fabrike je profitabilnija od deponovanja samo ako je kamatna stopa manja od povraćaja od 10%. </a:t>
            </a:r>
          </a:p>
        </p:txBody>
      </p:sp>
    </p:spTree>
    <p:extLst>
      <p:ext uri="{BB962C8B-B14F-4D97-AF65-F5344CB8AC3E}">
        <p14:creationId xmlns:p14="http://schemas.microsoft.com/office/powerpoint/2010/main" val="310781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849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JAVNE NABAVKE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84784"/>
            <a:ext cx="87868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Javne (državne) nabavke su treća komponenta tražnje za robama i uslugama.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Država </a:t>
            </a:r>
            <a:r>
              <a:rPr lang="x-none" sz="2000" dirty="0"/>
              <a:t>kupuje topove, projektile i usluge državnih činovnika.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Lokalna </a:t>
            </a:r>
            <a:r>
              <a:rPr lang="x-none" sz="2000" dirty="0"/>
              <a:t>uprava kupuje knjige za biblioteke, gradi škole i zapošljava učitelje. </a:t>
            </a:r>
            <a:endParaRPr lang="sr-Latn-CS" sz="2000" dirty="0" smtClean="0"/>
          </a:p>
          <a:p>
            <a:pPr algn="ctr"/>
            <a:r>
              <a:rPr lang="x-none" sz="2000" dirty="0" smtClean="0"/>
              <a:t>Vlasti </a:t>
            </a:r>
            <a:r>
              <a:rPr lang="x-none" sz="2000" dirty="0"/>
              <a:t>na svakom nivou uprave grade puteve i izvode javne radove.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Sve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ove transakcije čine javne nabavke roba i usluga.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Ova </a:t>
            </a:r>
            <a:r>
              <a:rPr lang="x-none" sz="2000" dirty="0"/>
              <a:t>kategorija uključuje stvari kao što su vojna oprema, autoputevi i usluge </a:t>
            </a:r>
            <a:endParaRPr lang="sr-Latn-CS" sz="2000" dirty="0" smtClean="0"/>
          </a:p>
          <a:p>
            <a:pPr algn="ctr"/>
            <a:r>
              <a:rPr lang="x-none" sz="2000" dirty="0" smtClean="0"/>
              <a:t>koje </a:t>
            </a:r>
            <a:r>
              <a:rPr lang="x-none" sz="2000" dirty="0"/>
              <a:t>pružaju državni radnici, a to je samo jedan vid državne potrošnje. </a:t>
            </a:r>
            <a:endParaRPr lang="x-none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 smtClean="0"/>
              <a:t>Drugi </a:t>
            </a:r>
            <a:r>
              <a:rPr lang="x-none" sz="2000" dirty="0"/>
              <a:t>vidovi državnog trošenja su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transferna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plaćanja domaćinstvima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koju </a:t>
            </a:r>
            <a:r>
              <a:rPr lang="x-none" sz="2000" dirty="0"/>
              <a:t>javne nabavke ne uključuju, </a:t>
            </a:r>
            <a:endParaRPr lang="sr-Latn-CS" sz="2000" dirty="0" smtClean="0"/>
          </a:p>
          <a:p>
            <a:pPr algn="ctr"/>
            <a:r>
              <a:rPr lang="x-none" sz="2000" dirty="0" smtClean="0"/>
              <a:t>pošto </a:t>
            </a:r>
            <a:r>
              <a:rPr lang="x-none" sz="2000" dirty="0"/>
              <a:t>transferna plaćanja vrše realokaciju postojećeg dohotka i </a:t>
            </a:r>
            <a:endParaRPr lang="sr-Latn-CS" sz="2000" dirty="0" smtClean="0"/>
          </a:p>
          <a:p>
            <a:pPr algn="ctr"/>
            <a:r>
              <a:rPr lang="x-none" sz="2000" dirty="0" smtClean="0"/>
              <a:t>nisu </a:t>
            </a:r>
            <a:r>
              <a:rPr lang="x-none" sz="2000" dirty="0"/>
              <a:t>nastala kao razmena roba i usluga, nisu deo GDP-a. 	</a:t>
            </a:r>
          </a:p>
          <a:p>
            <a:pPr algn="just">
              <a:spcAft>
                <a:spcPts val="1200"/>
              </a:spcAft>
            </a:pP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24329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71480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noProof="1" smtClean="0"/>
              <a:t>Tri glavne oblasti delovanja makroekonomije su: </a:t>
            </a:r>
          </a:p>
          <a:p>
            <a:pPr algn="ctr"/>
            <a:r>
              <a:rPr lang="sr-Latn-RS" sz="2000" noProof="1" smtClean="0">
                <a:solidFill>
                  <a:schemeClr val="accent3">
                    <a:lumMod val="75000"/>
                  </a:schemeClr>
                </a:solidFill>
              </a:rPr>
              <a:t>rast proizvodnje, nezaposlenost, inflacija i deflacija. </a:t>
            </a:r>
          </a:p>
          <a:p>
            <a:pPr algn="ctr"/>
            <a:endParaRPr lang="sr-Latn-RS" sz="2000" noProof="1" smtClean="0"/>
          </a:p>
          <a:p>
            <a:pPr algn="ctr"/>
            <a:endParaRPr lang="sr-Latn-RS" sz="2000" noProof="1" smtClean="0"/>
          </a:p>
          <a:p>
            <a:pPr algn="ctr"/>
            <a:r>
              <a:rPr lang="sr-Latn-RS" sz="2000" noProof="1" smtClean="0"/>
              <a:t>Cilj stvaranja idealne ekonomske politike bio bi </a:t>
            </a:r>
          </a:p>
          <a:p>
            <a:pPr algn="ctr"/>
            <a:r>
              <a:rPr lang="sr-Latn-RS" sz="2000" noProof="1" smtClean="0"/>
              <a:t>visoka proizvodnja, niska nezaposlenost i niska inflacija.</a:t>
            </a:r>
          </a:p>
          <a:p>
            <a:pPr algn="ctr"/>
            <a:endParaRPr lang="sr-Latn-RS" sz="2000" noProof="1" smtClean="0"/>
          </a:p>
          <a:p>
            <a:pPr algn="ctr"/>
            <a:endParaRPr lang="sr-Latn-RS" sz="2000" noProof="1" smtClean="0"/>
          </a:p>
          <a:p>
            <a:pPr algn="ctr"/>
            <a:r>
              <a:rPr lang="sr-Latn-RS" sz="2000" u="sng" noProof="1" smtClean="0"/>
              <a:t>U predmet makroekonomije</a:t>
            </a:r>
            <a:r>
              <a:rPr lang="sr-Latn-RS" sz="2000" b="1" u="sng" noProof="1" smtClean="0"/>
              <a:t> </a:t>
            </a:r>
            <a:r>
              <a:rPr lang="sr-Latn-RS" sz="2000" u="sng" noProof="1" smtClean="0"/>
              <a:t>spada: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sr-Latn-RS" sz="2000" noProof="1" smtClean="0">
                <a:solidFill>
                  <a:schemeClr val="accent3">
                    <a:lumMod val="75000"/>
                  </a:schemeClr>
                </a:solidFill>
              </a:rPr>
              <a:t>Proučavanje ponašanja ukupne ekonomije jedne zemlje </a:t>
            </a:r>
            <a:r>
              <a:rPr lang="sr-Latn-RS" sz="2000" noProof="1" smtClean="0"/>
              <a:t>i</a:t>
            </a:r>
          </a:p>
          <a:p>
            <a:pPr marL="342900" lvl="0" indent="-342900" algn="ctr"/>
            <a:r>
              <a:rPr lang="sr-Latn-RS" sz="2000" noProof="1" smtClean="0"/>
              <a:t>utvrđivanje međuzavisnosti između njenih važnijih ekonomskih agregata,</a:t>
            </a:r>
          </a:p>
          <a:p>
            <a:pPr lvl="0" algn="ctr"/>
            <a:endParaRPr lang="sr-Latn-RS" sz="2000" noProof="1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r-Latn-RS" sz="2000" noProof="1" smtClean="0">
                <a:solidFill>
                  <a:schemeClr val="accent3">
                    <a:lumMod val="75000"/>
                  </a:schemeClr>
                </a:solidFill>
              </a:rPr>
              <a:t>Teorija makroekonomske politike</a:t>
            </a:r>
            <a:r>
              <a:rPr lang="sr-Latn-RS" sz="2000" noProof="1" smtClean="0"/>
              <a:t>, </a:t>
            </a:r>
          </a:p>
          <a:p>
            <a:pPr marL="342900" indent="-342900" algn="ctr"/>
            <a:r>
              <a:rPr lang="sr-Latn-RS" sz="2000" noProof="1" smtClean="0"/>
              <a:t>koja se bavi mogućnostima uticaja na makroekonomska zbivanja </a:t>
            </a:r>
          </a:p>
          <a:p>
            <a:pPr marL="342900" indent="-342900" algn="ctr"/>
            <a:r>
              <a:rPr lang="sr-Latn-RS" sz="2000" noProof="1" smtClean="0"/>
              <a:t>u kratkom roku na poslovne cikluse i </a:t>
            </a:r>
          </a:p>
          <a:p>
            <a:pPr marL="342900" indent="-342900" algn="ctr"/>
            <a:r>
              <a:rPr lang="sr-Latn-RS" sz="2000" noProof="1" smtClean="0"/>
              <a:t>u dugom roku na ekonomski rast. </a:t>
            </a:r>
            <a:endParaRPr lang="sr-Latn-RS" sz="2000" noProof="1"/>
          </a:p>
        </p:txBody>
      </p:sp>
    </p:spTree>
    <p:extLst>
      <p:ext uri="{BB962C8B-B14F-4D97-AF65-F5344CB8AC3E}">
        <p14:creationId xmlns:p14="http://schemas.microsoft.com/office/powerpoint/2010/main" val="37306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539331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>
                <a:solidFill>
                  <a:schemeClr val="accent3">
                    <a:lumMod val="75000"/>
                  </a:schemeClr>
                </a:solidFill>
              </a:rPr>
              <a:t>NETO IZVOZ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062551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Poslednja kategorija, neto izvoz, uzima u obzir trgovinu sa ostalim državama.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Neto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izvoz je vrednost roba i usluga koje se izvoze ostalim državama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umanjena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za vrednost roba i usluga koje se nabavljaju iz drugih država.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Neto </a:t>
            </a:r>
            <a:r>
              <a:rPr lang="x-none" sz="2000" dirty="0"/>
              <a:t>izvoz predstavlja neto trošenje iz inostranstva na našu robu i usluge,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koje </a:t>
            </a:r>
            <a:r>
              <a:rPr lang="x-none" sz="2000" dirty="0"/>
              <a:t>domaćim proizvođačima obezbeđuje dohodak</a:t>
            </a:r>
            <a:r>
              <a:rPr lang="x-none" sz="2000" dirty="0" smtClean="0"/>
              <a:t>.	</a:t>
            </a:r>
          </a:p>
          <a:p>
            <a:pPr algn="just">
              <a:spcAft>
                <a:spcPts val="1200"/>
              </a:spcAft>
            </a:pPr>
            <a:endParaRPr lang="x-none" sz="2000" dirty="0"/>
          </a:p>
        </p:txBody>
      </p:sp>
      <p:sp>
        <p:nvSpPr>
          <p:cNvPr id="2" name="Rectangle 1"/>
          <p:cNvSpPr/>
          <p:nvPr/>
        </p:nvSpPr>
        <p:spPr>
          <a:xfrm>
            <a:off x="297619" y="683955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/>
              <a:t>Ako su državne nabavke jednake porezu umanjenom za transfere,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onda </a:t>
            </a:r>
            <a:r>
              <a:rPr lang="x-none" sz="2000" dirty="0"/>
              <a:t>je G=T i vlada ima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balansiran budžet</a:t>
            </a:r>
            <a:r>
              <a:rPr lang="x-none" sz="2000" dirty="0"/>
              <a:t>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Ako </a:t>
            </a:r>
            <a:r>
              <a:rPr lang="x-none" sz="2000" dirty="0"/>
              <a:t>G premaši T, vlada ima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budžetski deficit</a:t>
            </a:r>
            <a:r>
              <a:rPr lang="x-none" sz="2000" dirty="0"/>
              <a:t>, </a:t>
            </a:r>
            <a:endParaRPr lang="sr-Latn-CS" sz="2000" dirty="0" smtClean="0"/>
          </a:p>
          <a:p>
            <a:pPr algn="ctr"/>
            <a:r>
              <a:rPr lang="x-none" sz="2000" dirty="0" smtClean="0"/>
              <a:t>koji </a:t>
            </a:r>
            <a:r>
              <a:rPr lang="x-none" sz="2000" dirty="0"/>
              <a:t>se finansira emisijom državnog duga -  pozajmljivanje na finansijskom tržištu.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Ako </a:t>
            </a:r>
            <a:r>
              <a:rPr lang="x-none" sz="2000" dirty="0"/>
              <a:t>je G manje od T, vlada ima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budžetski suficit </a:t>
            </a:r>
            <a:r>
              <a:rPr lang="x-none" sz="2000" dirty="0"/>
              <a:t>koji koristi za </a:t>
            </a:r>
            <a:endParaRPr lang="sr-Latn-CS" sz="2000" dirty="0" smtClean="0"/>
          </a:p>
          <a:p>
            <a:pPr algn="ctr"/>
            <a:r>
              <a:rPr lang="x-none" sz="2000" dirty="0" smtClean="0"/>
              <a:t>vraćanje </a:t>
            </a:r>
            <a:r>
              <a:rPr lang="x-none" sz="2000" dirty="0"/>
              <a:t>nekog od neizmirenih dugova.</a:t>
            </a:r>
          </a:p>
        </p:txBody>
      </p:sp>
    </p:spTree>
    <p:extLst>
      <p:ext uri="{BB962C8B-B14F-4D97-AF65-F5344CB8AC3E}">
        <p14:creationId xmlns:p14="http://schemas.microsoft.com/office/powerpoint/2010/main" val="439409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764704"/>
            <a:ext cx="749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BRUTO DOMAĆI PROIZVOD I EKONOMSKI RAST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44" y="1357298"/>
            <a:ext cx="8858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sz="2000" dirty="0" smtClean="0"/>
          </a:p>
          <a:p>
            <a:pPr algn="ctr"/>
            <a:r>
              <a:rPr lang="x-none" sz="2000" dirty="0" smtClean="0"/>
              <a:t>Privredni </a:t>
            </a:r>
            <a:r>
              <a:rPr lang="x-none" sz="2000" dirty="0"/>
              <a:t>rast kao fenomen ekonomskog napredovanja upravo izražava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godišnje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povećanje pomenutih agregata ili njihovih per capita veličina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dok </a:t>
            </a:r>
            <a:r>
              <a:rPr lang="x-none" sz="2000" dirty="0"/>
              <a:t>sektorsko poreklo pomenutih makroekonomskih agregata </a:t>
            </a:r>
            <a:endParaRPr lang="sr-Latn-CS" sz="2000" dirty="0" smtClean="0"/>
          </a:p>
          <a:p>
            <a:pPr algn="ctr"/>
            <a:r>
              <a:rPr lang="x-none" sz="2000" dirty="0" smtClean="0"/>
              <a:t>ukazuje </a:t>
            </a:r>
            <a:r>
              <a:rPr lang="x-none" sz="2000" dirty="0"/>
              <a:t>na strukturu privrede i zbog toga predstavlja </a:t>
            </a:r>
            <a:endParaRPr lang="sr-Latn-CS" sz="2000" dirty="0" smtClean="0"/>
          </a:p>
          <a:p>
            <a:pPr algn="ctr"/>
            <a:r>
              <a:rPr lang="x-none" sz="2000" dirty="0" smtClean="0"/>
              <a:t>nezaobilazan </a:t>
            </a:r>
            <a:r>
              <a:rPr lang="x-none" sz="2000" dirty="0"/>
              <a:t>momenat u sagledavanju: </a:t>
            </a:r>
            <a:endParaRPr lang="sr-Latn-CS" sz="2000" dirty="0" smtClean="0"/>
          </a:p>
          <a:p>
            <a:pPr algn="ctr"/>
            <a:endParaRPr lang="x-none" sz="2000" dirty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stanja u kome se nalazi ekonomija jedne zemlje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nivoa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privredne razvijenosti jedne zemlje i razvoja toka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kojim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se taj nivo povećava.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Prilikom </a:t>
            </a:r>
            <a:r>
              <a:rPr lang="x-none" sz="2000" dirty="0"/>
              <a:t>ocenjivanja učinka ekonomije iz godine u godinu, </a:t>
            </a:r>
            <a:endParaRPr lang="sr-Latn-CS" sz="2000" dirty="0" smtClean="0"/>
          </a:p>
          <a:p>
            <a:pPr algn="ctr"/>
            <a:r>
              <a:rPr lang="x-none" sz="2000" dirty="0" smtClean="0"/>
              <a:t>ekonomisti </a:t>
            </a:r>
            <a:r>
              <a:rPr lang="x-none" sz="2000" dirty="0"/>
              <a:t>se fokusiraju po stopi rasta stvarnog GDP-a.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Periodi </a:t>
            </a:r>
            <a:r>
              <a:rPr lang="x-none" sz="2000" dirty="0"/>
              <a:t>pozitivnog rasta GDP-a se naziva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ekspanzija</a:t>
            </a:r>
            <a:r>
              <a:rPr lang="x-none" sz="2000" dirty="0"/>
              <a:t>. </a:t>
            </a:r>
            <a:endParaRPr lang="sr-Latn-CS" sz="2000" dirty="0" smtClean="0"/>
          </a:p>
          <a:p>
            <a:pPr algn="ctr"/>
            <a:r>
              <a:rPr lang="x-none" sz="2000" dirty="0" smtClean="0"/>
              <a:t>Periodi </a:t>
            </a:r>
            <a:r>
              <a:rPr lang="x-none" sz="2000" dirty="0"/>
              <a:t>negativnog rasta GDP-a se naziva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recesija.</a:t>
            </a:r>
          </a:p>
        </p:txBody>
      </p:sp>
    </p:spTree>
    <p:extLst>
      <p:ext uri="{BB962C8B-B14F-4D97-AF65-F5344CB8AC3E}">
        <p14:creationId xmlns:p14="http://schemas.microsoft.com/office/powerpoint/2010/main" val="392198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40719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/>
              <a:t>Rast GDP-a u EU-15 i </a:t>
            </a:r>
            <a:r>
              <a:rPr lang="x-none" sz="2000" dirty="0" smtClean="0"/>
              <a:t>SAD</a:t>
            </a:r>
            <a:endParaRPr lang="sr-Latn-CS" sz="2000" dirty="0" smtClean="0"/>
          </a:p>
          <a:p>
            <a:pPr algn="ctr"/>
            <a:r>
              <a:rPr lang="x-none" sz="2000" dirty="0" smtClean="0"/>
              <a:t> </a:t>
            </a:r>
            <a:r>
              <a:rPr lang="x-none" sz="2000" dirty="0"/>
              <a:t>od 1970. do 2006. godine </a:t>
            </a:r>
            <a:endParaRPr lang="sr-Latn-CS" sz="2000" dirty="0" smtClean="0"/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prikazan na slici koja pokazuje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kako su obe ekonomije prolazile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kroz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serije ekonomskih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ekspanzija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 recesija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Možemo </a:t>
            </a:r>
            <a:r>
              <a:rPr lang="x-none" sz="2000" dirty="0"/>
              <a:t>videti početak ekspanzije početkom 90-tih godina </a:t>
            </a:r>
            <a:endParaRPr lang="sr-Latn-CS" sz="2000" dirty="0" smtClean="0"/>
          </a:p>
          <a:p>
            <a:pPr algn="ctr"/>
            <a:r>
              <a:rPr lang="x-none" sz="2000" dirty="0" smtClean="0"/>
              <a:t>koja </a:t>
            </a:r>
            <a:r>
              <a:rPr lang="x-none" sz="2000" dirty="0"/>
              <a:t>je trajala sve do 2000. godine i od tada nastavila rast,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ali </a:t>
            </a:r>
            <a:r>
              <a:rPr lang="x-none" sz="2000" dirty="0"/>
              <a:t>uporednim tempom. </a:t>
            </a:r>
            <a:endParaRPr lang="sr-Latn-CS" sz="2000" dirty="0" smtClean="0"/>
          </a:p>
          <a:p>
            <a:pPr algn="ctr"/>
            <a:r>
              <a:rPr lang="x-none" sz="2000" dirty="0" smtClean="0"/>
              <a:t>Obe </a:t>
            </a:r>
            <a:r>
              <a:rPr lang="x-none" sz="2000" dirty="0"/>
              <a:t>ekonomije, </a:t>
            </a:r>
            <a:r>
              <a:rPr lang="x-none" sz="2000" dirty="0" smtClean="0"/>
              <a:t>su </a:t>
            </a:r>
            <a:r>
              <a:rPr lang="x-none" sz="2000" dirty="0"/>
              <a:t>2007. </a:t>
            </a:r>
            <a:r>
              <a:rPr lang="x-none" sz="2000" dirty="0" smtClean="0"/>
              <a:t>godine</a:t>
            </a:r>
            <a:r>
              <a:rPr lang="sr-Latn-CS" sz="2000" dirty="0" smtClean="0"/>
              <a:t> </a:t>
            </a:r>
          </a:p>
          <a:p>
            <a:pPr algn="ctr"/>
            <a:r>
              <a:rPr lang="x-none" sz="2000" dirty="0" smtClean="0"/>
              <a:t>pale u duboku recesiju prouzrokovanu </a:t>
            </a:r>
            <a:endParaRPr lang="sr-Latn-CS" sz="2000" dirty="0" smtClean="0"/>
          </a:p>
          <a:p>
            <a:pPr algn="ctr"/>
            <a:r>
              <a:rPr lang="x-none" sz="2000" dirty="0" smtClean="0"/>
              <a:t>svetskom ekonomskom krizom. </a:t>
            </a:r>
            <a:endParaRPr lang="sr-Latn-CS" sz="2000" dirty="0" smtClean="0"/>
          </a:p>
          <a:p>
            <a:pPr algn="ctr"/>
            <a:r>
              <a:rPr lang="x-none" sz="2000" dirty="0" smtClean="0"/>
              <a:t>Ovo stanje je uzdrmalo celokupnu svetsku finansijsku stabilnost.</a:t>
            </a:r>
            <a:endParaRPr lang="x-none" sz="2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5215" r="2820" b="2632"/>
          <a:stretch>
            <a:fillRect/>
          </a:stretch>
        </p:blipFill>
        <p:spPr bwMode="auto">
          <a:xfrm>
            <a:off x="4286248" y="1785926"/>
            <a:ext cx="4649874" cy="250507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027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764704"/>
            <a:ext cx="749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BRUTO NACIONALNI PROIZVOD (GNP)</a:t>
            </a:r>
            <a:endParaRPr lang="x-non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928670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sz="2000" dirty="0" smtClean="0"/>
          </a:p>
          <a:p>
            <a:pPr algn="ctr"/>
            <a:r>
              <a:rPr lang="x-none" sz="2000" dirty="0" smtClean="0"/>
              <a:t>Bruto </a:t>
            </a:r>
            <a:r>
              <a:rPr lang="x-none" sz="2000" dirty="0"/>
              <a:t>nacionalni proizvod (GNP) </a:t>
            </a:r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vrednost finalnih dobara i usluga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čijom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prodajom domaći rezidenti stiču dohotke 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nezavisno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od toga da li je proizvodnja ostvarena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unutar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ili van granica sopstvene zemlje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PRIMER: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Ako </a:t>
            </a:r>
            <a:r>
              <a:rPr lang="x-none" sz="2000" dirty="0"/>
              <a:t>naša zemlja dobije kredit iz inostranstva u iznosu od </a:t>
            </a:r>
            <a:r>
              <a:rPr lang="sr-Latn-CS" sz="2000" dirty="0" smtClean="0"/>
              <a:t>K</a:t>
            </a:r>
            <a:r>
              <a:rPr lang="x-none" sz="2000" dirty="0" smtClean="0"/>
              <a:t> </a:t>
            </a:r>
            <a:r>
              <a:rPr lang="x-none" sz="2000" dirty="0"/>
              <a:t>dinara i </a:t>
            </a:r>
            <a:endParaRPr lang="sr-Latn-CS" sz="2000" dirty="0" smtClean="0"/>
          </a:p>
          <a:p>
            <a:pPr algn="ctr"/>
            <a:r>
              <a:rPr lang="x-none" sz="2000" dirty="0" smtClean="0"/>
              <a:t>isti </a:t>
            </a:r>
            <a:r>
              <a:rPr lang="x-none" sz="2000" dirty="0"/>
              <a:t>otplaćuje u godišnjim ratama od Rk dinara,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tim </a:t>
            </a:r>
            <a:r>
              <a:rPr lang="x-none" sz="2000" dirty="0"/>
              <a:t>kreditom ona realizuje projekat koji donosi godišnji dohodak od X dinara.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tom slučaju bruto domaći proizvod će biti uvećan za X dinara . </a:t>
            </a:r>
            <a:endParaRPr lang="sr-Latn-CS" sz="2000" dirty="0" smtClean="0"/>
          </a:p>
          <a:p>
            <a:pPr algn="ctr"/>
            <a:r>
              <a:rPr lang="x-none" sz="2000" dirty="0" smtClean="0"/>
              <a:t>Njen </a:t>
            </a:r>
            <a:r>
              <a:rPr lang="x-none" sz="2000" dirty="0"/>
              <a:t>bruto nacionalni proizvod će biti uvećan za (X – Rk) dinara,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budući </a:t>
            </a:r>
            <a:r>
              <a:rPr lang="x-none" sz="2000" dirty="0"/>
              <a:t>da iz ostvarenog povećanja dohotka (X) mora inostranstvu platiti godišnje Rk dinara na ime otplate kredita i kamata na isti. </a:t>
            </a:r>
            <a:endParaRPr lang="sr-Latn-CS" sz="2000" dirty="0" smtClean="0"/>
          </a:p>
          <a:p>
            <a:pPr algn="ctr"/>
            <a:r>
              <a:rPr lang="x-none" sz="2000" dirty="0" smtClean="0"/>
              <a:t>Zemlja od koje je uzet kredit neće zbog toga imati promene u svom </a:t>
            </a:r>
            <a:endParaRPr lang="sr-Latn-CS" sz="2000" dirty="0" smtClean="0"/>
          </a:p>
          <a:p>
            <a:pPr algn="ctr"/>
            <a:r>
              <a:rPr lang="x-none" sz="2000" dirty="0" smtClean="0"/>
              <a:t>bruto domaćem proizvodu (GDP), ali će joj se bruto nacionalni proizvod </a:t>
            </a:r>
            <a:endParaRPr lang="sr-Latn-CS" sz="2000" dirty="0" smtClean="0"/>
          </a:p>
          <a:p>
            <a:pPr algn="ctr"/>
            <a:r>
              <a:rPr lang="x-none" sz="2000" dirty="0" smtClean="0"/>
              <a:t>uvećati za Rk dinara. 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17803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00042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PRIMER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/>
              <a:t>Recimo </a:t>
            </a:r>
            <a:r>
              <a:rPr lang="x-none" sz="2000" dirty="0"/>
              <a:t>BMW AG fabrika automobila iz Nemačke sa postrojenjem u Egiptu zapošljava mahom lokalno stanovništvo. </a:t>
            </a:r>
            <a:endParaRPr lang="sr-Latn-CS" sz="2000" dirty="0" smtClean="0"/>
          </a:p>
          <a:p>
            <a:pPr algn="ctr"/>
            <a:r>
              <a:rPr lang="x-none" sz="2000" dirty="0" smtClean="0"/>
              <a:t>Iako </a:t>
            </a:r>
            <a:r>
              <a:rPr lang="x-none" sz="2000" dirty="0"/>
              <a:t>je izlaz fabrike uključen u egipatski BDP, </a:t>
            </a:r>
            <a:endParaRPr lang="sr-Latn-CS" sz="2000" dirty="0" smtClean="0"/>
          </a:p>
          <a:p>
            <a:pPr algn="ctr"/>
            <a:r>
              <a:rPr lang="x-none" sz="2000" dirty="0" smtClean="0"/>
              <a:t>samo </a:t>
            </a:r>
            <a:r>
              <a:rPr lang="x-none" sz="2000" dirty="0"/>
              <a:t>jedan njegov deo je uključen u BNP. </a:t>
            </a:r>
            <a:endParaRPr lang="sr-Latn-CS" sz="2000" dirty="0" smtClean="0"/>
          </a:p>
          <a:p>
            <a:pPr algn="ctr"/>
            <a:r>
              <a:rPr lang="x-none" sz="2000" dirty="0" smtClean="0"/>
              <a:t>Plate </a:t>
            </a:r>
            <a:r>
              <a:rPr lang="x-none" sz="2000" dirty="0"/>
              <a:t>isplaćene egipatskim radnicima su deo egipatskog BNP-a,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ali </a:t>
            </a:r>
            <a:r>
              <a:rPr lang="x-none" sz="2000" dirty="0"/>
              <a:t>profit fabrike nije, profit fabrike je uključen u nemački BNP </a:t>
            </a:r>
            <a:endParaRPr lang="sr-Latn-CS" sz="2000" dirty="0" smtClean="0"/>
          </a:p>
          <a:p>
            <a:pPr algn="ctr"/>
            <a:r>
              <a:rPr lang="x-none" sz="2000" dirty="0" smtClean="0"/>
              <a:t>jer </a:t>
            </a:r>
            <a:r>
              <a:rPr lang="x-none" sz="2000" dirty="0"/>
              <a:t>je izlaz proizveden od strane nemačkih faktora proizvodnje.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Profit </a:t>
            </a:r>
            <a:r>
              <a:rPr lang="x-none" sz="2000" dirty="0"/>
              <a:t>fabrike nije uključen u nemački BDP jer nije ni zarađen u Nemačkoj.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Dakle</a:t>
            </a:r>
            <a:r>
              <a:rPr lang="x-none" sz="2000" dirty="0"/>
              <a:t>,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bruto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domaći proizvod uključuje ukupnu produkciju finalnih roba i usluga, stvaranu u zemlji, tj. na teritoriji nacionalne ekonomije,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dok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bruto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nacionalni proizvod meri ukupan dohodak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zarađen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od strane nacije u celom svetu.</a:t>
            </a:r>
          </a:p>
        </p:txBody>
      </p:sp>
    </p:spTree>
    <p:extLst>
      <p:ext uri="{BB962C8B-B14F-4D97-AF65-F5344CB8AC3E}">
        <p14:creationId xmlns:p14="http://schemas.microsoft.com/office/powerpoint/2010/main" val="423740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746701"/>
            <a:ext cx="749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r-Latn-CS" sz="2800" b="1" dirty="0" smtClean="0">
                <a:solidFill>
                  <a:schemeClr val="accent3">
                    <a:lumMod val="75000"/>
                  </a:schemeClr>
                </a:solidFill>
              </a:rPr>
              <a:t>PROIZVODNI AGREGAT I POSLOVNI CIKLUS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1821299"/>
            <a:ext cx="871543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x-none" sz="2000" dirty="0"/>
              <a:t>Glavno merilo stanja neke ekonomije je Proizvodni </a:t>
            </a:r>
            <a:r>
              <a:rPr lang="x-none" sz="2000" dirty="0" smtClean="0"/>
              <a:t>agregat</a:t>
            </a:r>
            <a:r>
              <a:rPr lang="sr-Latn-CS" sz="2000" dirty="0" smtClean="0"/>
              <a:t> </a:t>
            </a:r>
            <a:r>
              <a:rPr lang="x-none" sz="2000" dirty="0" smtClean="0"/>
              <a:t>koji </a:t>
            </a:r>
            <a:r>
              <a:rPr lang="x-none" sz="2000" dirty="0"/>
              <a:t>predstavlja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ukupnu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proizvedenu količinu dobara i usluga u datom periodu vremena.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Kada </a:t>
            </a:r>
            <a:r>
              <a:rPr lang="x-none" sz="2000" dirty="0"/>
              <a:t>se manje proizvede odnosno kada je manji proizvodni agregat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postoji </a:t>
            </a:r>
            <a:r>
              <a:rPr lang="x-none" sz="2000" dirty="0"/>
              <a:t>i manji broj dobara i usluga za sve i samim tim opada standard života.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Kada </a:t>
            </a:r>
            <a:r>
              <a:rPr lang="x-none" sz="2000" dirty="0"/>
              <a:t>firme smanje proizvodnju,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one </a:t>
            </a:r>
            <a:r>
              <a:rPr lang="x-none" sz="2000" dirty="0"/>
              <a:t>otpuštaju radnike, a time raste opšta nezaposlenost.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endParaRPr lang="sr-Latn-CS" sz="20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Recesije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su periodi tokom kojih proizvodni agregat opada.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sr-Latn-CS" sz="2000" dirty="0" smtClean="0"/>
              <a:t>E</a:t>
            </a:r>
            <a:r>
              <a:rPr lang="x-none" sz="2000" dirty="0" smtClean="0"/>
              <a:t>konomske </a:t>
            </a:r>
            <a:r>
              <a:rPr lang="x-none" sz="2000" dirty="0"/>
              <a:t>krize klasifikuju kao recesija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kada </a:t>
            </a:r>
            <a:r>
              <a:rPr lang="x-none" sz="2000" dirty="0"/>
              <a:t>se proizvodni agregat smanjuje tokom dva uzastopna kvartala. </a:t>
            </a:r>
            <a:endParaRPr lang="sr-Latn-CS" sz="2000" dirty="0" smtClean="0"/>
          </a:p>
          <a:p>
            <a:pPr algn="ctr">
              <a:spcAft>
                <a:spcPts val="6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Produžena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 duboka recesija se naziva depresija,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x-none" sz="2000" dirty="0" smtClean="0"/>
              <a:t>iako </a:t>
            </a:r>
            <a:r>
              <a:rPr lang="x-none" sz="2000" dirty="0"/>
              <a:t>se ekonomisti ne slažu u tome kada recesija postaje depresija. </a:t>
            </a:r>
          </a:p>
        </p:txBody>
      </p:sp>
    </p:spTree>
    <p:extLst>
      <p:ext uri="{BB962C8B-B14F-4D97-AF65-F5344CB8AC3E}">
        <p14:creationId xmlns:p14="http://schemas.microsoft.com/office/powerpoint/2010/main" val="158159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500042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/>
              <a:t>Umesto da rastu ujednačenim tempom tokom vremena,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ekonomije </a:t>
            </a:r>
            <a:r>
              <a:rPr lang="x-none" sz="2000" dirty="0"/>
              <a:t>imaju tendenciju da dožive kratkoročne uspone i padove </a:t>
            </a:r>
            <a:endParaRPr lang="sr-Latn-CS" sz="2000" dirty="0" smtClean="0"/>
          </a:p>
          <a:p>
            <a:pPr algn="ctr"/>
            <a:r>
              <a:rPr lang="x-none" sz="2000" dirty="0" smtClean="0"/>
              <a:t>njihovih </a:t>
            </a:r>
            <a:r>
              <a:rPr lang="x-none" sz="2000" dirty="0"/>
              <a:t>performansi.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Stručni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izraz za ove uspone i padove je Poslovni ciklus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sr-Latn-CS" sz="2000" i="1" dirty="0" smtClean="0"/>
          </a:p>
        </p:txBody>
      </p:sp>
      <p:pic>
        <p:nvPicPr>
          <p:cNvPr id="4" name="Picture 3" descr="Untitled-1"/>
          <p:cNvPicPr/>
          <p:nvPr/>
        </p:nvPicPr>
        <p:blipFill>
          <a:blip r:embed="rId3" cstate="print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964279"/>
            <a:ext cx="3528392" cy="2985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7158" y="2615421"/>
            <a:ext cx="4178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Vrh</a:t>
            </a:r>
            <a:r>
              <a:rPr lang="x-none" sz="2000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/>
              <a:t>-</a:t>
            </a:r>
            <a:r>
              <a:rPr lang="x-none" sz="2000" dirty="0" smtClean="0"/>
              <a:t> </a:t>
            </a:r>
            <a:r>
              <a:rPr lang="x-none" sz="2000" dirty="0"/>
              <a:t>najviša tačka novog poslovnog </a:t>
            </a:r>
            <a:r>
              <a:rPr lang="x-none" sz="2000" dirty="0" smtClean="0"/>
              <a:t>ciklusa</a:t>
            </a:r>
            <a:r>
              <a:rPr lang="sr-Latn-CS" sz="2000" dirty="0" smtClean="0"/>
              <a:t>.</a:t>
            </a:r>
          </a:p>
          <a:p>
            <a:pPr algn="just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Dn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x-none" sz="2000" dirty="0" smtClean="0"/>
              <a:t> </a:t>
            </a:r>
            <a:r>
              <a:rPr lang="sr-Latn-CS" sz="2000" dirty="0" smtClean="0"/>
              <a:t>-</a:t>
            </a:r>
            <a:r>
              <a:rPr lang="x-none" sz="2000" dirty="0" smtClean="0"/>
              <a:t> naj</a:t>
            </a:r>
            <a:r>
              <a:rPr lang="sr-Latn-CS" sz="2000" dirty="0" smtClean="0"/>
              <a:t>niža</a:t>
            </a:r>
            <a:r>
              <a:rPr lang="x-none" sz="2000" dirty="0" smtClean="0"/>
              <a:t> tačka novog poslovnog ciklusa</a:t>
            </a:r>
            <a:r>
              <a:rPr lang="sr-Latn-CS" sz="2000" dirty="0" smtClean="0"/>
              <a:t>.</a:t>
            </a:r>
          </a:p>
          <a:p>
            <a:pPr algn="just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Ekspanzija </a:t>
            </a:r>
            <a:r>
              <a:rPr lang="sr-Latn-CS" sz="2000" dirty="0" smtClean="0"/>
              <a:t>- </a:t>
            </a:r>
            <a:r>
              <a:rPr lang="x-none" sz="2000" dirty="0" smtClean="0"/>
              <a:t>nivo ciklusa </a:t>
            </a:r>
            <a:r>
              <a:rPr lang="sr-Latn-CS" sz="2000" dirty="0" smtClean="0"/>
              <a:t>od dna </a:t>
            </a:r>
            <a:r>
              <a:rPr lang="x-none" sz="2000" dirty="0" smtClean="0"/>
              <a:t>do vrha  </a:t>
            </a:r>
            <a:r>
              <a:rPr lang="sr-Latn-CS" sz="2000" dirty="0" smtClean="0"/>
              <a:t>kada</a:t>
            </a:r>
            <a:r>
              <a:rPr lang="x-none" sz="2000" dirty="0" smtClean="0"/>
              <a:t> </a:t>
            </a:r>
            <a:r>
              <a:rPr lang="x-none" sz="2000" dirty="0"/>
              <a:t>proizvodnja i zaposlenost rastu. </a:t>
            </a:r>
            <a:endParaRPr lang="sr-Latn-CS" sz="2000" dirty="0" smtClean="0"/>
          </a:p>
          <a:p>
            <a:pPr algn="just"/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ecesija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 (kontrakcija) - </a:t>
            </a:r>
            <a:r>
              <a:rPr lang="sr-Latn-CS" sz="2000" dirty="0" smtClean="0"/>
              <a:t>p</a:t>
            </a:r>
            <a:r>
              <a:rPr lang="x-none" sz="2000" dirty="0" smtClean="0"/>
              <a:t>eriod od vrha do dna </a:t>
            </a:r>
            <a:r>
              <a:rPr lang="sr-Latn-CS" sz="2000" dirty="0" smtClean="0"/>
              <a:t>,</a:t>
            </a:r>
            <a:r>
              <a:rPr lang="x-none" sz="2000" dirty="0" smtClean="0"/>
              <a:t>kada </a:t>
            </a:r>
            <a:r>
              <a:rPr lang="x-none" sz="2000" dirty="0"/>
              <a:t>zaposlenost i proizvodnja opada.</a:t>
            </a:r>
          </a:p>
        </p:txBody>
      </p:sp>
    </p:spTree>
    <p:extLst>
      <p:ext uri="{BB962C8B-B14F-4D97-AF65-F5344CB8AC3E}">
        <p14:creationId xmlns:p14="http://schemas.microsoft.com/office/powerpoint/2010/main" val="73738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606167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/>
              <a:t>Poslovni ciklus na prethodnoj slici je simetričan, </a:t>
            </a:r>
            <a:endParaRPr lang="sr-Latn-CS" sz="2000" dirty="0" smtClean="0"/>
          </a:p>
          <a:p>
            <a:pPr algn="ctr"/>
            <a:r>
              <a:rPr lang="x-none" sz="2000" dirty="0" smtClean="0"/>
              <a:t>što </a:t>
            </a:r>
            <a:r>
              <a:rPr lang="x-none" sz="2000" dirty="0"/>
              <a:t>znači da je dužina ekspanzije iste dužine kontrakcije.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Većina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poslovnih ciklusa nije simetrična,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jer </a:t>
            </a:r>
            <a:r>
              <a:rPr lang="x-none" sz="2000" dirty="0"/>
              <a:t>je moguće na primer da je ekspanziona faza duža od kontrakcione faze.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Kada </a:t>
            </a:r>
            <a:r>
              <a:rPr lang="x-none" sz="2000" dirty="0"/>
              <a:t>nastupi kontrakcija, ona može biti brza i oštra,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dok </a:t>
            </a:r>
            <a:r>
              <a:rPr lang="x-none" sz="2000" dirty="0"/>
              <a:t>ekspanzija može biti spora i postepena</a:t>
            </a:r>
            <a:r>
              <a:rPr lang="x-none" sz="2000" dirty="0" smtClean="0"/>
              <a:t>.</a:t>
            </a:r>
          </a:p>
        </p:txBody>
      </p:sp>
      <p:pic>
        <p:nvPicPr>
          <p:cNvPr id="7" name="Picture 6" descr="Untitled-2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7496"/>
            <a:ext cx="4500562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282" y="2928934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Slika pokazuje stvarne poslovne cikluse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SAD između 1900. i 2009. godine. Tokom </a:t>
            </a:r>
            <a:r>
              <a:rPr lang="x-none" sz="2000" dirty="0"/>
              <a:t>ovog </a:t>
            </a:r>
            <a:r>
              <a:rPr lang="x-none" sz="2000" dirty="0" smtClean="0"/>
              <a:t>perioda odigralo </a:t>
            </a:r>
            <a:r>
              <a:rPr lang="x-none" sz="2000" dirty="0"/>
              <a:t>se </a:t>
            </a:r>
            <a:endParaRPr lang="sr-Latn-CS" sz="2000" dirty="0" smtClean="0"/>
          </a:p>
          <a:p>
            <a:pPr algn="ctr"/>
            <a:r>
              <a:rPr lang="x-none" sz="2000" dirty="0" smtClean="0"/>
              <a:t>mnogo </a:t>
            </a:r>
            <a:r>
              <a:rPr lang="x-none" sz="2000" dirty="0"/>
              <a:t>poslovnih ciklusa</a:t>
            </a:r>
            <a:r>
              <a:rPr lang="x-none" sz="2000" dirty="0" smtClean="0"/>
              <a:t>, </a:t>
            </a:r>
            <a:endParaRPr lang="sr-Latn-CS" sz="2000" dirty="0" smtClean="0"/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slici su prikazani samo značajniji.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Periodi </a:t>
            </a:r>
            <a:r>
              <a:rPr lang="x-none" sz="2000" dirty="0"/>
              <a:t>Velike depresije i Svetskih ratova pokazuju najveću fluktaciju, </a:t>
            </a:r>
            <a:endParaRPr lang="sr-Latn-CS" sz="2000" dirty="0" smtClean="0"/>
          </a:p>
          <a:p>
            <a:pPr algn="ctr"/>
            <a:r>
              <a:rPr lang="x-none" sz="2000" dirty="0" smtClean="0"/>
              <a:t>pored </a:t>
            </a:r>
            <a:r>
              <a:rPr lang="x-none" sz="2000" dirty="0"/>
              <a:t>ostalih velikih kontrakcija i ekspanzija</a:t>
            </a:r>
            <a:r>
              <a:rPr lang="x-none" sz="2000" dirty="0" smtClean="0"/>
              <a:t>.</a:t>
            </a:r>
            <a:endParaRPr lang="x-non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063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817548"/>
            <a:ext cx="749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RADNA SNAGA I NEZAPOSLENOST</a:t>
            </a:r>
            <a:r>
              <a:rPr lang="sr-Latn-CS" sz="2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1498432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Stopa nezaposlenosti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predstavlja </a:t>
            </a:r>
            <a:r>
              <a:rPr lang="x-none" sz="2000" dirty="0"/>
              <a:t>procenat radne snage koji je bez posla i </a:t>
            </a:r>
            <a:endParaRPr lang="sr-Latn-CS" sz="2000" dirty="0" smtClean="0"/>
          </a:p>
          <a:p>
            <a:pPr algn="ctr"/>
            <a:r>
              <a:rPr lang="x-none" sz="2000" dirty="0" smtClean="0"/>
              <a:t>ključni </a:t>
            </a:r>
            <a:r>
              <a:rPr lang="x-none" sz="2000" dirty="0"/>
              <a:t>je indikator stanja ekonomije</a:t>
            </a:r>
            <a:r>
              <a:rPr lang="x-none" sz="2000" dirty="0" smtClean="0"/>
              <a:t>.</a:t>
            </a:r>
          </a:p>
          <a:p>
            <a:pPr algn="ctr"/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Zašto uopšte postoji nezaposlenost? </a:t>
            </a:r>
          </a:p>
          <a:p>
            <a:pPr algn="ctr"/>
            <a:r>
              <a:rPr lang="x-none" sz="2000" dirty="0"/>
              <a:t>Ne možemo očekivati apsolutnu zaposlenost, </a:t>
            </a:r>
            <a:endParaRPr lang="sr-Latn-CS" sz="2000" dirty="0" smtClean="0"/>
          </a:p>
          <a:p>
            <a:pPr algn="ctr"/>
            <a:r>
              <a:rPr lang="x-none" sz="2000" dirty="0" smtClean="0"/>
              <a:t>jer </a:t>
            </a:r>
            <a:r>
              <a:rPr lang="x-none" sz="2000" dirty="0"/>
              <a:t>će u bilo kom trenutku neka firma bankrotirati da li zbog konkurencije,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lošeg </a:t>
            </a:r>
            <a:r>
              <a:rPr lang="x-none" sz="2000" dirty="0"/>
              <a:t>upravljanja ili loše sreće. </a:t>
            </a:r>
            <a:endParaRPr lang="sr-Latn-CS" sz="2000" dirty="0" smtClean="0"/>
          </a:p>
          <a:p>
            <a:pPr algn="ctr"/>
            <a:r>
              <a:rPr lang="x-none" sz="2000" dirty="0" smtClean="0"/>
              <a:t>Zaposleni </a:t>
            </a:r>
            <a:r>
              <a:rPr lang="x-none" sz="2000" dirty="0"/>
              <a:t>tih firmi generalno nisu u stanju da odmah pronađu novi posao, </a:t>
            </a:r>
            <a:endParaRPr lang="sr-Latn-CS" sz="2000" dirty="0" smtClean="0"/>
          </a:p>
          <a:p>
            <a:pPr algn="ctr"/>
            <a:r>
              <a:rPr lang="x-none" sz="2000" dirty="0" smtClean="0"/>
              <a:t>i </a:t>
            </a:r>
            <a:r>
              <a:rPr lang="x-none" sz="2000" dirty="0"/>
              <a:t>dok traže posao oni povećavaju stopu nezaposlenosti.</a:t>
            </a:r>
          </a:p>
          <a:p>
            <a:pPr algn="ctr"/>
            <a:endParaRPr lang="x-none" sz="2000" dirty="0"/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Kada je nezaposlenost preko neke minimalne vrednosti,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onda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postoji višak ponude, prema tekućim platama,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postoje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radnici koji žele da rade ali, ne mogu da nađu posao.</a:t>
            </a:r>
          </a:p>
        </p:txBody>
      </p:sp>
    </p:spTree>
    <p:extLst>
      <p:ext uri="{BB962C8B-B14F-4D97-AF65-F5344CB8AC3E}">
        <p14:creationId xmlns:p14="http://schemas.microsoft.com/office/powerpoint/2010/main" val="260284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658431"/>
            <a:ext cx="8786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/>
              <a:t>U teoriji mikroekonomije, odgovor na višak ponude je smanjenje cene </a:t>
            </a:r>
            <a:endParaRPr lang="sr-Latn-CS" sz="2000" dirty="0" smtClean="0"/>
          </a:p>
          <a:p>
            <a:pPr algn="ctr"/>
            <a:r>
              <a:rPr lang="x-none" sz="2000" dirty="0" smtClean="0"/>
              <a:t>nekog </a:t>
            </a:r>
            <a:r>
              <a:rPr lang="x-none" sz="2000" dirty="0"/>
              <a:t>proizvoda i stoga je smanjena tražena količina i uspostavljanje ravnoteže.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Kada </a:t>
            </a:r>
            <a:r>
              <a:rPr lang="x-none" sz="2000" dirty="0"/>
              <a:t>se isporučena količina nađe u jednakom odnosu sa traženom količinom </a:t>
            </a:r>
            <a:endParaRPr lang="sr-Latn-CS" sz="2000" dirty="0" smtClean="0"/>
          </a:p>
          <a:p>
            <a:pPr algn="ctr"/>
            <a:r>
              <a:rPr lang="x-none" sz="2000" dirty="0" smtClean="0"/>
              <a:t>to </a:t>
            </a:r>
            <a:r>
              <a:rPr lang="x-none" sz="2000" dirty="0"/>
              <a:t>tržište postaje „balansirano</a:t>
            </a:r>
            <a:r>
              <a:rPr lang="x-none" sz="2000" dirty="0" smtClean="0"/>
              <a:t>“.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Postojanje </a:t>
            </a:r>
            <a:r>
              <a:rPr lang="x-none" sz="2000" dirty="0"/>
              <a:t>nezaposlenosti implicira da agregat radne snage nije balansiran,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odnosno </a:t>
            </a:r>
            <a:r>
              <a:rPr lang="x-none" sz="2000" dirty="0"/>
              <a:t>da sprečava potražnju i ponudu da se </a:t>
            </a:r>
            <a:r>
              <a:rPr lang="x-none" sz="2000" dirty="0" smtClean="0"/>
              <a:t>izjednače.</a:t>
            </a:r>
            <a:endParaRPr lang="x-none" sz="2000" dirty="0"/>
          </a:p>
        </p:txBody>
      </p:sp>
      <p:pic>
        <p:nvPicPr>
          <p:cNvPr id="4" name="Picture 3" descr="Untitled-4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21217"/>
            <a:ext cx="7387184" cy="3076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423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5716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CILJEVI I INSTRUMENTI MAKROEKONOMIJE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1214422"/>
            <a:ext cx="7494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Vođenje ekonomije jedne zemlje podrazumeva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merenje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makroekonomskih aktivnosti 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postavljanje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odgovarajućih makroekonomskih ciljeva,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koje se društvo opredeljuje u određenom periodu,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kao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 odabir makroekonomskih instrumenata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kao </a:t>
            </a:r>
            <a:r>
              <a:rPr lang="x-none" sz="2000" dirty="0"/>
              <a:t>alata za ostvarivanje tako postavljenih ciljeva.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4" y="3210796"/>
            <a:ext cx="4877633" cy="28671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1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674693"/>
            <a:ext cx="749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MERENJE ZAPOSLENOSTI I NEZAPOSLENOSTI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44" y="1587564"/>
            <a:ext cx="885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/>
              <a:t>Potencijalna radna snaga i stvarna radna snaga će varirati u svakom trenutku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zavisnosti od spremnosti da  se radi i dostupnosti rada.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Stvarna </a:t>
            </a:r>
            <a:r>
              <a:rPr lang="x-none" sz="2000" dirty="0"/>
              <a:t>radna snaga će biti manja od potencijalne radne snage kada: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Postoji ekonomska recesija ili smanjena ponuda poslova,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Postoji brzo rastuća potencijalna radna snaga,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ali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sporiji rast u mogućnostima zapošljavanja i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Potencijalni radnici se odluče da se ne učine raspoloživim za rad,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jer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bi radije želeli slobodno vreme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0" algn="ctr"/>
            <a:endParaRPr lang="sr-Latn-CS" sz="2000" dirty="0" smtClean="0"/>
          </a:p>
          <a:p>
            <a:pPr lvl="0" algn="ctr"/>
            <a:r>
              <a:rPr lang="x-none" sz="2000" dirty="0" smtClean="0"/>
              <a:t>Termin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stopa nezaposlenosti </a:t>
            </a:r>
            <a:r>
              <a:rPr lang="x-none" sz="2000" dirty="0"/>
              <a:t>se odnosi na procenat radne snage </a:t>
            </a:r>
            <a:endParaRPr lang="sr-Latn-CS" sz="2000" dirty="0" smtClean="0"/>
          </a:p>
          <a:p>
            <a:pPr lvl="0" algn="ctr"/>
            <a:r>
              <a:rPr lang="x-none" sz="2000" dirty="0" smtClean="0"/>
              <a:t>koja </a:t>
            </a:r>
            <a:r>
              <a:rPr lang="x-none" sz="2000" dirty="0"/>
              <a:t>je nezaposlena u datum trenutku, što možemo napisati kao:</a:t>
            </a:r>
            <a:endParaRPr lang="x-none" sz="20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561657"/>
            <a:ext cx="4473111" cy="10356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280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052736"/>
            <a:ext cx="749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MERENJE ZAPOSLENOSTI I NEZAPOSLENOSTI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7584" y="2140747"/>
                <a:ext cx="7416824" cy="445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sr-Latn-RS" sz="2000" dirty="0"/>
                  <a:t>Prava radna snaga je potencijalna radna snaga. Međutim, javni podaci mogu jednostavno računati radnu snagu kao zbir ljudi koji su u radnom odnosu i onih koju su zabeleženi kao nezaposleni. Time su izuzeti oni koji su nezaposleni, ali nisu </a:t>
                </a:r>
                <a:r>
                  <a:rPr lang="sr-Latn-RS" sz="2000" dirty="0" smtClean="0"/>
                  <a:t>registrovani.</a:t>
                </a:r>
              </a:p>
              <a:p>
                <a:pPr algn="just"/>
                <a:r>
                  <a:rPr lang="sr-Latn-RS" sz="2000" dirty="0" smtClean="0"/>
                  <a:t>Još </a:t>
                </a:r>
                <a:r>
                  <a:rPr lang="sr-Latn-RS" sz="2000" dirty="0"/>
                  <a:t>dva često korišćena termina u politici zaposlenja su </a:t>
                </a:r>
                <a:r>
                  <a:rPr lang="sr-Latn-RS" sz="2000" i="1" dirty="0">
                    <a:solidFill>
                      <a:schemeClr val="accent3">
                        <a:lumMod val="75000"/>
                      </a:schemeClr>
                    </a:solidFill>
                  </a:rPr>
                  <a:t>stopa aktivnosti</a:t>
                </a:r>
                <a:r>
                  <a:rPr lang="sr-Latn-RS" sz="2000" dirty="0">
                    <a:solidFill>
                      <a:schemeClr val="accent3">
                        <a:lumMod val="75000"/>
                      </a:schemeClr>
                    </a:solidFill>
                  </a:rPr>
                  <a:t> i </a:t>
                </a:r>
                <a:r>
                  <a:rPr lang="sr-Latn-RS" sz="2000" i="1" dirty="0">
                    <a:solidFill>
                      <a:schemeClr val="accent3">
                        <a:lumMod val="75000"/>
                      </a:schemeClr>
                    </a:solidFill>
                  </a:rPr>
                  <a:t>odnos zaposlenih prema populaciji</a:t>
                </a:r>
                <a:r>
                  <a:rPr lang="sr-Latn-RS" sz="2000" dirty="0"/>
                  <a:t>. </a:t>
                </a:r>
                <a:endParaRPr lang="sr-Latn-RS" sz="2000" dirty="0" smtClean="0"/>
              </a:p>
              <a:p>
                <a:pPr algn="just"/>
                <a:r>
                  <a:rPr lang="sr-Latn-RS" sz="2000" dirty="0" smtClean="0"/>
                  <a:t>Oni </a:t>
                </a:r>
                <a:r>
                  <a:rPr lang="sr-Latn-RS" sz="2000" dirty="0"/>
                  <a:t>se definišu kao</a:t>
                </a:r>
                <a:r>
                  <a:rPr lang="sr-Latn-RS" sz="2000" dirty="0" smtClean="0"/>
                  <a:t>:</a:t>
                </a:r>
              </a:p>
              <a:p>
                <a:pPr algn="just"/>
                <a:endParaRPr lang="sr-Latn-ME" sz="2000" dirty="0"/>
              </a:p>
              <a:p>
                <a:pPr algn="ctr"/>
                <a:r>
                  <a:rPr lang="sr-Latn-R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Stopa aktivnosti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ME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Radna</m:t>
                        </m:r>
                        <m: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snaga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Populacije</m:t>
                        </m:r>
                        <m: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radne</m:t>
                        </m:r>
                        <m: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starosti</m:t>
                        </m:r>
                      </m:den>
                    </m:f>
                  </m:oMath>
                </a14:m>
                <a:r>
                  <a:rPr lang="sr-Latn-R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x100</a:t>
                </a:r>
              </a:p>
              <a:p>
                <a:pPr algn="just"/>
                <a:endParaRPr lang="sr-Latn-ME" sz="20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just"/>
                <a:endParaRPr lang="sr-Latn-ME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ctr"/>
                <a:r>
                  <a:rPr lang="sr-Latn-R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Odnos zaposlenih prema populaciji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ME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Broj</m:t>
                        </m:r>
                        <m: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zapo</m:t>
                        </m:r>
                        <m: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ljenih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Populacija</m:t>
                        </m:r>
                        <m: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radne</m:t>
                        </m:r>
                        <m: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starosti</m:t>
                        </m:r>
                      </m:den>
                    </m:f>
                  </m:oMath>
                </a14:m>
                <a:r>
                  <a:rPr lang="sr-Latn-RS" sz="2000" dirty="0">
                    <a:solidFill>
                      <a:schemeClr val="accent3">
                        <a:lumMod val="75000"/>
                      </a:schemeClr>
                    </a:solidFill>
                  </a:rPr>
                  <a:t> x 100</a:t>
                </a:r>
                <a:br>
                  <a:rPr lang="sr-Latn-RS" sz="2000" dirty="0">
                    <a:solidFill>
                      <a:schemeClr val="accent3">
                        <a:lumMod val="75000"/>
                      </a:schemeClr>
                    </a:solidFill>
                  </a:rPr>
                </a:br>
                <a:endParaRPr lang="sr-Latn-ME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40747"/>
                <a:ext cx="7416824" cy="4456605"/>
              </a:xfrm>
              <a:prstGeom prst="rect">
                <a:avLst/>
              </a:prstGeom>
              <a:blipFill rotWithShape="0">
                <a:blip r:embed="rId3"/>
                <a:stretch>
                  <a:fillRect l="-905" t="-684" r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530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818709"/>
            <a:ext cx="749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ODNOS IZMEĐU ZAPOSLENOSTI I NEZAPOSLENOSTI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1797784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/>
              <a:t>Slika ukazuje na tokove ljudi u i iz radne snage i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odnos </a:t>
            </a:r>
            <a:r>
              <a:rPr lang="x-none" sz="2000" dirty="0"/>
              <a:t>između zaposlenosti i nezaposlenosti.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Vidimo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da dopune radne snage proizilaze iz novih učesnika,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kao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 da ponovni učesnici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koji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aktivno traže zaposlenje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iako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to ne garantuje da će se svi oni naći posao. </a:t>
            </a:r>
          </a:p>
        </p:txBody>
      </p:sp>
      <p:pic>
        <p:nvPicPr>
          <p:cNvPr id="4" name="Picture 3" descr="Untitled-16.jpg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0068"/>
            <a:ext cx="7536330" cy="2957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110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22191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Nivo zaposlenosti zavisi od broja ljudi koji traže posao 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broja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radnih mesta na raspolaganju u svakom trenutku.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Glavna </a:t>
            </a:r>
            <a:r>
              <a:rPr lang="x-none" sz="2000" dirty="0"/>
              <a:t>odrednica ravnoteži ili balansu između ponude i tražnje </a:t>
            </a:r>
            <a:endParaRPr lang="sr-Latn-CS" sz="2000" dirty="0" smtClean="0"/>
          </a:p>
          <a:p>
            <a:pPr algn="ctr"/>
            <a:r>
              <a:rPr lang="x-none" sz="2000" dirty="0" smtClean="0"/>
              <a:t>za </a:t>
            </a:r>
            <a:r>
              <a:rPr lang="x-none" sz="2000" dirty="0"/>
              <a:t>radnom snagom u ekonomiji je stvarna stopa plate.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FF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Stvarna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stopa plate je novac, stopa nadnica ili iznos plaćen (W)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podeljen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sa nivoom cena u privredi (P), i predstavlja stvarnu kupovnu moć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 descr="Untitled-17.jpg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60863"/>
            <a:ext cx="3879725" cy="27604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3501008"/>
            <a:ext cx="3926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Kako stvarne zarade (W/P) rastu očekivali bismo više ljudi </a:t>
            </a:r>
            <a:r>
              <a:rPr lang="x-none" sz="2000"/>
              <a:t>u </a:t>
            </a:r>
            <a:endParaRPr lang="sr-Latn-CS" sz="2000" dirty="0" smtClean="0"/>
          </a:p>
          <a:p>
            <a:pPr algn="ctr"/>
            <a:r>
              <a:rPr lang="x-none" sz="2000" smtClean="0"/>
              <a:t>potrazi </a:t>
            </a:r>
            <a:r>
              <a:rPr lang="x-none" sz="2000" dirty="0"/>
              <a:t>za poslom i obrnuto. </a:t>
            </a:r>
            <a:endParaRPr lang="x-none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smtClean="0"/>
              <a:t>Slika </a:t>
            </a:r>
            <a:r>
              <a:rPr lang="x-none" sz="2000" dirty="0"/>
              <a:t>ilustruje </a:t>
            </a:r>
            <a:r>
              <a:rPr lang="x-none" sz="2000"/>
              <a:t>ulogu </a:t>
            </a:r>
            <a:endParaRPr lang="sr-Latn-CS" sz="2000" dirty="0" smtClean="0"/>
          </a:p>
          <a:p>
            <a:pPr algn="ctr"/>
            <a:r>
              <a:rPr lang="x-none" sz="2000" smtClean="0"/>
              <a:t>tražnje </a:t>
            </a:r>
            <a:r>
              <a:rPr lang="x-none" sz="2000" dirty="0"/>
              <a:t>i ponude </a:t>
            </a:r>
            <a:r>
              <a:rPr lang="x-none" sz="2000"/>
              <a:t>rada </a:t>
            </a:r>
            <a:endParaRPr lang="sr-Latn-CS" sz="2000" dirty="0" smtClean="0"/>
          </a:p>
          <a:p>
            <a:pPr algn="ctr"/>
            <a:r>
              <a:rPr lang="x-none" sz="2000" smtClean="0"/>
              <a:t>u </a:t>
            </a:r>
            <a:r>
              <a:rPr lang="x-none" sz="2000" dirty="0"/>
              <a:t>kontekstu zaposlenja, tržište rada. </a:t>
            </a:r>
          </a:p>
          <a:p>
            <a:pPr marL="0" algn="just"/>
            <a:endParaRPr lang="x-non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4997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817548"/>
            <a:ext cx="749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</a:rPr>
              <a:t>TIPOVI NEZAPOSLENOSTI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1326247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Kad god postoji nesklad u bilo koje vreme između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ponude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radne snage koja traži posao i tražnje za radnom snagom u privredi, nezaposlenost će se menjati.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Ova </a:t>
            </a:r>
            <a:r>
              <a:rPr lang="x-none" sz="2000" dirty="0"/>
              <a:t>nezaposlenost može biti kratkoročna i nestaje brzo </a:t>
            </a:r>
            <a:endParaRPr lang="sr-Latn-CS" sz="2000" dirty="0" smtClean="0"/>
          </a:p>
          <a:p>
            <a:pPr algn="ctr"/>
            <a:r>
              <a:rPr lang="x-none" sz="2000" dirty="0" smtClean="0"/>
              <a:t>kako </a:t>
            </a:r>
            <a:r>
              <a:rPr lang="x-none" sz="2000" dirty="0"/>
              <a:t>ljudi uspešno pronađu raspoložive poslove. </a:t>
            </a:r>
            <a:endParaRPr lang="sr-Latn-CS" sz="2000" dirty="0" smtClean="0"/>
          </a:p>
          <a:p>
            <a:pPr algn="ctr"/>
            <a:r>
              <a:rPr lang="x-none" sz="2000" dirty="0" smtClean="0"/>
              <a:t>Ili </a:t>
            </a:r>
            <a:r>
              <a:rPr lang="x-none" sz="2000" dirty="0"/>
              <a:t>dugoročna </a:t>
            </a:r>
            <a:r>
              <a:rPr lang="x-none" sz="2000" dirty="0" smtClean="0"/>
              <a:t>nezaposlenost, </a:t>
            </a:r>
            <a:r>
              <a:rPr lang="x-none" sz="2000" dirty="0"/>
              <a:t>gde su ljudi bez posla mesecima,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možda čak i godina.</a:t>
            </a:r>
            <a:endParaRPr lang="x-none" sz="2000" b="1" i="1" dirty="0"/>
          </a:p>
        </p:txBody>
      </p:sp>
      <p:pic>
        <p:nvPicPr>
          <p:cNvPr id="8" name="Picture 7" descr="Untitled-19.jpg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18519"/>
            <a:ext cx="8143932" cy="2878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80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49017"/>
            <a:ext cx="87868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Frikciona nezaposlenost (tranziciona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nezaposlenos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termin koji se koristi da opiše da se nezaposlenost dešava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privremeno </a:t>
            </a:r>
            <a:r>
              <a:rPr lang="x-none" sz="2000" dirty="0"/>
              <a:t>dok ljudi menjaju poslove. </a:t>
            </a:r>
            <a:endParaRPr lang="sr-Latn-CS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Voljna nezaposlenost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se </a:t>
            </a:r>
            <a:r>
              <a:rPr lang="x-none" sz="2000" dirty="0"/>
              <a:t>definiše kao nezaposlenost koja rezultira nevoljnošću ljudi </a:t>
            </a:r>
            <a:endParaRPr lang="sr-Latn-CS" sz="2000" dirty="0" smtClean="0"/>
          </a:p>
          <a:p>
            <a:pPr algn="ctr"/>
            <a:r>
              <a:rPr lang="x-none" sz="2000" dirty="0" smtClean="0"/>
              <a:t>da </a:t>
            </a:r>
            <a:r>
              <a:rPr lang="x-none" sz="2000" dirty="0"/>
              <a:t>prihvate dostupne poslove. </a:t>
            </a:r>
            <a:endParaRPr lang="sr-Latn-CS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Nevoljna nezaposlenost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se </a:t>
            </a:r>
            <a:r>
              <a:rPr lang="x-none" sz="2000" dirty="0"/>
              <a:t>dešava kada ljudi traže posao ali ne mogu da pronađu posao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Klasična nezaposlenost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je </a:t>
            </a:r>
            <a:r>
              <a:rPr lang="x-none" sz="2000" dirty="0"/>
              <a:t>povezana sa konceptom gde ljudi poseduju veštine i na tržištu rada </a:t>
            </a:r>
            <a:endParaRPr lang="sr-Latn-CS" sz="2000" dirty="0" smtClean="0"/>
          </a:p>
          <a:p>
            <a:pPr algn="ctr"/>
            <a:r>
              <a:rPr lang="x-none" sz="2000" dirty="0" smtClean="0"/>
              <a:t>postoje </a:t>
            </a:r>
            <a:r>
              <a:rPr lang="x-none" sz="2000" dirty="0"/>
              <a:t>odgovarajuća radna mesta, ali ne žele da rade po trenutnom nivou plate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Prirodna stopa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nezaposlenosti </a:t>
            </a:r>
            <a:r>
              <a:rPr lang="x-none" sz="2000" dirty="0"/>
              <a:t>je nivo nezaposlenosti koji se javlja kada su ponuda i tražnja </a:t>
            </a:r>
            <a:endParaRPr lang="sr-Latn-CS" sz="2000" dirty="0" smtClean="0"/>
          </a:p>
          <a:p>
            <a:pPr algn="ctr"/>
            <a:r>
              <a:rPr lang="x-none" sz="2000" dirty="0" smtClean="0"/>
              <a:t>jednake </a:t>
            </a:r>
            <a:r>
              <a:rPr lang="x-none" sz="2000" dirty="0"/>
              <a:t>na tržištu rada, s obzirom na postojeću strukturu tržišta rada.</a:t>
            </a:r>
          </a:p>
        </p:txBody>
      </p:sp>
    </p:spTree>
    <p:extLst>
      <p:ext uri="{BB962C8B-B14F-4D97-AF65-F5344CB8AC3E}">
        <p14:creationId xmlns:p14="http://schemas.microsoft.com/office/powerpoint/2010/main" val="177461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8175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FILIPSOVA KRIVA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469097"/>
            <a:ext cx="87868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U članku objavljenom 1958. godine, A.W. Phillips je istakao, </a:t>
            </a:r>
          </a:p>
          <a:p>
            <a:pPr algn="ctr"/>
            <a:r>
              <a:rPr lang="en-US" sz="2000" noProof="1" smtClean="0"/>
              <a:t>na osnovu britanskih podataka za period 1861-1957. godine,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da postoji jaka negativna veza između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stope promena novčanih zarada i nivoa nezaposlenosti.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Ovo ne iznenađuje, </a:t>
            </a:r>
          </a:p>
          <a:p>
            <a:pPr algn="ctr"/>
            <a:r>
              <a:rPr lang="en-US" sz="2000" u="sng" noProof="1" smtClean="0"/>
              <a:t>jer povećanje plata koje nije plaćeno većom produktivnosti </a:t>
            </a:r>
          </a:p>
          <a:p>
            <a:pPr algn="ctr"/>
            <a:r>
              <a:rPr lang="en-US" sz="2000" u="sng" noProof="1" smtClean="0"/>
              <a:t>verovatno će biti preneto na potrošače u vidu poskupljenja.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Poskupljenje cena smanjuje stvarne plate, što povećava tražnju za radnom snagom.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Nezaposlenost takođe opada, ali ubrzo zaposleni pregovaraju za povećanje plata kako bi nadomestili povećanje cena.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Rezultat povećava realne plate, ali i preti povećanju nezaposlenosti, </a:t>
            </a:r>
          </a:p>
          <a:p>
            <a:pPr algn="ctr"/>
            <a:r>
              <a:rPr lang="en-US" sz="2000" noProof="1" smtClean="0"/>
              <a:t>jer poslodavci ne mogu da izdrže tako visoke plate i otpuštaju radnike. </a:t>
            </a:r>
          </a:p>
          <a:p>
            <a:pPr algn="ctr"/>
            <a:endParaRPr lang="en-US" sz="2000" noProof="1" smtClean="0"/>
          </a:p>
          <a:p>
            <a:pPr algn="just"/>
            <a:endParaRPr lang="en-US" sz="2000" noProof="1" smtClean="0"/>
          </a:p>
        </p:txBody>
      </p:sp>
    </p:spTree>
    <p:extLst>
      <p:ext uri="{BB962C8B-B14F-4D97-AF65-F5344CB8AC3E}">
        <p14:creationId xmlns:p14="http://schemas.microsoft.com/office/powerpoint/2010/main" val="37306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642918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Sa stabilnošću između nezaposlenosti i inflacije </a:t>
            </a:r>
          </a:p>
          <a:p>
            <a:pPr algn="ctr"/>
            <a:r>
              <a:rPr lang="en-US" sz="2000" noProof="1" smtClean="0"/>
              <a:t>pojavilo se pitanje među monetaristima, </a:t>
            </a:r>
          </a:p>
          <a:p>
            <a:pPr algn="ctr"/>
            <a:r>
              <a:rPr lang="en-US" sz="2000" noProof="1" smtClean="0"/>
              <a:t>da li je Filipsova teorija održiva.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u="sng" noProof="1" smtClean="0"/>
              <a:t>Oni su tvrdili da niža nezaposlenost može biti dostignuta </a:t>
            </a:r>
          </a:p>
          <a:p>
            <a:pPr algn="ctr"/>
            <a:r>
              <a:rPr lang="en-US" sz="2000" u="sng" noProof="1" smtClean="0"/>
              <a:t>samo kroz stalno podizanje nivoa inflacije. </a:t>
            </a:r>
          </a:p>
          <a:p>
            <a:pPr algn="ctr"/>
            <a:endParaRPr lang="en-US" sz="2000" noProof="1" smtClean="0"/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Ukoliko vlada reaguje po Keynsanovoj teoriji i poveća tražnju </a:t>
            </a:r>
          </a:p>
          <a:p>
            <a:pPr algn="ctr"/>
            <a:r>
              <a:rPr lang="en-US" sz="2000" noProof="1" smtClean="0"/>
              <a:t>kako bi smanjila nezaposlenost,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cene opet rastu i stvarne plate padaju sve dok radnici opet ne izvrše pritisak </a:t>
            </a:r>
          </a:p>
          <a:p>
            <a:pPr algn="ctr"/>
            <a:r>
              <a:rPr lang="en-US" sz="2000" noProof="1" smtClean="0"/>
              <a:t>za restoraciju stvarnog prihoda.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Kako svaki od ovih ciklusa povećava nivo cena, </a:t>
            </a:r>
          </a:p>
          <a:p>
            <a:pPr algn="ctr"/>
            <a:r>
              <a:rPr lang="en-US" sz="2000" u="sng" noProof="1" smtClean="0"/>
              <a:t>Keynsanova tehnika se pokazala inflamatornom – inflacionom.</a:t>
            </a:r>
          </a:p>
          <a:p>
            <a:pPr algn="ctr"/>
            <a:r>
              <a:rPr lang="en-US" sz="2000" noProof="1" smtClean="0"/>
              <a:t> </a:t>
            </a:r>
          </a:p>
          <a:p>
            <a:pPr algn="ctr"/>
            <a:endParaRPr lang="en-US" sz="2000" noProof="1" smtClean="0"/>
          </a:p>
        </p:txBody>
      </p:sp>
    </p:spTree>
    <p:extLst>
      <p:ext uri="{BB962C8B-B14F-4D97-AF65-F5344CB8AC3E}">
        <p14:creationId xmlns:p14="http://schemas.microsoft.com/office/powerpoint/2010/main" val="134954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28670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Filipsova kriva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prikazuje statistički odnos između inflacije i nezaposlenosti tokom vremena.</a:t>
            </a:r>
            <a:endParaRPr lang="sr-Latn-CS" sz="2000" dirty="0" smtClean="0"/>
          </a:p>
          <a:p>
            <a:pPr algn="just"/>
            <a:endParaRPr lang="sr-Latn-CS" sz="2000" b="1" dirty="0" smtClean="0"/>
          </a:p>
          <a:p>
            <a:pPr algn="ctr"/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U kratkom roku smanjenje nezaposlenosti povećava inlaciju i obrnuto.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Untitled-21.jpg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214686"/>
            <a:ext cx="3459143" cy="274331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06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9615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OKUNOV ZAKON I PROIZVODNI JAZ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724610"/>
            <a:ext cx="8786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Artur Okun, </a:t>
            </a:r>
          </a:p>
          <a:p>
            <a:pPr algn="ctr"/>
            <a:r>
              <a:rPr lang="en-US" sz="2000" noProof="1" smtClean="0"/>
              <a:t>koji je bio glavni zastupajući </a:t>
            </a:r>
          </a:p>
          <a:p>
            <a:pPr algn="ctr"/>
            <a:r>
              <a:rPr lang="en-US" sz="2000" noProof="1" smtClean="0"/>
              <a:t>Predsedničkog Saveta ekonomskih Savetnika u 1960. godini, </a:t>
            </a:r>
          </a:p>
          <a:p>
            <a:pPr algn="ctr"/>
            <a:r>
              <a:rPr lang="en-US" sz="2000" noProof="1" smtClean="0"/>
              <a:t>pažljivo je proučavao odnos </a:t>
            </a:r>
          </a:p>
          <a:p>
            <a:pPr algn="ctr"/>
            <a:r>
              <a:rPr lang="en-US" sz="2000" u="sng" noProof="1" smtClean="0"/>
              <a:t>između realnog BDP i nezaposlenosti.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On je otkrio da je tokom poslovnog ciklusa, </a:t>
            </a:r>
          </a:p>
          <a:p>
            <a:pPr algn="ctr"/>
            <a:r>
              <a:rPr lang="en-US" sz="2000" noProof="1" smtClean="0"/>
              <a:t>odnos između </a:t>
            </a:r>
          </a:p>
          <a:p>
            <a:pPr algn="ctr"/>
            <a:r>
              <a:rPr lang="en-US" sz="2000" noProof="1" smtClean="0"/>
              <a:t>autput gapa (proizvodnoig jaza) i ciklične nezaposlenosti </a:t>
            </a:r>
          </a:p>
          <a:p>
            <a:pPr algn="ctr"/>
            <a:r>
              <a:rPr lang="en-US" sz="2000" noProof="1" smtClean="0"/>
              <a:t>ostao prilično blizu.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Ovaj odnos,  </a:t>
            </a:r>
          </a:p>
          <a:p>
            <a:pPr algn="ctr"/>
            <a:r>
              <a:rPr lang="en-US" sz="2000" noProof="1" smtClean="0"/>
              <a:t>o kome je Okun prvi pisao 1962. godine, ostao je relativno stabilan do danas. </a:t>
            </a:r>
          </a:p>
          <a:p>
            <a:pPr algn="ctr"/>
            <a:endParaRPr lang="en-US" sz="2000" noProof="1" smtClean="0">
              <a:solidFill>
                <a:srgbClr val="C00000"/>
              </a:solidFill>
            </a:endParaRP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Okunov zakon skladno sažima odnos između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ciklične nezaposlenosti i autput autput gapa. </a:t>
            </a:r>
          </a:p>
        </p:txBody>
      </p:sp>
    </p:spTree>
    <p:extLst>
      <p:ext uri="{BB962C8B-B14F-4D97-AF65-F5344CB8AC3E}">
        <p14:creationId xmlns:p14="http://schemas.microsoft.com/office/powerpoint/2010/main" val="115556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66" y="49264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MAKROEKONOMSKI CILJEVI</a:t>
            </a:r>
            <a:endParaRPr lang="x-non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81760"/>
            <a:ext cx="88583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Makroekonomski ciljevi su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poželjna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ekonomska stanja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društvenom nivou.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Ovi </a:t>
            </a:r>
            <a:r>
              <a:rPr lang="x-none" sz="2000" dirty="0"/>
              <a:t>ciljevi istovremeno pokazuju ekonomsku efikasnost društva u celini. </a:t>
            </a:r>
            <a:endParaRPr lang="sr-Latn-CS" sz="2000" dirty="0" smtClean="0"/>
          </a:p>
          <a:p>
            <a:pPr algn="ctr"/>
            <a:r>
              <a:rPr lang="x-none" sz="2000" dirty="0" smtClean="0"/>
              <a:t>Najčešći </a:t>
            </a:r>
            <a:r>
              <a:rPr lang="x-none" sz="2000" dirty="0"/>
              <a:t>makroekonomski ciljevi, koji ujedno služe i za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merenje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makroekonomske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aktivnosti</a:t>
            </a:r>
            <a:r>
              <a:rPr lang="x-none" sz="2000" dirty="0" smtClean="0"/>
              <a:t>, </a:t>
            </a:r>
            <a:endParaRPr lang="sr-Latn-CS" sz="2000" dirty="0" smtClean="0"/>
          </a:p>
          <a:p>
            <a:pPr algn="ctr"/>
            <a:r>
              <a:rPr lang="x-none" sz="2000" dirty="0" smtClean="0"/>
              <a:t>su:</a:t>
            </a:r>
          </a:p>
          <a:p>
            <a:pPr algn="ctr"/>
            <a:endParaRPr lang="x-none" sz="2000" dirty="0" smtClean="0"/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Visoki nivo nacionalne proizvodnje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Visoka zaposlenost,</a:t>
            </a:r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Stabilnost cena i</a:t>
            </a:r>
          </a:p>
          <a:p>
            <a:pPr marL="342900" lvl="0" indent="-342900"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Međunarodna razmena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09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66" y="7455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OKUNOV ZAKON I PROIZVODNI JAZ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3010" y="1348225"/>
                <a:ext cx="7494350" cy="566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sr-Latn-RS" sz="2000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BDP </a:t>
                </a:r>
                <a:r>
                  <a:rPr lang="sr-Latn-RS" sz="2000" i="1" dirty="0">
                    <a:solidFill>
                      <a:schemeClr val="accent3">
                        <a:lumMod val="75000"/>
                      </a:schemeClr>
                    </a:solidFill>
                  </a:rPr>
                  <a:t>gap ili proizvodni </a:t>
                </a:r>
                <a:r>
                  <a:rPr lang="sr-Latn-RS" sz="2000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jaz </a:t>
                </a:r>
                <a:r>
                  <a:rPr lang="sr-Latn-RS" sz="2000" dirty="0" smtClean="0"/>
                  <a:t>je </a:t>
                </a:r>
                <a:r>
                  <a:rPr lang="sr-Latn-RS" sz="2000" dirty="0"/>
                  <a:t>razlika između stvarnog BDP-a, odnosno stvarnog proizvoda i potencijalnog BDP-a. Obračun za proizvodni jaz je I-I gde je I * stvarni proizvod i I* je potencijalni proizvod. Ako ovaj proračun daje pozitivan broj onda se naziva </a:t>
                </a:r>
                <a:r>
                  <a:rPr lang="sr-Latn-RS" sz="2000" dirty="0">
                    <a:solidFill>
                      <a:schemeClr val="accent3">
                        <a:lumMod val="75000"/>
                      </a:schemeClr>
                    </a:solidFill>
                  </a:rPr>
                  <a:t>inflatorni </a:t>
                </a:r>
                <a:r>
                  <a:rPr lang="sr-Latn-R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gap </a:t>
                </a:r>
                <a:r>
                  <a:rPr lang="sr-Latn-RS" sz="2000" dirty="0" smtClean="0"/>
                  <a:t>i </a:t>
                </a:r>
                <a:r>
                  <a:rPr lang="sr-Latn-RS" sz="2000" dirty="0"/>
                  <a:t>ukazuje da rast agregatne tražnje nadmašuje rast agregatne ponude i eventualno stvara inflaciju, ukoliko računica daje negativan broj se zove </a:t>
                </a:r>
                <a:r>
                  <a:rPr lang="sr-Latn-RS" sz="2000" dirty="0">
                    <a:solidFill>
                      <a:schemeClr val="accent3">
                        <a:lumMod val="75000"/>
                      </a:schemeClr>
                    </a:solidFill>
                  </a:rPr>
                  <a:t>recesioni gap </a:t>
                </a:r>
                <a:r>
                  <a:rPr lang="sr-Latn-RS" sz="2000" dirty="0"/>
                  <a:t>- verovatno označavajući deflaciju</a:t>
                </a:r>
                <a:r>
                  <a:rPr lang="sr-Latn-RS" sz="2000" dirty="0" smtClean="0"/>
                  <a:t>.</a:t>
                </a:r>
              </a:p>
              <a:p>
                <a:r>
                  <a:rPr lang="sr-Latn-RS" sz="2000" dirty="0" err="1"/>
                  <a:t>Gap</a:t>
                </a:r>
                <a:r>
                  <a:rPr lang="sr-Latn-RS" sz="2000" dirty="0"/>
                  <a:t> verzija </a:t>
                </a:r>
                <a:r>
                  <a:rPr lang="sr-Latn-RS" sz="2000" dirty="0" err="1"/>
                  <a:t>Okunovog</a:t>
                </a:r>
                <a:r>
                  <a:rPr lang="sr-Latn-RS" sz="2000" dirty="0"/>
                  <a:t> zakona se može napisati kao:</a:t>
                </a:r>
                <a:endParaRPr lang="sr-Latn-ME" sz="2000" dirty="0"/>
              </a:p>
              <a:p>
                <a:endParaRPr lang="sr-Latn-RS" sz="2000" dirty="0"/>
              </a:p>
              <a:p>
                <a:endParaRPr lang="sr-Latn-ME" sz="2000" dirty="0"/>
              </a:p>
              <a:p>
                <a:pPr marL="84138"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sr-Latn-ME" sz="2000" b="0" i="1" smtClean="0">
                            <a:latin typeface="Cambria Math"/>
                          </a:rPr>
                          <m:t>𝑌</m:t>
                        </m:r>
                      </m:e>
                    </m:bar>
                  </m:oMath>
                </a14:m>
                <a:r>
                  <a:rPr lang="sr-Latn-RS" sz="2000" dirty="0" smtClean="0"/>
                  <a:t> - je </a:t>
                </a:r>
                <a:r>
                  <a:rPr lang="sr-Latn-RS" sz="2000" dirty="0"/>
                  <a:t>potencijalni BDP,</a:t>
                </a:r>
                <a:endParaRPr lang="sr-Latn-ME" sz="2000" dirty="0"/>
              </a:p>
              <a:p>
                <a:pPr marL="84138" lvl="0"/>
                <a:r>
                  <a:rPr lang="sr-Latn-RS" sz="2000" dirty="0" smtClean="0"/>
                  <a:t>Y - je </a:t>
                </a:r>
                <a:r>
                  <a:rPr lang="sr-Latn-RS" sz="2000" dirty="0"/>
                  <a:t>stvarni proizvod,</a:t>
                </a:r>
                <a:endParaRPr lang="sr-Latn-ME" sz="2000" dirty="0"/>
              </a:p>
              <a:p>
                <a:pPr marL="84138"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sr-Latn-ME" sz="2000" b="0" i="1" smtClean="0">
                            <a:latin typeface="Cambria Math"/>
                          </a:rPr>
                          <m:t>𝑢</m:t>
                        </m:r>
                      </m:e>
                    </m:bar>
                  </m:oMath>
                </a14:m>
                <a:r>
                  <a:rPr lang="sr-Latn-RS" sz="2000" dirty="0" smtClean="0"/>
                  <a:t>- je </a:t>
                </a:r>
                <a:r>
                  <a:rPr lang="sr-Latn-RS" sz="2000" dirty="0"/>
                  <a:t>prirodna stopa nezaposlenosti,</a:t>
                </a:r>
                <a:endParaRPr lang="sr-Latn-ME" sz="2000" dirty="0"/>
              </a:p>
              <a:p>
                <a:pPr marL="84138" lvl="0"/>
                <a:r>
                  <a:rPr lang="sr-Latn-RS" sz="2000" dirty="0" smtClean="0"/>
                  <a:t>u - je </a:t>
                </a:r>
                <a:r>
                  <a:rPr lang="sr-Latn-RS" sz="2000" dirty="0"/>
                  <a:t>stvarna stopa nezaposlenosti i</a:t>
                </a:r>
                <a:endParaRPr lang="sr-Latn-ME" sz="2000" dirty="0"/>
              </a:p>
              <a:p>
                <a:pPr marL="84138" lvl="0"/>
                <a:r>
                  <a:rPr lang="sr-Latn-RS" sz="2000" dirty="0"/>
                  <a:t>c</a:t>
                </a:r>
                <a:r>
                  <a:rPr lang="sr-Latn-RS" sz="2000" dirty="0" smtClean="0"/>
                  <a:t> - </a:t>
                </a:r>
                <a:r>
                  <a:rPr lang="sr-Latn-RS" sz="2000" dirty="0"/>
                  <a:t>je faktor koji se prenosi promene u nezaposlenosti do promena u proizvodu.</a:t>
                </a:r>
                <a:endParaRPr lang="sr-Latn-ME" sz="2000" dirty="0"/>
              </a:p>
              <a:p>
                <a:pPr algn="just"/>
                <a:endParaRPr lang="sr-Latn-ME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10" y="1348225"/>
                <a:ext cx="7494350" cy="5666616"/>
              </a:xfrm>
              <a:prstGeom prst="rect">
                <a:avLst/>
              </a:prstGeom>
              <a:blipFill rotWithShape="0">
                <a:blip r:embed="rId3"/>
                <a:stretch>
                  <a:fillRect l="-895" t="-538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(\overline{Y}-Y)/\overline{Y} = c(u-\overline{u}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27" y="4365104"/>
            <a:ext cx="2838516" cy="34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73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364570"/>
            <a:ext cx="885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Postoji </a:t>
            </a:r>
            <a:r>
              <a:rPr lang="x-none" sz="2000" dirty="0"/>
              <a:t>nekoliko razloga zašto se BDP može povećavati ili smanjiti </a:t>
            </a:r>
            <a:endParaRPr lang="sr-Latn-CS" sz="2000" dirty="0" smtClean="0"/>
          </a:p>
          <a:p>
            <a:pPr algn="ctr"/>
            <a:r>
              <a:rPr lang="x-none" sz="2000" dirty="0" smtClean="0"/>
              <a:t>brže </a:t>
            </a:r>
            <a:r>
              <a:rPr lang="x-none" sz="2000" dirty="0"/>
              <a:t>nego što se nezaposlenost smanjuje ili povećava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algn="ctr"/>
            <a:endParaRPr lang="x-none" sz="2000" dirty="0"/>
          </a:p>
          <a:p>
            <a:pPr algn="ctr"/>
            <a:r>
              <a:rPr lang="x-none" sz="2000" dirty="0"/>
              <a:t>Kako se nezaposlenost povećava: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Smanjuje se uvećavajući efekat stvoren cirkulacijom novca zaposlenih i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Nezaposlene sobe mogu izaći sa tržišta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rada,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posle čega se više ne računaju u statistiku nezaposlenih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x-none" sz="2000" dirty="0">
              <a:solidFill>
                <a:srgbClr val="C00000"/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Okonuvoj originalnoj izjavi 2% povećanja proizvoda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odgovaraju </a:t>
            </a:r>
            <a:r>
              <a:rPr lang="x-none" sz="2000" dirty="0"/>
              <a:t>1% smanjenja stope nezaposlenosti, </a:t>
            </a:r>
            <a:endParaRPr lang="sr-Latn-CS" sz="2000" dirty="0" smtClean="0"/>
          </a:p>
          <a:p>
            <a:pPr algn="ctr"/>
            <a:r>
              <a:rPr lang="x-none" sz="2000" dirty="0" smtClean="0"/>
              <a:t>0,5</a:t>
            </a:r>
            <a:r>
              <a:rPr lang="x-none" sz="2000" dirty="0"/>
              <a:t>% povećanja radne snage u učešću radne snage,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0,5</a:t>
            </a:r>
            <a:r>
              <a:rPr lang="x-none" sz="2000" dirty="0"/>
              <a:t>% u satima rada po zaposlenom i 1% povećanja proizvoda po radnom </a:t>
            </a:r>
            <a:r>
              <a:rPr lang="x-none" sz="2000" dirty="0" smtClean="0"/>
              <a:t>satu.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FF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Okunov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zakon izjavljuje da 1% povećanja u stopi nezaposlenosti je povezan sa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% negativnog rasta BDP-a. </a:t>
            </a:r>
          </a:p>
        </p:txBody>
      </p:sp>
    </p:spTree>
    <p:extLst>
      <p:ext uri="{BB962C8B-B14F-4D97-AF65-F5344CB8AC3E}">
        <p14:creationId xmlns:p14="http://schemas.microsoft.com/office/powerpoint/2010/main" val="115556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32051"/>
            <a:ext cx="8929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/>
              <a:t>Jim Rohn</a:t>
            </a:r>
          </a:p>
          <a:p>
            <a:pPr algn="ctr"/>
            <a:r>
              <a:rPr lang="sr-Latn-CS" sz="2400" dirty="0" smtClean="0"/>
              <a:t>(1930-2009)</a:t>
            </a:r>
          </a:p>
          <a:p>
            <a:pPr algn="ctr"/>
            <a:endParaRPr lang="sr-Latn-CS" sz="2000" dirty="0" smtClean="0"/>
          </a:p>
          <a:p>
            <a:pPr algn="ctr"/>
            <a:endParaRPr lang="sr-Latn-CS" sz="2400" dirty="0" smtClean="0"/>
          </a:p>
          <a:p>
            <a:pPr algn="ctr"/>
            <a:r>
              <a:rPr lang="sr-Latn-CS" sz="2400" b="1" dirty="0" smtClean="0">
                <a:solidFill>
                  <a:schemeClr val="accent3">
                    <a:lumMod val="75000"/>
                  </a:schemeClr>
                </a:solidFill>
              </a:rPr>
              <a:t>FORMALNO OBRAZOVANJE </a:t>
            </a:r>
          </a:p>
          <a:p>
            <a:pPr algn="ctr"/>
            <a:r>
              <a:rPr lang="sr-Latn-CS" sz="2400" b="1" dirty="0" smtClean="0">
                <a:solidFill>
                  <a:schemeClr val="accent3">
                    <a:lumMod val="75000"/>
                  </a:schemeClr>
                </a:solidFill>
              </a:rPr>
              <a:t>ĆE VAM PRUŽITI KROV NAD GLAVOM !</a:t>
            </a:r>
          </a:p>
          <a:p>
            <a:pPr algn="ctr"/>
            <a:endParaRPr lang="sr-Latn-C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r-Latn-CS" sz="2400" b="1" dirty="0" smtClean="0">
                <a:solidFill>
                  <a:schemeClr val="accent3">
                    <a:lumMod val="75000"/>
                  </a:schemeClr>
                </a:solidFill>
              </a:rPr>
              <a:t>SOPTVENO OBRAZOVANJE </a:t>
            </a:r>
          </a:p>
          <a:p>
            <a:pPr algn="ctr"/>
            <a:r>
              <a:rPr lang="sr-Latn-CS" sz="2400" b="1" dirty="0" smtClean="0">
                <a:solidFill>
                  <a:schemeClr val="accent3">
                    <a:lumMod val="75000"/>
                  </a:schemeClr>
                </a:solidFill>
              </a:rPr>
              <a:t>ĆE VAS </a:t>
            </a:r>
          </a:p>
          <a:p>
            <a:pPr algn="ctr"/>
            <a:r>
              <a:rPr lang="sr-Latn-CS" sz="2400" b="1" dirty="0" smtClean="0">
                <a:solidFill>
                  <a:schemeClr val="accent3">
                    <a:lumMod val="75000"/>
                  </a:schemeClr>
                </a:solidFill>
              </a:rPr>
              <a:t>UČINITI BOGATIM !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sr-Latn-CS" sz="2400" dirty="0" smtClean="0"/>
              <a:t>Američki pisac i motivacioni govornik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357" y="3244334"/>
            <a:ext cx="6895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400" b="1" dirty="0">
                <a:solidFill>
                  <a:schemeClr val="accent3">
                    <a:lumMod val="75000"/>
                  </a:schemeClr>
                </a:solidFill>
              </a:rPr>
              <a:t>HVALA </a:t>
            </a:r>
            <a:r>
              <a:rPr lang="sr-Latn-CS" sz="4400" b="1" dirty="0">
                <a:solidFill>
                  <a:schemeClr val="accent3">
                    <a:lumMod val="75000"/>
                  </a:schemeClr>
                </a:solidFill>
              </a:rPr>
              <a:t> VAM  </a:t>
            </a:r>
            <a:r>
              <a:rPr lang="x-none" sz="4400" b="1" dirty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sr-Latn-C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x-none" sz="4400" b="1" dirty="0">
                <a:solidFill>
                  <a:schemeClr val="accent3">
                    <a:lumMod val="75000"/>
                  </a:schemeClr>
                </a:solidFill>
              </a:rPr>
              <a:t>PAŽNJI</a:t>
            </a:r>
            <a:r>
              <a:rPr lang="sr-Latn-C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x-none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3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857232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Cilj ekonomije svake zemlje je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proizvodnja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što većih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količinadobara/usluga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kako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bi se zadovoljile stalno rastuće potrebe ljudi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Najobuhvatnija </a:t>
            </a:r>
            <a:r>
              <a:rPr lang="x-none" sz="2000" dirty="0"/>
              <a:t>mera ukupne proizvodnje na nivou </a:t>
            </a:r>
            <a:r>
              <a:rPr lang="x-none" sz="2000" dirty="0" smtClean="0"/>
              <a:t>makroekonomije </a:t>
            </a:r>
            <a:r>
              <a:rPr lang="x-none" sz="2000" dirty="0"/>
              <a:t>jedne zemlje je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bruto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domaći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proizvod (GDP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 - Gross Domestic Product)</a:t>
            </a:r>
          </a:p>
          <a:p>
            <a:pPr algn="ctr"/>
            <a:r>
              <a:rPr lang="x-none" sz="2000" dirty="0" smtClean="0"/>
              <a:t>Razlikujemo: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Nominalni GDP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koji</a:t>
            </a:r>
            <a:r>
              <a:rPr lang="x-none" sz="2000" b="1" dirty="0" smtClean="0"/>
              <a:t> </a:t>
            </a:r>
            <a:r>
              <a:rPr lang="x-none" sz="2000" dirty="0" smtClean="0"/>
              <a:t>je </a:t>
            </a:r>
            <a:r>
              <a:rPr lang="x-none" sz="2000" dirty="0"/>
              <a:t>meren u tekućim tržišnim (promenljivim) cenama</a:t>
            </a:r>
            <a:r>
              <a:rPr lang="x-none" sz="2000" dirty="0" smtClean="0"/>
              <a:t>, </a:t>
            </a:r>
            <a:endParaRPr lang="sr-Latn-CS" sz="20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ealni GDP</a:t>
            </a: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je </a:t>
            </a:r>
            <a:r>
              <a:rPr lang="x-none" sz="2000" dirty="0"/>
              <a:t>procenjen u stalnim (nepromenljivim) cenama</a:t>
            </a:r>
            <a:r>
              <a:rPr lang="x-none" sz="20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Potencijalni GDP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 smtClean="0"/>
              <a:t>je dugoročni trend realnog GDP i predstavlja dugoročne proizvodne mogućnosti jedne zemlje uz održavanje stabilnih cena. </a:t>
            </a:r>
            <a:endParaRPr lang="sr-Latn-CS" sz="20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Stvarni GDP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je </a:t>
            </a:r>
            <a:r>
              <a:rPr lang="x-none" sz="2000" dirty="0"/>
              <a:t>obično manji od potencijalnog GDP-a.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Razlika </a:t>
            </a:r>
            <a:r>
              <a:rPr lang="x-none" sz="2000" dirty="0"/>
              <a:t>između potencijalnog i stvarnog GDP-a naziva se GDP </a:t>
            </a:r>
            <a:r>
              <a:rPr lang="x-none" sz="2000" dirty="0" smtClean="0"/>
              <a:t>jaz</a:t>
            </a:r>
            <a:r>
              <a:rPr lang="sr-Latn-CS" sz="2000" dirty="0" smtClean="0"/>
              <a:t> (gap)</a:t>
            </a:r>
            <a:r>
              <a:rPr lang="x-none" sz="2000" dirty="0" smtClean="0"/>
              <a:t>.</a:t>
            </a:r>
            <a:endParaRPr lang="x-non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214678" y="428604"/>
            <a:ext cx="2437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x-none" sz="2400" b="1" dirty="0" smtClean="0">
                <a:solidFill>
                  <a:schemeClr val="accent3">
                    <a:lumMod val="75000"/>
                  </a:schemeClr>
                </a:solidFill>
              </a:rPr>
              <a:t>PROIZVODNJA</a:t>
            </a:r>
            <a:endParaRPr lang="x-none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0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96752"/>
            <a:ext cx="8858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x-none" sz="2000" dirty="0"/>
              <a:t>Zaposlenost</a:t>
            </a:r>
            <a:r>
              <a:rPr lang="x-none" sz="2000" b="1" dirty="0"/>
              <a:t> </a:t>
            </a:r>
            <a:r>
              <a:rPr lang="x-none" sz="2000" dirty="0"/>
              <a:t>kao cilj makroekonomske politike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se </a:t>
            </a:r>
            <a:r>
              <a:rPr lang="x-none" sz="2000" dirty="0"/>
              <a:t>izražava kao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ostvarenje visoke zaposlenosti </a:t>
            </a:r>
            <a:r>
              <a:rPr lang="x-none" sz="2000" dirty="0"/>
              <a:t>odnosno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niske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nezaposlenosti.</a:t>
            </a:r>
          </a:p>
          <a:p>
            <a:pPr algn="ctr">
              <a:spcAft>
                <a:spcPts val="1200"/>
              </a:spcAft>
            </a:pP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Veličina </a:t>
            </a:r>
            <a:r>
              <a:rPr lang="x-none" sz="2000" dirty="0"/>
              <a:t>nezaposlenosti </a:t>
            </a:r>
            <a:r>
              <a:rPr lang="x-none" sz="2000" dirty="0" smtClean="0"/>
              <a:t>meri se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stopom nezaposlenosti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koja predstavlja procenat radne snage koja je nezaposlena.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Stopa </a:t>
            </a:r>
            <a:r>
              <a:rPr lang="x-none" sz="2000" dirty="0"/>
              <a:t>nezaposlenosti se kreće u skladu s poslovnim ciklusima: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kada </a:t>
            </a:r>
            <a:r>
              <a:rPr lang="x-none" sz="2000" dirty="0"/>
              <a:t>se proizvodnja smanjuje </a:t>
            </a:r>
            <a:r>
              <a:rPr lang="sr-Latn-CS" sz="2000" dirty="0" smtClean="0"/>
              <a:t>- </a:t>
            </a:r>
            <a:r>
              <a:rPr lang="x-none" sz="2000" dirty="0" smtClean="0"/>
              <a:t>tražnja </a:t>
            </a:r>
            <a:r>
              <a:rPr lang="x-none" sz="2000" dirty="0"/>
              <a:t>za radom opada </a:t>
            </a:r>
            <a:r>
              <a:rPr lang="sr-Latn-CS" sz="2000" dirty="0" smtClean="0"/>
              <a:t>-</a:t>
            </a:r>
            <a:r>
              <a:rPr lang="x-none" sz="2000" dirty="0" smtClean="0"/>
              <a:t> </a:t>
            </a:r>
            <a:r>
              <a:rPr lang="x-none" sz="2000" dirty="0"/>
              <a:t>stopa nezaposlenosti raste. </a:t>
            </a:r>
            <a:endParaRPr lang="x-none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Radna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snaga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predstavlja </a:t>
            </a:r>
            <a:r>
              <a:rPr lang="x-none" sz="2000" dirty="0"/>
              <a:t>sve radno sposobne ljude u jednoj zemlji,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uključujući </a:t>
            </a:r>
            <a:r>
              <a:rPr lang="x-none" sz="2000" dirty="0"/>
              <a:t>i one zaposlene i one nezaposlene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692696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x-none" sz="2400" b="1" dirty="0" smtClean="0">
                <a:solidFill>
                  <a:schemeClr val="accent3">
                    <a:lumMod val="75000"/>
                  </a:schemeClr>
                </a:solidFill>
              </a:rPr>
              <a:t>ZAPOSLENOST</a:t>
            </a:r>
            <a:endParaRPr lang="x-none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2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071547"/>
            <a:ext cx="85011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r-Latn-R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Treći </a:t>
            </a:r>
            <a:r>
              <a:rPr lang="x-none" sz="2000" dirty="0"/>
              <a:t>makroekonomski cilj je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održati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stabilne cene unutar slobodnih tržišta.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Na </a:t>
            </a:r>
            <a:r>
              <a:rPr lang="x-none" sz="2000" dirty="0"/>
              <a:t>slobodnom tržištu cene su određene ponudom i tražnjom.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Nagla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kolebanja cena (pad ili porast cena) remete ekonomski rast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i </a:t>
            </a:r>
            <a:r>
              <a:rPr lang="x-none" sz="2000" dirty="0"/>
              <a:t>ostavljaju duboke socijalne </a:t>
            </a:r>
            <a:r>
              <a:rPr lang="x-none" sz="2000" dirty="0" smtClean="0"/>
              <a:t>posledice</a:t>
            </a:r>
            <a:r>
              <a:rPr lang="sr-Latn-CS" sz="2000" dirty="0" smtClean="0"/>
              <a:t>.</a:t>
            </a:r>
            <a:r>
              <a:rPr lang="x-none" sz="2000" dirty="0" smtClean="0"/>
              <a:t> </a:t>
            </a:r>
            <a:endParaRPr lang="sr-Latn-CS" sz="2000" dirty="0" smtClean="0"/>
          </a:p>
          <a:p>
            <a:pPr algn="ctr">
              <a:spcAft>
                <a:spcPts val="1200"/>
              </a:spcAft>
            </a:pP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Stabilnost </a:t>
            </a:r>
            <a:r>
              <a:rPr lang="x-none" sz="2000" dirty="0"/>
              <a:t>cena se meri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stopom inflacije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koja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predstavlja promene opšteg nivoa cena u toku jedne godine.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sr-Latn-CS" sz="2000" dirty="0" smtClean="0"/>
          </a:p>
          <a:p>
            <a:pPr algn="ctr">
              <a:spcAft>
                <a:spcPts val="1200"/>
              </a:spcAft>
            </a:pPr>
            <a:r>
              <a:rPr lang="x-none" sz="2000" dirty="0" smtClean="0"/>
              <a:t>U </a:t>
            </a:r>
            <a:r>
              <a:rPr lang="x-none" sz="2000" dirty="0"/>
              <a:t>tom smislu bilo bi poželjno da ekonomija posluje s niskom stopom </a:t>
            </a:r>
            <a:r>
              <a:rPr lang="x-none" sz="2000" dirty="0" smtClean="0"/>
              <a:t>inflacije. </a:t>
            </a:r>
            <a:endParaRPr lang="x-non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138390" y="908720"/>
            <a:ext cx="2526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chemeClr val="accent3">
                    <a:lumMod val="75000"/>
                  </a:schemeClr>
                </a:solidFill>
              </a:rPr>
              <a:t>STABILNE CENE</a:t>
            </a:r>
          </a:p>
        </p:txBody>
      </p:sp>
    </p:spTree>
    <p:extLst>
      <p:ext uri="{BB962C8B-B14F-4D97-AF65-F5344CB8AC3E}">
        <p14:creationId xmlns:p14="http://schemas.microsoft.com/office/powerpoint/2010/main" val="106369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5135</Words>
  <Application>Microsoft Office PowerPoint</Application>
  <PresentationFormat>On-screen Show (4:3)</PresentationFormat>
  <Paragraphs>837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Calibri</vt:lpstr>
      <vt:lpstr>Cambria Math</vt:lpstr>
      <vt:lpstr>Constantia</vt:lpstr>
      <vt:lpstr>Times New Roman</vt:lpstr>
      <vt:lpstr>Wingdings</vt:lpstr>
      <vt:lpstr>Wingdings 2</vt:lpstr>
      <vt:lpstr>Flow</vt:lpstr>
      <vt:lpstr>EKONOMIJA Prof. dr Miodrag Paspalj Prof. dr Nebojša Pušara  2020/2021</vt:lpstr>
      <vt:lpstr>       III DEO MAKROEKONOMIJA  GLAVA 1 UVOD U MAKROEKONOMIJU  GLAVA 2  MAKROEKONOMSKE  VELIČINE I AGREGATI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PREDAVANJE</dc:title>
  <dc:creator>OGNJEN</dc:creator>
  <cp:lastModifiedBy>Dejan Obucinski</cp:lastModifiedBy>
  <cp:revision>171</cp:revision>
  <dcterms:created xsi:type="dcterms:W3CDTF">2013-10-30T19:41:39Z</dcterms:created>
  <dcterms:modified xsi:type="dcterms:W3CDTF">2020-10-02T12:31:30Z</dcterms:modified>
</cp:coreProperties>
</file>