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CF95CC-596D-476D-AD85-D98EC16EFDD7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A7F03-373F-48E4-88CB-106B2D2D2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475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A2F7BAD-D242-43A3-B4CD-E4EB2B64F8C9}" type="datetime1">
              <a:rPr lang="en-US" smtClean="0"/>
              <a:t>4/11/2020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B69F2-DC10-4BD9-8B3C-72F4F5FB0277}" type="datetime1">
              <a:rPr lang="en-US" smtClean="0"/>
              <a:t>4/11/2020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2AB03C3-341A-4D52-9F49-595932515337}" type="datetime1">
              <a:rPr lang="en-US" smtClean="0"/>
              <a:t>4/11/2020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8384B2A-F1D2-41BD-8335-6B3DE2C3703B}" type="datetime1">
              <a:rPr lang="en-US" smtClean="0"/>
              <a:t>4/11/2020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D269E0F-948D-4DBC-B2E6-33CD3E716200}" type="datetime1">
              <a:rPr lang="en-US" smtClean="0"/>
              <a:t>4/11/2020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5A053-6359-4247-ABF2-63E43D4C5B67}" type="datetime1">
              <a:rPr lang="en-US" smtClean="0"/>
              <a:t>4/11/2020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A026-3F09-411C-ADDB-614DB8898163}" type="datetime1">
              <a:rPr lang="en-US" smtClean="0"/>
              <a:t>4/11/2020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00953-7241-4238-B911-4F60CCB2BE68}" type="datetime1">
              <a:rPr lang="en-US" smtClean="0"/>
              <a:t>4/11/2020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23AE1BA-6541-4EA2-A928-CAE9434FB386}" type="datetime1">
              <a:rPr lang="en-US" smtClean="0"/>
              <a:t>4/11/2020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6B97-288B-4D7B-A6D1-165D733170D3}" type="datetime1">
              <a:rPr lang="en-US" smtClean="0"/>
              <a:t>4/11/2020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B6DEE2C-FCD6-4210-B801-43C647C0860C}" type="datetime1">
              <a:rPr lang="en-US" smtClean="0"/>
              <a:t>4/11/2020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5104B-BE3B-4536-B27A-94D8E0F77067}" type="datetime1">
              <a:rPr lang="en-US" smtClean="0"/>
              <a:t>4/11/2020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066C-021E-40D3-B521-B31AE74B02D5}" type="datetime1">
              <a:rPr lang="en-US" smtClean="0"/>
              <a:t>4/11/2020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63EA-35C1-4007-86DC-FC88737F5022}" type="datetime1">
              <a:rPr lang="en-US" smtClean="0"/>
              <a:t>4/11/2020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4DE9F-78C6-4A3C-A720-D28F91E642DC}" type="datetime1">
              <a:rPr lang="en-US" smtClean="0"/>
              <a:t>4/11/2020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6943A-9E68-486C-9F24-475EB3342284}" type="datetime1">
              <a:rPr lang="en-US" smtClean="0"/>
              <a:t>4/11/2020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6BAF1-FE69-4BAA-ADF4-9BF4F3884C5D}" type="datetime1">
              <a:rPr lang="en-US" smtClean="0"/>
              <a:t>4/11/2020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1F018-2F95-4CB2-900C-3AF14BFC2979}" type="datetime1">
              <a:rPr lang="en-US" smtClean="0"/>
              <a:t>4/11/2020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/>
              <a:t>MOtivacija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sr-Latn-RS" dirty="0"/>
          </a:p>
          <a:p>
            <a:r>
              <a:rPr lang="sr-Latn-RS"/>
              <a:t>predavanje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2496" y="783949"/>
            <a:ext cx="381000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990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Šta je motivacija?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/>
              <a:t>Proces pokretanja i usmeravanja ljudskog ponašanja ka određenom cilju.</a:t>
            </a:r>
          </a:p>
          <a:p>
            <a:r>
              <a:rPr lang="sr-Latn-RS" dirty="0"/>
              <a:t>Zasnovan je na tri elemnta: </a:t>
            </a:r>
          </a:p>
          <a:p>
            <a:pPr>
              <a:buFontTx/>
              <a:buChar char="-"/>
            </a:pPr>
            <a:r>
              <a:rPr lang="sr-Latn-RS" b="1" dirty="0"/>
              <a:t>potrebi</a:t>
            </a:r>
            <a:r>
              <a:rPr lang="sr-Latn-RS" dirty="0"/>
              <a:t>: stanje nedostatka, fizičkog, ili psihološkog, postojanje dizbalnsa</a:t>
            </a:r>
          </a:p>
          <a:p>
            <a:pPr>
              <a:buFontTx/>
              <a:buChar char="-"/>
            </a:pPr>
            <a:r>
              <a:rPr lang="sr-Latn-RS" b="1" dirty="0"/>
              <a:t>pokretu</a:t>
            </a:r>
            <a:r>
              <a:rPr lang="sr-Latn-RS" dirty="0"/>
              <a:t>: akcija koju čovek preduzima da bi otklonio nedostatak</a:t>
            </a:r>
          </a:p>
          <a:p>
            <a:pPr>
              <a:buFontTx/>
              <a:buChar char="-"/>
            </a:pPr>
            <a:r>
              <a:rPr lang="sr-Latn-RS" b="1" dirty="0"/>
              <a:t>cilju</a:t>
            </a:r>
            <a:r>
              <a:rPr lang="sr-Latn-RS" dirty="0"/>
              <a:t>: momenat nakon koga stiže nagrada.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Latn-RS" dirty="0"/>
              <a:t>Tri dimenzije motivacije su:</a:t>
            </a:r>
          </a:p>
          <a:p>
            <a:pPr>
              <a:buFontTx/>
              <a:buChar char="-"/>
            </a:pPr>
            <a:r>
              <a:rPr lang="sr-Latn-RS" b="1" dirty="0"/>
              <a:t>Pravac</a:t>
            </a:r>
          </a:p>
          <a:p>
            <a:pPr>
              <a:buFontTx/>
              <a:buChar char="-"/>
            </a:pPr>
            <a:r>
              <a:rPr lang="sr-Latn-RS" b="1" dirty="0"/>
              <a:t>Intezitet</a:t>
            </a:r>
          </a:p>
          <a:p>
            <a:pPr>
              <a:buFontTx/>
              <a:buChar char="-"/>
            </a:pPr>
            <a:r>
              <a:rPr lang="sr-Latn-RS" b="1" dirty="0"/>
              <a:t>Postojanost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Janjićević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Nebojša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Organizaciono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ponašanje</a:t>
            </a:r>
            <a:r>
              <a:rPr lang="en-US" dirty="0">
                <a:solidFill>
                  <a:schemeClr val="tx1"/>
                </a:solidFill>
              </a:rPr>
              <a:t>, Data status, Beograd, 2009</a:t>
            </a:r>
            <a:endParaRPr lang="sr-Latn-R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.</a:t>
            </a:r>
            <a:r>
              <a:rPr lang="en-US" dirty="0" err="1">
                <a:solidFill>
                  <a:schemeClr val="tx1"/>
                </a:solidFill>
              </a:rPr>
              <a:t>Osland</a:t>
            </a:r>
            <a:r>
              <a:rPr lang="en-US" dirty="0">
                <a:solidFill>
                  <a:schemeClr val="tx1"/>
                </a:solidFill>
              </a:rPr>
              <a:t>, Turner, Kolb, Rubin (2007) "Organizational Behavior </a:t>
            </a:r>
            <a:r>
              <a:rPr lang="en-US" dirty="0" err="1">
                <a:solidFill>
                  <a:schemeClr val="tx1"/>
                </a:solidFill>
              </a:rPr>
              <a:t>Reader",New</a:t>
            </a:r>
            <a:r>
              <a:rPr lang="en-US" dirty="0">
                <a:solidFill>
                  <a:schemeClr val="tx1"/>
                </a:solidFill>
              </a:rPr>
              <a:t> Jersey: Pearson Prentice Hall.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3251" y="3975652"/>
            <a:ext cx="4015409" cy="2745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807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Teorije motivacije: Teorija hijerarhije potreba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4602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r-Latn-RS" b="1" u="sng" dirty="0"/>
              <a:t>Albert Maslov </a:t>
            </a:r>
            <a:r>
              <a:rPr lang="sr-Latn-RS" dirty="0"/>
              <a:t>je otkrio da ljude pokreće pet grupa potreba koje su hijerahiski uređene:</a:t>
            </a:r>
          </a:p>
          <a:p>
            <a:r>
              <a:rPr lang="en-US" b="1" dirty="0" err="1"/>
              <a:t>Fiziološke</a:t>
            </a:r>
            <a:r>
              <a:rPr lang="en-US" b="1" dirty="0"/>
              <a:t> </a:t>
            </a:r>
            <a:r>
              <a:rPr lang="en-US" b="1" dirty="0" err="1"/>
              <a:t>potrebe</a:t>
            </a:r>
            <a:r>
              <a:rPr lang="en-US" dirty="0"/>
              <a:t>: </a:t>
            </a:r>
            <a:r>
              <a:rPr lang="en-US" dirty="0" err="1"/>
              <a:t>potreba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hranom</a:t>
            </a:r>
            <a:r>
              <a:rPr lang="en-US" dirty="0"/>
              <a:t>, </a:t>
            </a:r>
            <a:r>
              <a:rPr lang="en-US" dirty="0" err="1"/>
              <a:t>vodom</a:t>
            </a:r>
            <a:r>
              <a:rPr lang="en-US" dirty="0"/>
              <a:t>, </a:t>
            </a:r>
            <a:r>
              <a:rPr lang="en-US" dirty="0" err="1"/>
              <a:t>vazduhom</a:t>
            </a:r>
            <a:r>
              <a:rPr lang="en-US" dirty="0"/>
              <a:t>, </a:t>
            </a:r>
            <a:r>
              <a:rPr lang="en-US" dirty="0" err="1"/>
              <a:t>snom</a:t>
            </a:r>
            <a:r>
              <a:rPr lang="en-US" dirty="0"/>
              <a:t>, </a:t>
            </a:r>
            <a:r>
              <a:rPr lang="en-US" dirty="0" err="1"/>
              <a:t>seksom</a:t>
            </a:r>
            <a:r>
              <a:rPr lang="en-US" dirty="0"/>
              <a:t>; </a:t>
            </a:r>
          </a:p>
          <a:p>
            <a:r>
              <a:rPr lang="en-US" b="1" dirty="0" err="1"/>
              <a:t>Potrebe</a:t>
            </a:r>
            <a:r>
              <a:rPr lang="en-US" b="1" dirty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sigurnošću</a:t>
            </a:r>
            <a:r>
              <a:rPr lang="en-US" dirty="0"/>
              <a:t>: </a:t>
            </a:r>
            <a:r>
              <a:rPr lang="en-US" dirty="0" err="1"/>
              <a:t>neugroženost</a:t>
            </a:r>
            <a:r>
              <a:rPr lang="en-US" dirty="0"/>
              <a:t> </a:t>
            </a:r>
            <a:r>
              <a:rPr lang="en-US" dirty="0" err="1"/>
              <a:t>života</a:t>
            </a:r>
            <a:r>
              <a:rPr lang="en-US" dirty="0"/>
              <a:t>, </a:t>
            </a:r>
            <a:r>
              <a:rPr lang="en-US" dirty="0" err="1"/>
              <a:t>stalan</a:t>
            </a:r>
            <a:r>
              <a:rPr lang="en-US" dirty="0"/>
              <a:t> </a:t>
            </a:r>
            <a:r>
              <a:rPr lang="en-US" dirty="0" err="1"/>
              <a:t>posao</a:t>
            </a:r>
            <a:r>
              <a:rPr lang="en-US" dirty="0"/>
              <a:t>, </a:t>
            </a:r>
            <a:r>
              <a:rPr lang="en-US" dirty="0" err="1"/>
              <a:t>sigurnost</a:t>
            </a:r>
            <a:r>
              <a:rPr lang="en-US" dirty="0"/>
              <a:t> </a:t>
            </a:r>
            <a:r>
              <a:rPr lang="en-US" dirty="0" err="1"/>
              <a:t>porodice</a:t>
            </a:r>
            <a:r>
              <a:rPr lang="en-US" dirty="0"/>
              <a:t>, </a:t>
            </a:r>
            <a:r>
              <a:rPr lang="en-US" dirty="0" err="1"/>
              <a:t>zdravlja</a:t>
            </a:r>
            <a:r>
              <a:rPr lang="en-US" dirty="0"/>
              <a:t>, </a:t>
            </a:r>
            <a:r>
              <a:rPr lang="en-US" dirty="0" err="1"/>
              <a:t>imovine</a:t>
            </a:r>
            <a:r>
              <a:rPr lang="en-US" dirty="0"/>
              <a:t>; </a:t>
            </a:r>
          </a:p>
          <a:p>
            <a:r>
              <a:rPr lang="en-US" b="1" dirty="0" err="1"/>
              <a:t>Potrebe</a:t>
            </a:r>
            <a:r>
              <a:rPr lang="en-US" b="1" dirty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pripadnošću</a:t>
            </a:r>
            <a:r>
              <a:rPr lang="en-US" dirty="0"/>
              <a:t>: </a:t>
            </a:r>
            <a:r>
              <a:rPr lang="en-US" dirty="0" err="1"/>
              <a:t>prijateljstvo</a:t>
            </a:r>
            <a:r>
              <a:rPr lang="en-US" dirty="0"/>
              <a:t>, </a:t>
            </a:r>
            <a:r>
              <a:rPr lang="en-US" dirty="0" err="1"/>
              <a:t>porodica</a:t>
            </a:r>
            <a:r>
              <a:rPr lang="en-US" dirty="0"/>
              <a:t>, </a:t>
            </a:r>
            <a:r>
              <a:rPr lang="en-US" dirty="0" err="1"/>
              <a:t>seksualna</a:t>
            </a:r>
            <a:r>
              <a:rPr lang="en-US" dirty="0"/>
              <a:t> </a:t>
            </a:r>
            <a:r>
              <a:rPr lang="en-US" dirty="0" err="1"/>
              <a:t>intimnost</a:t>
            </a:r>
            <a:r>
              <a:rPr lang="en-US" dirty="0"/>
              <a:t>; </a:t>
            </a:r>
          </a:p>
          <a:p>
            <a:r>
              <a:rPr lang="en-US" b="1" dirty="0" err="1"/>
              <a:t>Potreba</a:t>
            </a:r>
            <a:r>
              <a:rPr lang="en-US" b="1" dirty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uvažavanjem</a:t>
            </a:r>
            <a:r>
              <a:rPr lang="en-US" dirty="0"/>
              <a:t>: </a:t>
            </a:r>
            <a:r>
              <a:rPr lang="en-US" dirty="0" err="1"/>
              <a:t>samopoštovanje</a:t>
            </a:r>
            <a:r>
              <a:rPr lang="en-US" dirty="0"/>
              <a:t>, </a:t>
            </a:r>
            <a:r>
              <a:rPr lang="en-US" dirty="0" err="1"/>
              <a:t>uspeh</a:t>
            </a:r>
            <a:r>
              <a:rPr lang="en-US" dirty="0"/>
              <a:t>, </a:t>
            </a:r>
            <a:r>
              <a:rPr lang="en-US" dirty="0" err="1"/>
              <a:t>poštovanje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, </a:t>
            </a:r>
            <a:r>
              <a:rPr lang="en-US" dirty="0" err="1"/>
              <a:t>priznanja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uspeha</a:t>
            </a:r>
            <a:r>
              <a:rPr lang="en-US" dirty="0"/>
              <a:t>; </a:t>
            </a:r>
          </a:p>
          <a:p>
            <a:r>
              <a:rPr lang="en-US" b="1" dirty="0" err="1"/>
              <a:t>Potreba</a:t>
            </a:r>
            <a:r>
              <a:rPr lang="en-US" b="1" dirty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samoostvarenjem</a:t>
            </a:r>
            <a:r>
              <a:rPr lang="en-US" dirty="0"/>
              <a:t>: </a:t>
            </a:r>
            <a:r>
              <a:rPr lang="en-US" dirty="0" err="1"/>
              <a:t>moralnost</a:t>
            </a:r>
            <a:r>
              <a:rPr lang="en-US" dirty="0"/>
              <a:t>, </a:t>
            </a:r>
            <a:r>
              <a:rPr lang="en-US" dirty="0" err="1"/>
              <a:t>kreativnost</a:t>
            </a:r>
            <a:r>
              <a:rPr lang="en-US" dirty="0"/>
              <a:t>, </a:t>
            </a:r>
            <a:r>
              <a:rPr lang="en-US" dirty="0" err="1"/>
              <a:t>spontanost</a:t>
            </a:r>
            <a:r>
              <a:rPr lang="en-US" dirty="0"/>
              <a:t>, </a:t>
            </a:r>
            <a:r>
              <a:rPr lang="en-US" dirty="0" err="1"/>
              <a:t>rešavanje</a:t>
            </a:r>
            <a:r>
              <a:rPr lang="en-US" dirty="0"/>
              <a:t> </a:t>
            </a:r>
            <a:r>
              <a:rPr lang="en-US" dirty="0" err="1"/>
              <a:t>problema</a:t>
            </a:r>
            <a:r>
              <a:rPr lang="en-US" dirty="0"/>
              <a:t>, </a:t>
            </a:r>
            <a:r>
              <a:rPr lang="en-US" dirty="0" err="1"/>
              <a:t>manjak</a:t>
            </a:r>
            <a:r>
              <a:rPr lang="en-US" dirty="0"/>
              <a:t> </a:t>
            </a:r>
            <a:r>
              <a:rPr lang="en-US" dirty="0" err="1"/>
              <a:t>predrasuda</a:t>
            </a:r>
            <a:r>
              <a:rPr lang="en-US" dirty="0"/>
              <a:t>, </a:t>
            </a:r>
            <a:r>
              <a:rPr lang="en-US" dirty="0" err="1"/>
              <a:t>prihvatanje</a:t>
            </a:r>
            <a:r>
              <a:rPr lang="en-US" dirty="0"/>
              <a:t> </a:t>
            </a:r>
            <a:r>
              <a:rPr lang="en-US" dirty="0" err="1"/>
              <a:t>činjenica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Četiri</a:t>
            </a:r>
            <a:r>
              <a:rPr lang="en-US" dirty="0"/>
              <a:t> </a:t>
            </a:r>
            <a:r>
              <a:rPr lang="en-US" dirty="0" err="1"/>
              <a:t>niža</a:t>
            </a:r>
            <a:r>
              <a:rPr lang="en-US" dirty="0"/>
              <a:t> </a:t>
            </a:r>
            <a:r>
              <a:rPr lang="en-US" dirty="0" err="1"/>
              <a:t>nivoa</a:t>
            </a:r>
            <a:r>
              <a:rPr lang="en-US" dirty="0"/>
              <a:t> (</a:t>
            </a:r>
            <a:r>
              <a:rPr lang="en-US" dirty="0" err="1"/>
              <a:t>fiziološke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/>
              <a:t>, </a:t>
            </a:r>
            <a:r>
              <a:rPr lang="en-US" dirty="0" err="1"/>
              <a:t>sigurnost</a:t>
            </a:r>
            <a:r>
              <a:rPr lang="en-US" dirty="0"/>
              <a:t>, </a:t>
            </a:r>
            <a:r>
              <a:rPr lang="en-US" dirty="0" err="1"/>
              <a:t>pripadnost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poštovanje</a:t>
            </a:r>
            <a:r>
              <a:rPr lang="en-US" dirty="0"/>
              <a:t>)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grupisani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/>
              <a:t>nedostatka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vezuju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fizičke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/>
              <a:t>. </a:t>
            </a:r>
            <a:r>
              <a:rPr lang="en-US" dirty="0" err="1"/>
              <a:t>Zadovoljenje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potreba</a:t>
            </a:r>
            <a:r>
              <a:rPr lang="en-US" dirty="0"/>
              <a:t> </a:t>
            </a:r>
            <a:r>
              <a:rPr lang="en-US" dirty="0" err="1"/>
              <a:t>pomaže</a:t>
            </a:r>
            <a:r>
              <a:rPr lang="en-US" dirty="0"/>
              <a:t> </a:t>
            </a:r>
            <a:r>
              <a:rPr lang="en-US" dirty="0" err="1"/>
              <a:t>osobi</a:t>
            </a:r>
            <a:r>
              <a:rPr lang="en-US" dirty="0"/>
              <a:t> da </a:t>
            </a:r>
            <a:r>
              <a:rPr lang="en-US" dirty="0" err="1"/>
              <a:t>raste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razvija</a:t>
            </a:r>
            <a:r>
              <a:rPr lang="en-US" dirty="0"/>
              <a:t> se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ljudsko</a:t>
            </a:r>
            <a:r>
              <a:rPr lang="en-US" dirty="0"/>
              <a:t> </a:t>
            </a:r>
            <a:r>
              <a:rPr lang="en-US" dirty="0" err="1"/>
              <a:t>biće</a:t>
            </a:r>
            <a:r>
              <a:rPr lang="en-US" dirty="0"/>
              <a:t>. </a:t>
            </a:r>
          </a:p>
          <a:p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razliku</a:t>
            </a:r>
            <a:r>
              <a:rPr lang="en-US" dirty="0"/>
              <a:t> od </a:t>
            </a:r>
            <a:r>
              <a:rPr lang="en-US" dirty="0" err="1"/>
              <a:t>njih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zadovoljiti</a:t>
            </a:r>
            <a:r>
              <a:rPr lang="en-US" dirty="0"/>
              <a:t>, </a:t>
            </a:r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/>
              <a:t>rasta</a:t>
            </a:r>
            <a:r>
              <a:rPr lang="en-US" dirty="0"/>
              <a:t> (</a:t>
            </a:r>
            <a:r>
              <a:rPr lang="en-US" dirty="0" err="1"/>
              <a:t>samoostvarenje</a:t>
            </a:r>
            <a:r>
              <a:rPr lang="en-US" dirty="0"/>
              <a:t>) se </a:t>
            </a:r>
            <a:r>
              <a:rPr lang="en-US" dirty="0" err="1"/>
              <a:t>stalno</a:t>
            </a:r>
            <a:r>
              <a:rPr lang="en-US" dirty="0"/>
              <a:t> </a:t>
            </a:r>
            <a:r>
              <a:rPr lang="en-US" dirty="0" err="1"/>
              <a:t>razvijaju</a:t>
            </a:r>
            <a:r>
              <a:rPr lang="en-US" dirty="0"/>
              <a:t>. </a:t>
            </a:r>
            <a:r>
              <a:rPr lang="en-US" dirty="0" err="1"/>
              <a:t>Osnovna</a:t>
            </a:r>
            <a:r>
              <a:rPr lang="en-US" dirty="0"/>
              <a:t> </a:t>
            </a:r>
            <a:r>
              <a:rPr lang="en-US" dirty="0" err="1"/>
              <a:t>pretpostavka</a:t>
            </a:r>
            <a:r>
              <a:rPr lang="en-US" dirty="0"/>
              <a:t> je da se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hijerarhije</a:t>
            </a:r>
            <a:r>
              <a:rPr lang="en-US" dirty="0"/>
              <a:t> </a:t>
            </a:r>
            <a:r>
              <a:rPr lang="en-US" dirty="0" err="1"/>
              <a:t>pojavljuju</a:t>
            </a:r>
            <a:r>
              <a:rPr lang="en-US" dirty="0"/>
              <a:t>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zadovoljene</a:t>
            </a:r>
            <a:r>
              <a:rPr lang="en-US" dirty="0"/>
              <a:t>, </a:t>
            </a:r>
            <a:r>
              <a:rPr lang="en-US" dirty="0" err="1"/>
              <a:t>većinom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potpuno</a:t>
            </a:r>
            <a:r>
              <a:rPr lang="en-US" dirty="0"/>
              <a:t>,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/>
              <a:t>nižeg</a:t>
            </a:r>
            <a:r>
              <a:rPr lang="en-US" dirty="0"/>
              <a:t> </a:t>
            </a:r>
            <a:r>
              <a:rPr lang="en-US" dirty="0" err="1"/>
              <a:t>nivoa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08800" y="6705600"/>
            <a:ext cx="7772400" cy="66170"/>
          </a:xfrm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Janjićević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Nebojša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Organizaciono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ponašanje</a:t>
            </a:r>
            <a:r>
              <a:rPr lang="en-US" dirty="0">
                <a:solidFill>
                  <a:schemeClr val="tx1"/>
                </a:solidFill>
              </a:rPr>
              <a:t>, Data status, Beograd, 2009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405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Teorije motivacije: ERG model motivacije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/>
              <a:t>Aldefere je tvrdio da ljude pokreću tri vrste potreba:</a:t>
            </a:r>
          </a:p>
          <a:p>
            <a:r>
              <a:rPr lang="sr-Latn-RS" b="1" dirty="0"/>
              <a:t>E</a:t>
            </a:r>
            <a:r>
              <a:rPr lang="sr-Latn-RS" dirty="0"/>
              <a:t> – egzistencijalne ili osnovne potrebe</a:t>
            </a:r>
          </a:p>
          <a:p>
            <a:r>
              <a:rPr lang="sr-Latn-RS" b="1" dirty="0"/>
              <a:t>R</a:t>
            </a:r>
            <a:r>
              <a:rPr lang="sr-Latn-RS" dirty="0"/>
              <a:t> – potrebe za povezivanjem (potrebe pripadanja ili ljubavi)</a:t>
            </a:r>
          </a:p>
          <a:p>
            <a:r>
              <a:rPr lang="sr-Latn-RS" b="1" dirty="0"/>
              <a:t>G</a:t>
            </a:r>
            <a:r>
              <a:rPr lang="sr-Latn-RS" dirty="0"/>
              <a:t> – potrebe za razvojem (usavršavanje u svim oblastima)</a:t>
            </a:r>
          </a:p>
          <a:p>
            <a:endParaRPr lang="sr-Latn-RS" dirty="0"/>
          </a:p>
          <a:p>
            <a:r>
              <a:rPr lang="sr-Latn-RS" dirty="0"/>
              <a:t>Kulturni ambijent ili lični razvoj mogu da istaknu jednu potrebu u odnosu na drugu.</a:t>
            </a:r>
          </a:p>
          <a:p>
            <a:r>
              <a:rPr lang="sr-Latn-RS" dirty="0"/>
              <a:t>Ukoliko pojedinac iz više puta ne uspe da zadovolji neku potrebu višeg reda vraća se na ispunjavanje potrebe nižeg reda – </a:t>
            </a:r>
            <a:r>
              <a:rPr lang="sr-Latn-RS" b="1" dirty="0"/>
              <a:t>princip regresije.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Janjićević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Nebojša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Organizaciono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ponašanje</a:t>
            </a:r>
            <a:r>
              <a:rPr lang="en-US" dirty="0">
                <a:solidFill>
                  <a:schemeClr val="tx1"/>
                </a:solidFill>
              </a:rPr>
              <a:t>, Data status, Beograd, 2009.</a:t>
            </a:r>
            <a:endParaRPr lang="sr-Latn-RS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Osland</a:t>
            </a:r>
            <a:r>
              <a:rPr lang="en-US" dirty="0">
                <a:solidFill>
                  <a:schemeClr val="tx1"/>
                </a:solidFill>
              </a:rPr>
              <a:t>, Turner, Kolb, Rubin (2007) "Organizational Behavior </a:t>
            </a:r>
            <a:r>
              <a:rPr lang="en-US" dirty="0" err="1">
                <a:solidFill>
                  <a:schemeClr val="tx1"/>
                </a:solidFill>
              </a:rPr>
              <a:t>Reader",New</a:t>
            </a:r>
            <a:r>
              <a:rPr lang="en-US" dirty="0">
                <a:solidFill>
                  <a:schemeClr val="tx1"/>
                </a:solidFill>
              </a:rPr>
              <a:t> Jersey: Pearson Prentice Hall.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955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Teorije motivacije: teorije dva faktora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/>
              <a:t>Hercberg tvrdi da motivaciju regulišu dve vrste faktora:</a:t>
            </a:r>
          </a:p>
          <a:p>
            <a:r>
              <a:rPr lang="sr-Latn-RS" b="1" dirty="0"/>
              <a:t>Higijenski </a:t>
            </a:r>
            <a:r>
              <a:rPr lang="sr-Latn-RS" dirty="0"/>
              <a:t>- priustvo i odsustvo nezadovoljstva (plata, uslovi rada, poslovna politika, organizacija preduzeća);</a:t>
            </a:r>
          </a:p>
          <a:p>
            <a:r>
              <a:rPr lang="sr-Latn-RS" b="1" dirty="0"/>
              <a:t>Motivacioni</a:t>
            </a:r>
            <a:r>
              <a:rPr lang="sr-Latn-RS" dirty="0"/>
              <a:t> - priustvo i odsustvo zadovoljstva (izazovnost posla, mogućnost učenja novih stvari, napredovanje na poslu, priznanja);</a:t>
            </a:r>
          </a:p>
          <a:p>
            <a:endParaRPr lang="sr-Latn-RS" dirty="0"/>
          </a:p>
          <a:p>
            <a:pPr algn="just"/>
            <a:r>
              <a:rPr lang="sr-Latn-RS" dirty="0"/>
              <a:t>Higijenskim faktorima se pojedinci samo mogu delimično motivisati, tek sa uključivanjem i motivacionih faktora se može ostvariti pun potencijal zaposlenih.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Janjićević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Nebojša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Organizaciono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ponašanje</a:t>
            </a:r>
            <a:r>
              <a:rPr lang="en-US" dirty="0">
                <a:solidFill>
                  <a:schemeClr val="tx1"/>
                </a:solidFill>
              </a:rPr>
              <a:t>, Data status, Beograd, 2009.</a:t>
            </a:r>
            <a:endParaRPr lang="sr-Latn-RS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Osland</a:t>
            </a:r>
            <a:r>
              <a:rPr lang="en-US" dirty="0">
                <a:solidFill>
                  <a:schemeClr val="tx1"/>
                </a:solidFill>
              </a:rPr>
              <a:t>, Turner, Kolb, Rubin (2007) "Organizational Behavior </a:t>
            </a:r>
            <a:r>
              <a:rPr lang="en-US" dirty="0" err="1">
                <a:solidFill>
                  <a:schemeClr val="tx1"/>
                </a:solidFill>
              </a:rPr>
              <a:t>Reader",New</a:t>
            </a:r>
            <a:r>
              <a:rPr lang="en-US" dirty="0">
                <a:solidFill>
                  <a:schemeClr val="tx1"/>
                </a:solidFill>
              </a:rPr>
              <a:t> Jersey: Pearson Prentice Hall.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117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Teorije</a:t>
            </a:r>
            <a:r>
              <a:rPr lang="en-US" dirty="0"/>
              <a:t> </a:t>
            </a:r>
            <a:r>
              <a:rPr lang="en-US" dirty="0" err="1"/>
              <a:t>motivacije</a:t>
            </a:r>
            <a:r>
              <a:rPr lang="en-US" dirty="0"/>
              <a:t>: </a:t>
            </a:r>
            <a:r>
              <a:rPr lang="en-US" dirty="0" err="1"/>
              <a:t>teorije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faktora</a:t>
            </a:r>
            <a:r>
              <a:rPr lang="sr-Latn-RS" dirty="0"/>
              <a:t>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sr-Latn-RS" sz="5000" dirty="0"/>
              <a:t>Zadovoljstvo poslom</a:t>
            </a:r>
          </a:p>
          <a:p>
            <a:pPr marL="0" indent="0">
              <a:buNone/>
            </a:pPr>
            <a:r>
              <a:rPr lang="sr-Latn-RS" sz="4800" dirty="0"/>
              <a:t>                    Nisko                                                                                                                    Visoko</a:t>
            </a:r>
          </a:p>
          <a:p>
            <a:pPr marL="0" indent="0">
              <a:buNone/>
            </a:pPr>
            <a:endParaRPr lang="sr-Latn-RS" sz="4800" dirty="0"/>
          </a:p>
          <a:p>
            <a:pPr marL="0" indent="0">
              <a:buNone/>
            </a:pPr>
            <a:endParaRPr lang="sr-Latn-RS" sz="4800" dirty="0"/>
          </a:p>
          <a:p>
            <a:pPr marL="0" indent="0">
              <a:buNone/>
            </a:pPr>
            <a:r>
              <a:rPr lang="sr-Latn-RS" sz="4800" dirty="0"/>
              <a:t>N   p</a:t>
            </a:r>
          </a:p>
          <a:p>
            <a:pPr marL="0" indent="0">
              <a:buNone/>
            </a:pPr>
            <a:r>
              <a:rPr lang="sr-Latn-RS" sz="4800" dirty="0"/>
              <a:t>E   o                 V</a:t>
            </a:r>
          </a:p>
          <a:p>
            <a:pPr marL="0" indent="0">
              <a:buNone/>
            </a:pPr>
            <a:r>
              <a:rPr lang="sr-Latn-RS" sz="4800" dirty="0"/>
              <a:t>Z    s                  I</a:t>
            </a:r>
          </a:p>
          <a:p>
            <a:pPr marL="0" indent="0">
              <a:buNone/>
            </a:pPr>
            <a:r>
              <a:rPr lang="sr-Latn-RS" sz="4800" dirty="0"/>
              <a:t>A   l                  S</a:t>
            </a:r>
          </a:p>
          <a:p>
            <a:pPr marL="0" indent="0">
              <a:buNone/>
            </a:pPr>
            <a:r>
              <a:rPr lang="sr-Latn-RS" sz="4800" dirty="0"/>
              <a:t>D   o                o</a:t>
            </a:r>
          </a:p>
          <a:p>
            <a:pPr marL="0" indent="0">
              <a:buNone/>
            </a:pPr>
            <a:r>
              <a:rPr lang="sr-Latn-RS" sz="4800" dirty="0"/>
              <a:t>O  m                k</a:t>
            </a:r>
          </a:p>
          <a:p>
            <a:pPr marL="0" indent="0">
              <a:buNone/>
            </a:pPr>
            <a:r>
              <a:rPr lang="sr-Latn-RS" sz="4800" dirty="0"/>
              <a:t>V                     o</a:t>
            </a:r>
          </a:p>
          <a:p>
            <a:pPr marL="0" indent="0">
              <a:buNone/>
            </a:pPr>
            <a:r>
              <a:rPr lang="sr-Latn-RS" sz="4800" dirty="0"/>
              <a:t>O</a:t>
            </a:r>
          </a:p>
          <a:p>
            <a:pPr marL="0" indent="0">
              <a:buNone/>
            </a:pPr>
            <a:r>
              <a:rPr lang="sr-Latn-RS" sz="4800" dirty="0"/>
              <a:t>Lj</a:t>
            </a:r>
          </a:p>
          <a:p>
            <a:pPr marL="0" indent="0">
              <a:buNone/>
            </a:pPr>
            <a:r>
              <a:rPr lang="sr-Latn-RS" sz="4800" dirty="0"/>
              <a:t>S                     N</a:t>
            </a:r>
          </a:p>
          <a:p>
            <a:pPr marL="0" indent="0">
              <a:buNone/>
            </a:pPr>
            <a:r>
              <a:rPr lang="sr-Latn-RS" sz="4800" dirty="0"/>
              <a:t>T                      i</a:t>
            </a:r>
          </a:p>
          <a:p>
            <a:pPr marL="0" indent="0">
              <a:buNone/>
            </a:pPr>
            <a:r>
              <a:rPr lang="sr-Latn-RS" sz="4800" dirty="0"/>
              <a:t>V                     s</a:t>
            </a:r>
          </a:p>
          <a:p>
            <a:pPr marL="0" indent="0">
              <a:buNone/>
            </a:pPr>
            <a:r>
              <a:rPr lang="sr-Latn-RS" sz="4800" dirty="0"/>
              <a:t>O                    k</a:t>
            </a:r>
          </a:p>
          <a:p>
            <a:pPr marL="0" indent="0">
              <a:buNone/>
            </a:pPr>
            <a:r>
              <a:rPr lang="sr-Latn-RS" sz="4800" dirty="0"/>
              <a:t>                       o</a:t>
            </a:r>
          </a:p>
          <a:p>
            <a:pPr marL="0" indent="0">
              <a:buNone/>
            </a:pPr>
            <a:r>
              <a:rPr lang="sr-Latn-RS" sz="4800" dirty="0"/>
              <a:t>                   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44594"/>
              </p:ext>
            </p:extLst>
          </p:nvPr>
        </p:nvGraphicFramePr>
        <p:xfrm>
          <a:off x="2387600" y="2870199"/>
          <a:ext cx="7569200" cy="3348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4600">
                  <a:extLst>
                    <a:ext uri="{9D8B030D-6E8A-4147-A177-3AD203B41FA5}">
                      <a16:colId xmlns:a16="http://schemas.microsoft.com/office/drawing/2014/main" val="2256878847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3753496680"/>
                    </a:ext>
                  </a:extLst>
                </a:gridCol>
              </a:tblGrid>
              <a:tr h="1671799">
                <a:tc>
                  <a:txBody>
                    <a:bodyPr/>
                    <a:lstStyle/>
                    <a:p>
                      <a:r>
                        <a:rPr lang="sr-Latn-RS" sz="1400" dirty="0"/>
                        <a:t>Mala plata</a:t>
                      </a:r>
                    </a:p>
                    <a:p>
                      <a:r>
                        <a:rPr lang="sr-Latn-RS" sz="1400" dirty="0"/>
                        <a:t>Loši uslovi rada i pogodnosti</a:t>
                      </a:r>
                    </a:p>
                    <a:p>
                      <a:r>
                        <a:rPr lang="sr-Latn-RS" sz="1400" dirty="0"/>
                        <a:t>Loš odnos sa kolegama</a:t>
                      </a:r>
                    </a:p>
                    <a:p>
                      <a:r>
                        <a:rPr lang="sr-Latn-RS" sz="1400" dirty="0"/>
                        <a:t>Monoton posao</a:t>
                      </a:r>
                    </a:p>
                    <a:p>
                      <a:r>
                        <a:rPr lang="sr-Latn-RS" sz="1400" dirty="0"/>
                        <a:t>Loša organizacija</a:t>
                      </a:r>
                    </a:p>
                    <a:p>
                      <a:r>
                        <a:rPr lang="sr-Latn-RS" sz="1400" dirty="0"/>
                        <a:t>Mala mogućnost za napredovanje</a:t>
                      </a:r>
                    </a:p>
                    <a:p>
                      <a:r>
                        <a:rPr lang="sr-Latn-RS" sz="1400" dirty="0"/>
                        <a:t>Nema samostalnosti i odgovornosti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Mala </a:t>
                      </a:r>
                      <a:r>
                        <a:rPr lang="en-US" sz="1400" dirty="0" err="1"/>
                        <a:t>plata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Loši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uslovi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rada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pogodnosti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Loša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organizacija</a:t>
                      </a:r>
                      <a:endParaRPr lang="en-US" sz="1400" dirty="0"/>
                    </a:p>
                    <a:p>
                      <a:r>
                        <a:rPr lang="sr-Latn-RS" sz="1400" dirty="0"/>
                        <a:t>Dosta</a:t>
                      </a:r>
                      <a:r>
                        <a:rPr lang="sr-Latn-RS" sz="1400" baseline="0" dirty="0"/>
                        <a:t> m</a:t>
                      </a:r>
                      <a:r>
                        <a:rPr lang="en-US" sz="1400" dirty="0" err="1"/>
                        <a:t>ogućnost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za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napredovanje</a:t>
                      </a:r>
                      <a:endParaRPr lang="en-US" sz="1400" dirty="0"/>
                    </a:p>
                    <a:p>
                      <a:r>
                        <a:rPr lang="sr-Latn-RS" sz="1400" dirty="0"/>
                        <a:t>S</a:t>
                      </a:r>
                      <a:r>
                        <a:rPr lang="en-US" sz="1400" dirty="0" err="1"/>
                        <a:t>amostalnosti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odgovornosti</a:t>
                      </a:r>
                      <a:r>
                        <a:rPr lang="sr-Latn-RS" sz="1400" dirty="0"/>
                        <a:t> su velike</a:t>
                      </a:r>
                      <a:endParaRPr lang="en-US" sz="1400" dirty="0"/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767532"/>
                  </a:ext>
                </a:extLst>
              </a:tr>
              <a:tr h="1676686">
                <a:tc>
                  <a:txBody>
                    <a:bodyPr/>
                    <a:lstStyle/>
                    <a:p>
                      <a:r>
                        <a:rPr lang="sr-Latn-RS" sz="1400" dirty="0"/>
                        <a:t>Dobra plata</a:t>
                      </a:r>
                      <a:r>
                        <a:rPr lang="sr-Latn-RS" sz="1400" baseline="0" dirty="0"/>
                        <a:t> i uslovi rada</a:t>
                      </a:r>
                    </a:p>
                    <a:p>
                      <a:r>
                        <a:rPr lang="sr-Latn-RS" sz="1400" baseline="0" dirty="0"/>
                        <a:t>Dobra organizacija i odnosi sa kolegama, ali je posao monoton i nema mogućnosti za napredak, nema saostalnosti i odgovornosti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Dobra </a:t>
                      </a:r>
                      <a:r>
                        <a:rPr lang="en-US" sz="1400" dirty="0" err="1"/>
                        <a:t>plata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uslovi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rada</a:t>
                      </a:r>
                      <a:endParaRPr lang="en-US" sz="1400" dirty="0"/>
                    </a:p>
                    <a:p>
                      <a:r>
                        <a:rPr lang="en-US" sz="1400" dirty="0"/>
                        <a:t>Dobra </a:t>
                      </a:r>
                      <a:r>
                        <a:rPr lang="en-US" sz="1400" dirty="0" err="1"/>
                        <a:t>organizacija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odnosi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sa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kolegama</a:t>
                      </a:r>
                      <a:r>
                        <a:rPr lang="en-US" sz="1400" dirty="0"/>
                        <a:t>, </a:t>
                      </a:r>
                      <a:endParaRPr lang="sr-Latn-RS" sz="1400" dirty="0"/>
                    </a:p>
                    <a:p>
                      <a:r>
                        <a:rPr lang="sr-Latn-RS" sz="1400" dirty="0"/>
                        <a:t>P</a:t>
                      </a:r>
                      <a:r>
                        <a:rPr lang="en-US" sz="1400" dirty="0" err="1"/>
                        <a:t>osao</a:t>
                      </a:r>
                      <a:r>
                        <a:rPr lang="en-US" sz="1400" dirty="0"/>
                        <a:t> </a:t>
                      </a:r>
                      <a:r>
                        <a:rPr lang="sr-Latn-RS" sz="1400" dirty="0"/>
                        <a:t>je</a:t>
                      </a:r>
                      <a:r>
                        <a:rPr lang="sr-Latn-RS" sz="1400" baseline="0" dirty="0"/>
                        <a:t> izazovan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i</a:t>
                      </a:r>
                      <a:r>
                        <a:rPr lang="en-US" sz="1400" dirty="0"/>
                        <a:t> </a:t>
                      </a:r>
                      <a:r>
                        <a:rPr lang="sr-Latn-RS" sz="1400" dirty="0"/>
                        <a:t>ima</a:t>
                      </a:r>
                      <a:r>
                        <a:rPr lang="sr-Latn-RS" sz="1400" baseline="0" dirty="0"/>
                        <a:t> dosta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mogućnosti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za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napredak</a:t>
                      </a:r>
                      <a:r>
                        <a:rPr lang="en-US" sz="1400" dirty="0"/>
                        <a:t>,</a:t>
                      </a:r>
                      <a:r>
                        <a:rPr lang="sr-Latn-RS" sz="1400" dirty="0"/>
                        <a:t> visok je nivo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saostalnosti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odgovornosti</a:t>
                      </a:r>
                      <a:endParaRPr lang="en-US" sz="1400" dirty="0"/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8690926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40300" y="6527800"/>
            <a:ext cx="6845300" cy="193169"/>
          </a:xfrm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Janjićević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Nebojša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Organizaciono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ponašanje</a:t>
            </a:r>
            <a:r>
              <a:rPr lang="en-US" dirty="0">
                <a:solidFill>
                  <a:schemeClr val="tx1"/>
                </a:solidFill>
              </a:rPr>
              <a:t>, Data status, Beograd, 2009.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750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Teorije motivacije: Meklilandova teorija potreba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/>
              <a:t>Postoje tri vrste potreba koje ljudi zadovoljavaju u organizacijama:</a:t>
            </a:r>
          </a:p>
          <a:p>
            <a:r>
              <a:rPr lang="sr-Latn-RS" b="1" dirty="0"/>
              <a:t>Potrebe za pripadanjem</a:t>
            </a:r>
            <a:r>
              <a:rPr lang="sr-Latn-RS" dirty="0"/>
              <a:t> (potreba za ljubavlju i pripadnošću)</a:t>
            </a:r>
          </a:p>
          <a:p>
            <a:r>
              <a:rPr lang="sr-Latn-RS" b="1" dirty="0"/>
              <a:t>Potrebe za postignućem </a:t>
            </a:r>
            <a:r>
              <a:rPr lang="sr-Latn-RS" dirty="0"/>
              <a:t>(poreba za uspehom u onome, čime se čovek bavi, zadovoljstvo koje ne proizilazi iz nagrede, već iz postignutog cilja)</a:t>
            </a:r>
          </a:p>
          <a:p>
            <a:r>
              <a:rPr lang="sr-Latn-RS" b="1" dirty="0"/>
              <a:t>Potrebe za moći </a:t>
            </a:r>
            <a:r>
              <a:rPr lang="sr-Latn-RS" dirty="0"/>
              <a:t>(potreba da se izvrši uticaj na druge, moć ne mora nužno da bude dobra ili loša, sve zavisi od načina na koji se ona upotrebljava)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Janjićević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Nebojša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Organizaciono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ponašanje</a:t>
            </a:r>
            <a:r>
              <a:rPr lang="en-US" dirty="0">
                <a:solidFill>
                  <a:schemeClr val="tx1"/>
                </a:solidFill>
              </a:rPr>
              <a:t>, Data status, Beograd, 2009.</a:t>
            </a:r>
            <a:endParaRPr lang="sr-Latn-RS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Schemerhorn</a:t>
            </a:r>
            <a:r>
              <a:rPr lang="en-US" dirty="0">
                <a:solidFill>
                  <a:schemeClr val="tx1"/>
                </a:solidFill>
              </a:rPr>
              <a:t>, Hunt, Osborn (2006), Organizational Behavior, New York: Wiley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2987" y="4882645"/>
            <a:ext cx="2486025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135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Janjićević</a:t>
            </a:r>
            <a:r>
              <a:rPr lang="en-US" dirty="0"/>
              <a:t>, </a:t>
            </a:r>
            <a:r>
              <a:rPr lang="en-US" dirty="0" err="1"/>
              <a:t>Nebojša</a:t>
            </a:r>
            <a:r>
              <a:rPr lang="en-US" dirty="0"/>
              <a:t>, </a:t>
            </a:r>
            <a:r>
              <a:rPr lang="en-US" dirty="0" err="1"/>
              <a:t>Organizaciono</a:t>
            </a:r>
            <a:r>
              <a:rPr lang="en-US" dirty="0"/>
              <a:t> </a:t>
            </a:r>
            <a:r>
              <a:rPr lang="en-US" dirty="0" err="1"/>
              <a:t>ponašanje</a:t>
            </a:r>
            <a:r>
              <a:rPr lang="en-US" dirty="0"/>
              <a:t>, Data status, Beograd, 2009.</a:t>
            </a:r>
          </a:p>
          <a:p>
            <a:r>
              <a:rPr lang="en-US" dirty="0" err="1"/>
              <a:t>Osland</a:t>
            </a:r>
            <a:r>
              <a:rPr lang="en-US" dirty="0"/>
              <a:t>, Turner, Kolb, Rubin (2007) "Organizational Behavior </a:t>
            </a:r>
            <a:r>
              <a:rPr lang="en-US" dirty="0" err="1"/>
              <a:t>Reader",New</a:t>
            </a:r>
            <a:r>
              <a:rPr lang="en-US" dirty="0"/>
              <a:t> Jersey: Pearson Prentice Hall.</a:t>
            </a:r>
          </a:p>
          <a:p>
            <a:r>
              <a:rPr lang="en-US" dirty="0"/>
              <a:t></a:t>
            </a:r>
            <a:r>
              <a:rPr lang="en-US" dirty="0" err="1"/>
              <a:t>Schemerhorn</a:t>
            </a:r>
            <a:r>
              <a:rPr lang="en-US" dirty="0"/>
              <a:t>, Hunt, Osborn (2006), Organizational Behavior, New York: Wiley.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68441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227</TotalTime>
  <Words>848</Words>
  <Application>Microsoft Office PowerPoint</Application>
  <PresentationFormat>Widescreen</PresentationFormat>
  <Paragraphs>94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Century Gothic</vt:lpstr>
      <vt:lpstr>Vapor Trail</vt:lpstr>
      <vt:lpstr>MOtivacija</vt:lpstr>
      <vt:lpstr>Šta je motivacija?</vt:lpstr>
      <vt:lpstr>Teorije motivacije: Teorija hijerarhije potreba</vt:lpstr>
      <vt:lpstr>Teorije motivacije: ERG model motivacije</vt:lpstr>
      <vt:lpstr>Teorije motivacije: teorije dva faktora I</vt:lpstr>
      <vt:lpstr>Teorije motivacije: teorije dva faktora II</vt:lpstr>
      <vt:lpstr>Teorije motivacije: Meklilandova teorija potreba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MOtivacija</dc:title>
  <dc:creator>Windows User</dc:creator>
  <cp:lastModifiedBy>Iva Bubanja</cp:lastModifiedBy>
  <cp:revision>20</cp:revision>
  <dcterms:created xsi:type="dcterms:W3CDTF">2018-04-22T14:38:15Z</dcterms:created>
  <dcterms:modified xsi:type="dcterms:W3CDTF">2020-04-11T13:54:19Z</dcterms:modified>
</cp:coreProperties>
</file>