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5122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87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8298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1041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814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33828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8186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3367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231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84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457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583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811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323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96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447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60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F970A8-F8B2-4A03-BA9B-12919BAAC690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7B0E651-C9E3-488D-BA24-2F9BADD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8157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6E67E-6426-4D53-8C32-01378B1C1D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bg1"/>
                </a:solidFill>
              </a:rPr>
              <a:t>Менаџмент људских </a:t>
            </a:r>
            <a:r>
              <a:rPr lang="sr-Cyrl-RS" dirty="0" smtClean="0">
                <a:solidFill>
                  <a:schemeClr val="bg1"/>
                </a:solidFill>
              </a:rPr>
              <a:t>ресурса У туризму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18F040-0567-48CD-967E-2B51186BF5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II </a:t>
            </a:r>
            <a:r>
              <a:rPr lang="sr-Cyrl-RS" dirty="0"/>
              <a:t>предавање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7ADD5E-C5CD-4285-B693-E64591E88746}"/>
              </a:ext>
            </a:extLst>
          </p:cNvPr>
          <p:cNvSpPr txBox="1"/>
          <p:nvPr/>
        </p:nvSpPr>
        <p:spPr>
          <a:xfrm>
            <a:off x="5652052" y="297511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70" name="AutoShape 2" descr="Menadžment ljudskih resursa | Edukac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1" name="Picture 3" descr="C:\Users\Korisnik\Pictures\download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3840" y="0"/>
            <a:ext cx="432816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05195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38051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Постојећи и будући изазови за менаџмент људских ресурса у туризму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972491"/>
            <a:ext cx="11307491" cy="402190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r-Cyrl-RS" dirty="0" smtClean="0"/>
              <a:t>Корпоративна реорганизација,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Глобална конкуренција,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Спорији раст тржишта,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Разноликост радне снаге.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64177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Посао и каријера у менаџменту људских ресурса у туризму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2116183"/>
            <a:ext cx="10667411" cy="3878217"/>
          </a:xfrm>
        </p:spPr>
        <p:txBody>
          <a:bodyPr/>
          <a:lstStyle/>
          <a:p>
            <a:r>
              <a:rPr lang="sr-Cyrl-RS" dirty="0" smtClean="0"/>
              <a:t>Врсте послова у менаџменту људских ресурса у туризму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Специјалиста за људске ресурсе,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Менаџер људских ресурса,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Директор људских ресурса.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6868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Потврда о звању професионалности за људске ресурсе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2142309"/>
            <a:ext cx="10902542" cy="3852091"/>
          </a:xfrm>
        </p:spPr>
        <p:txBody>
          <a:bodyPr/>
          <a:lstStyle/>
          <a:p>
            <a:r>
              <a:rPr lang="sr-Cyrl-RS" dirty="0" smtClean="0"/>
              <a:t>Специјалистички сертификати</a:t>
            </a:r>
          </a:p>
          <a:p>
            <a:endParaRPr lang="en-US" dirty="0"/>
          </a:p>
        </p:txBody>
      </p:sp>
      <p:pic>
        <p:nvPicPr>
          <p:cNvPr id="4099" name="Picture 3" descr="C:\Users\Korisnik\Pictures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7107" y="1907177"/>
            <a:ext cx="5187315" cy="41670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98863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Дефиниција – људски ресурси у туризму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828800"/>
            <a:ext cx="10706599" cy="4165600"/>
          </a:xfrm>
        </p:spPr>
        <p:txBody>
          <a:bodyPr/>
          <a:lstStyle/>
          <a:p>
            <a:r>
              <a:rPr lang="sr-Cyrl-RS" b="1" dirty="0" smtClean="0"/>
              <a:t>Управљање људским ресурсима у туризму  </a:t>
            </a:r>
            <a:r>
              <a:rPr lang="sr-Cyrl-RS" dirty="0" smtClean="0"/>
              <a:t>опредељује управљачка активност, односно управљачки процес, којим се обезбеђује остваривање не само организационих циљева  него и појединачних циљева запослених у туристичким организацијама.  </a:t>
            </a:r>
          </a:p>
          <a:p>
            <a:r>
              <a:rPr lang="sr-Cyrl-RS" b="1" dirty="0" smtClean="0"/>
              <a:t>Менаџмент људских ресурса у туризму  </a:t>
            </a:r>
            <a:r>
              <a:rPr lang="sr-Cyrl-RS" dirty="0" smtClean="0"/>
              <a:t>укључује све менаџмент праксе и одлуке које директно утичу на људе или кадрове који раде за организацију. </a:t>
            </a:r>
          </a:p>
          <a:p>
            <a:r>
              <a:rPr lang="sr-Cyrl-RS" b="1" dirty="0" smtClean="0"/>
              <a:t>Скуп активности усмерен на ефективну употребу људских ресурса у организацији.</a:t>
            </a:r>
          </a:p>
          <a:p>
            <a:r>
              <a:rPr lang="sr-Cyrl-RS" b="1" dirty="0" smtClean="0"/>
              <a:t>Менаџмент људских ресурса у туристичким организацијама чине политике, пракса и системи који утичу на понашање и ставове запослених у организацији.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23444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Arial" charset="0"/>
              </a:rPr>
              <a:t/>
            </a:r>
            <a:br>
              <a:rPr lang="sr-Cyrl-RS" dirty="0" smtClean="0">
                <a:latin typeface="Arial" charset="0"/>
              </a:rPr>
            </a:br>
            <a:r>
              <a:rPr lang="sr-Cyrl-RS" dirty="0" smtClean="0">
                <a:latin typeface="Arial" charset="0"/>
              </a:rPr>
              <a:t>Које вредности људски ресурси доносе туристичкој организацији</a:t>
            </a:r>
            <a:r>
              <a:rPr lang="en-US" dirty="0" smtClean="0">
                <a:latin typeface="Arial" charset="0"/>
              </a:rPr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576" y="1946366"/>
            <a:ext cx="10249399" cy="3721463"/>
          </a:xfrm>
        </p:spPr>
        <p:txBody>
          <a:bodyPr/>
          <a:lstStyle/>
          <a:p>
            <a:r>
              <a:rPr lang="sr-Cyrl-RS" dirty="0" smtClean="0">
                <a:latin typeface="Arial" charset="0"/>
              </a:rPr>
              <a:t>Људски ресурси стварају одрживу конкурентску предност туристичкој организацији зато што су</a:t>
            </a:r>
            <a:r>
              <a:rPr lang="sr-Latn-CS" dirty="0" smtClean="0">
                <a:latin typeface="Arial" charset="0"/>
              </a:rPr>
              <a:t>:</a:t>
            </a:r>
            <a:r>
              <a:rPr lang="sr-Cyrl-RS" dirty="0" smtClean="0">
                <a:latin typeface="Arial" charset="0"/>
              </a:rPr>
              <a:t> </a:t>
            </a:r>
            <a:endParaRPr lang="sr-Latn-CS" dirty="0" smtClean="0">
              <a:latin typeface="Arial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sr-Cyrl-RS" sz="2800" dirty="0" smtClean="0">
                <a:latin typeface="Arial" charset="0"/>
              </a:rPr>
              <a:t>Вредни ресурси </a:t>
            </a:r>
            <a:endParaRPr lang="sr-Latn-CS" sz="2800" dirty="0" smtClean="0">
              <a:latin typeface="Arial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sr-Cyrl-RS" sz="2800" dirty="0" smtClean="0">
                <a:latin typeface="Arial" charset="0"/>
              </a:rPr>
              <a:t>Р</a:t>
            </a:r>
            <a:r>
              <a:rPr lang="sr-Cyrl-RS" sz="2800" dirty="0" smtClean="0">
                <a:latin typeface="Arial" charset="0"/>
              </a:rPr>
              <a:t>етки ресурси </a:t>
            </a:r>
            <a:endParaRPr lang="sr-Latn-CS" sz="2800" dirty="0" smtClean="0">
              <a:latin typeface="Arial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sr-Cyrl-RS" sz="2800" dirty="0" smtClean="0">
                <a:latin typeface="Arial" charset="0"/>
              </a:rPr>
              <a:t>Не могу се копирати</a:t>
            </a:r>
            <a:endParaRPr lang="sr-Latn-CS" sz="2800" dirty="0" smtClean="0">
              <a:latin typeface="Arial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sr-Cyrl-RS" sz="2800" dirty="0" smtClean="0">
                <a:latin typeface="Arial" charset="0"/>
              </a:rPr>
              <a:t>Не могу се заменити </a:t>
            </a:r>
            <a:endParaRPr lang="en-US" sz="2800" dirty="0" smtClean="0">
              <a:latin typeface="Arial" charset="0"/>
            </a:endParaRPr>
          </a:p>
          <a:p>
            <a:endParaRPr lang="en-US" dirty="0"/>
          </a:p>
        </p:txBody>
      </p:sp>
      <p:pic>
        <p:nvPicPr>
          <p:cNvPr id="2050" name="Picture 2" descr="C:\Users\Korisnik\Pictures\download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1492" y="2638697"/>
            <a:ext cx="5140507" cy="4219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090749"/>
          </a:xfrm>
        </p:spPr>
        <p:txBody>
          <a:bodyPr/>
          <a:lstStyle/>
          <a:p>
            <a:r>
              <a:rPr lang="sr-Cyrl-RS" dirty="0" smtClean="0"/>
              <a:t>Историја менаџмента људских ресурса се може класификовати кроз 4 фазе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985554"/>
            <a:ext cx="11085422" cy="400884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sr-Cyrl-RS" dirty="0" smtClean="0"/>
              <a:t>Занатски системи – (занатски еснафи – еснафе су сачињавале следеће категорије</a:t>
            </a:r>
            <a:r>
              <a:rPr lang="en-US" dirty="0" smtClean="0"/>
              <a:t>: </a:t>
            </a:r>
            <a:r>
              <a:rPr lang="sr-Cyrl-RS" dirty="0" smtClean="0"/>
              <a:t>шегрти, калфе, мајстори) ови системи су потиснути индустријском револуцијом.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Научни менаџмент – настаје индустријском револуцијом и масовном производњом. 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Персоналне релације – запосленима је било потребно да буду схваћени да би били задовољни и продуктивни. 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Организациона наука- термин почиње да се користи током 70 – их година  и обухвата питања као што су</a:t>
            </a:r>
            <a:r>
              <a:rPr lang="en-US" dirty="0" smtClean="0"/>
              <a:t>: </a:t>
            </a:r>
            <a:r>
              <a:rPr lang="sr-Cyrl-RS" dirty="0" smtClean="0"/>
              <a:t>безбедност и здравље, стрес, сафисфакција и пословни односи.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pic>
        <p:nvPicPr>
          <p:cNvPr id="1026" name="Picture 2" descr="C:\Users\Korisnik\Pictures\download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10652" y="0"/>
            <a:ext cx="2081348" cy="119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090749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Функције менаџмента људских ресурса у Туризму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802674"/>
            <a:ext cx="11255239" cy="419172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r-Cyrl-RS" dirty="0" smtClean="0"/>
              <a:t>Планирање,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Обезбеђивање људских ресурса и системи селекције,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Унапређење учинка, мотивација и награђивање запослених,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Међународни менаџмент људских ресурса. </a:t>
            </a:r>
          </a:p>
          <a:p>
            <a:endParaRPr lang="en-US" dirty="0"/>
          </a:p>
        </p:txBody>
      </p:sp>
      <p:pic>
        <p:nvPicPr>
          <p:cNvPr id="3074" name="Picture 2" descr="C:\Users\Korisnik\Pictures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8936" y="4489677"/>
            <a:ext cx="3823063" cy="2368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03366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Планирање као функција менаџмента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776549"/>
            <a:ext cx="10615159" cy="4217851"/>
          </a:xfrm>
        </p:spPr>
        <p:txBody>
          <a:bodyPr>
            <a:normAutofit/>
          </a:bodyPr>
          <a:lstStyle/>
          <a:p>
            <a:r>
              <a:rPr lang="sr-Cyrl-RS" dirty="0" smtClean="0"/>
              <a:t>Процес од суштинског значаја,</a:t>
            </a:r>
            <a:endParaRPr lang="sr-Latn-RS" dirty="0" smtClean="0"/>
          </a:p>
          <a:p>
            <a:r>
              <a:rPr lang="sr-Cyrl-RS" dirty="0" smtClean="0"/>
              <a:t>Планирање људских ресурса – предности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Повећање конкурентске предности,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Смањење трошкова,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Избегавање стварања вишка запослених,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Смњење отпуштања запослених,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Веће задовољство запослених,</a:t>
            </a:r>
          </a:p>
          <a:p>
            <a:pPr>
              <a:buFont typeface="Wingdings" pitchFamily="2" charset="2"/>
              <a:buChar char="§"/>
            </a:pPr>
            <a:r>
              <a:rPr lang="sr-Cyrl-RS" dirty="0" smtClean="0"/>
              <a:t>Задржавање најбољих запослених...</a:t>
            </a:r>
          </a:p>
          <a:p>
            <a:pPr lvl="7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FF0000"/>
                </a:solidFill>
              </a:rPr>
              <a:t>Последице непланирања</a:t>
            </a:r>
            <a:r>
              <a:rPr lang="en-US" sz="2000" dirty="0" smtClean="0">
                <a:solidFill>
                  <a:srgbClr val="FF0000"/>
                </a:solidFill>
              </a:rPr>
              <a:t>???</a:t>
            </a:r>
            <a:endParaRPr lang="sr-Cyrl-R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6868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Обезбеђивање људских ресурса и системи </a:t>
            </a:r>
            <a:r>
              <a:rPr lang="sr-Cyrl-RS" dirty="0" smtClean="0"/>
              <a:t>селекције</a:t>
            </a:r>
            <a:r>
              <a:rPr lang="en-US" dirty="0" smtClean="0"/>
              <a:t> </a:t>
            </a:r>
            <a:r>
              <a:rPr lang="sr-Cyrl-RS" dirty="0" smtClean="0"/>
              <a:t>као функција менаџмента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920240"/>
            <a:ext cx="10980919" cy="4074160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Људски ресурси у туризму нису сами по себи кључни фактор успешности организације у туризму, него је потребно да менаџмент одређеним методама и инструментима створи такве услове да се развију потенцијали запослених, подстакне мотивација да би се позитивно утицало на успешност организације.  </a:t>
            </a:r>
            <a:endParaRPr lang="sr-Latn-R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96012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Унапређење учинка, мотивација и награђивање </a:t>
            </a:r>
            <a:r>
              <a:rPr lang="sr-Cyrl-RS" dirty="0" smtClean="0"/>
              <a:t>запослених у туризму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2168434"/>
            <a:ext cx="10954794" cy="3825966"/>
          </a:xfrm>
        </p:spPr>
        <p:txBody>
          <a:bodyPr>
            <a:normAutofit/>
          </a:bodyPr>
          <a:lstStyle/>
          <a:p>
            <a:r>
              <a:rPr lang="sr-Cyrl-RS" dirty="0" smtClean="0"/>
              <a:t>Мотивација – психолошка карактеристика људи која утиче на степен преданости појединца у туристичкој организацији. 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Опште је прихваћено правило да је мотивација добра ствар.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 </a:t>
            </a:r>
            <a:r>
              <a:rPr lang="sr-Cyrl-RS" dirty="0" smtClean="0"/>
              <a:t>Она је само један од низа фактора који утичу на понашање појединаца.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Менаџери верују да мотивације има мање  него што је довољно и да је повремено треба обновити.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Мотивација је средство којим менаџери могу да уреде односе у организацији.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16429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Међународни менаџмент људских </a:t>
            </a:r>
            <a:r>
              <a:rPr lang="sr-Cyrl-RS" dirty="0" smtClean="0"/>
              <a:t>ресурса</a:t>
            </a:r>
            <a:r>
              <a:rPr lang="sr-Cyrl-RS" dirty="0" smtClean="0"/>
              <a:t> </a:t>
            </a:r>
            <a:r>
              <a:rPr lang="sr-Cyrl-RS" dirty="0" smtClean="0"/>
              <a:t>у туризму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091" y="1254034"/>
            <a:ext cx="10850291" cy="4884057"/>
          </a:xfrm>
        </p:spPr>
        <p:txBody>
          <a:bodyPr/>
          <a:lstStyle/>
          <a:p>
            <a:r>
              <a:rPr lang="sr-Cyrl-RS" dirty="0" smtClean="0"/>
              <a:t>Многе организације у области туризма баве се глобалном економијом. </a:t>
            </a:r>
          </a:p>
          <a:p>
            <a:r>
              <a:rPr lang="sr-Cyrl-RS" dirty="0" smtClean="0"/>
              <a:t>Све се више намеће тврдња да успех савременог туристичког предузећа не зависи од његовог капитала већ од образованости и знања његових запослених. </a:t>
            </a:r>
          </a:p>
          <a:p>
            <a:r>
              <a:rPr lang="sr-Cyrl-RS" dirty="0" smtClean="0"/>
              <a:t>Савремено туристичко предузеће мора да има способност да се прилагоди условима на тржишту.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448</TotalTime>
  <Words>534</Words>
  <Application>Microsoft Office PowerPoint</Application>
  <PresentationFormat>Custom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Slice</vt:lpstr>
      <vt:lpstr>Менаџмент људских ресурса У туризму </vt:lpstr>
      <vt:lpstr>Дефиниција – људски ресурси у туризму</vt:lpstr>
      <vt:lpstr> Које вредности људски ресурси доносе туристичкој организацији?</vt:lpstr>
      <vt:lpstr>Историја менаџмента људских ресурса се може класификовати кроз 4 фазе:</vt:lpstr>
      <vt:lpstr>Функције менаџмента људских ресурса у Туризму </vt:lpstr>
      <vt:lpstr>Планирање као функција менаџмента </vt:lpstr>
      <vt:lpstr>Обезбеђивање људских ресурса и системи селекције као функција менаџмента </vt:lpstr>
      <vt:lpstr>Унапређење учинка, мотивација и награђивање запослених у туризму</vt:lpstr>
      <vt:lpstr>Међународни менаџмент људских ресурса у туризму   </vt:lpstr>
      <vt:lpstr>Постојећи и будући изазови за менаџмент људских ресурса у туризму </vt:lpstr>
      <vt:lpstr>Посао и каријера у менаџменту људских ресурса у туризму</vt:lpstr>
      <vt:lpstr>Потврда о звању професионалности за људске ресурсе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Менаџмент људских ресурса</dc:title>
  <dc:creator>Nedeljka</dc:creator>
  <cp:lastModifiedBy>Korisnik</cp:lastModifiedBy>
  <cp:revision>49</cp:revision>
  <dcterms:created xsi:type="dcterms:W3CDTF">2020-10-03T16:26:26Z</dcterms:created>
  <dcterms:modified xsi:type="dcterms:W3CDTF">2020-10-10T17:09:15Z</dcterms:modified>
</cp:coreProperties>
</file>