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5" r:id="rId4"/>
    <p:sldId id="266" r:id="rId5"/>
    <p:sldId id="267" r:id="rId6"/>
    <p:sldId id="268" r:id="rId7"/>
    <p:sldId id="269" r:id="rId8"/>
    <p:sldId id="270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GH6kYWQpeHMh2ygSmu4kIw==" hashData="/t2/MCpPirpXLTwJ7ZcLMVP9b7youi0PwKWFw09KPm7EBGqA8CUZR6al9Xb0IE/QdWM7Fl/KdL8CMVclIJyZqA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10/19/2019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10/19/2019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10/19/2019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10/19/2019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10/19/2019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10/19/2019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10/19/2019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10/19/2019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904102"/>
            <a:ext cx="8825658" cy="3329581"/>
          </a:xfrm>
        </p:spPr>
        <p:txBody>
          <a:bodyPr/>
          <a:lstStyle/>
          <a:p>
            <a:pPr algn="r"/>
            <a:r>
              <a:rPr lang="sr-Cyrl-RS" sz="5400" dirty="0" smtClean="0"/>
              <a:t>Управљачко рачуноводство</a:t>
            </a:r>
            <a:br>
              <a:rPr lang="sr-Cyrl-RS" sz="5400" dirty="0" smtClean="0"/>
            </a:br>
            <a:r>
              <a:rPr lang="sr-Cyrl-RS" sz="5400" dirty="0"/>
              <a:t/>
            </a:r>
            <a:br>
              <a:rPr lang="sr-Cyrl-RS" sz="5400" dirty="0"/>
            </a:br>
            <a:r>
              <a:rPr lang="sr-Cyrl-RS" sz="5400" dirty="0" smtClean="0"/>
              <a:t/>
            </a:r>
            <a:br>
              <a:rPr lang="sr-Cyrl-RS" sz="5400" dirty="0" smtClean="0"/>
            </a:br>
            <a:r>
              <a:rPr lang="sr-Cyrl-RS" sz="1400" dirty="0" smtClean="0"/>
              <a:t>др Чедомир Глигорић, др Милош Павловић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1606944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sr-Cyrl-RS" sz="3500" b="1" dirty="0" smtClean="0">
                <a:solidFill>
                  <a:srgbClr val="00B0F0"/>
                </a:solidFill>
              </a:rPr>
              <a:t>ФИНАНСИЈСКИ ПОКАЗАТЕЉИ ЛИКВИДНОСТИ И СОЛВЕНТНОСТИ</a:t>
            </a:r>
          </a:p>
          <a:p>
            <a:endParaRPr lang="sr-Cyrl-RS" dirty="0"/>
          </a:p>
          <a:p>
            <a:endParaRPr lang="sr-Cyrl-RS" dirty="0" smtClean="0"/>
          </a:p>
          <a:p>
            <a:r>
              <a:rPr lang="sr-Cyrl-RS" dirty="0"/>
              <a:t> </a:t>
            </a:r>
            <a:r>
              <a:rPr lang="sr-Cyrl-RS" dirty="0" smtClean="0"/>
              <a:t>                                     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959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99433"/>
          </a:xfrm>
        </p:spPr>
        <p:txBody>
          <a:bodyPr/>
          <a:lstStyle/>
          <a:p>
            <a:r>
              <a:rPr lang="sr-Cyrl-RS" dirty="0" smtClean="0"/>
              <a:t>1. </a:t>
            </a:r>
            <a:r>
              <a:rPr lang="sr-Cyrl-RS" sz="3200" b="1" dirty="0" smtClean="0"/>
              <a:t>Финансијски показатељи 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7323" y="1408670"/>
            <a:ext cx="10380233" cy="5025081"/>
          </a:xfrm>
        </p:spPr>
        <p:txBody>
          <a:bodyPr>
            <a:normAutofit lnSpcReduction="10000"/>
          </a:bodyPr>
          <a:lstStyle/>
          <a:p>
            <a:pPr algn="just"/>
            <a:r>
              <a:rPr lang="sr-Cyrl-RS" dirty="0" smtClean="0"/>
              <a:t>Менаџери </a:t>
            </a:r>
            <a:r>
              <a:rPr lang="sr-Cyrl-RS" dirty="0"/>
              <a:t>на основу прошлости и садашњости које су изражене финансијским показатељима </a:t>
            </a:r>
            <a:r>
              <a:rPr lang="sr-Cyrl-RS" dirty="0">
                <a:solidFill>
                  <a:srgbClr val="00B0F0"/>
                </a:solidFill>
              </a:rPr>
              <a:t>доносе управљачке одлуке срачунате на ефикасно пословање предузећа и ужих организационих </a:t>
            </a:r>
            <a:r>
              <a:rPr lang="sr-Cyrl-RS" dirty="0" smtClean="0">
                <a:solidFill>
                  <a:srgbClr val="00B0F0"/>
                </a:solidFill>
              </a:rPr>
              <a:t>целина.</a:t>
            </a:r>
          </a:p>
          <a:p>
            <a:pPr algn="just"/>
            <a:r>
              <a:rPr lang="sr-Cyrl-RS" dirty="0"/>
              <a:t>Финансијска анализа за потребе менаџера базира се на </a:t>
            </a:r>
            <a:r>
              <a:rPr lang="sr-Cyrl-RS" dirty="0">
                <a:solidFill>
                  <a:srgbClr val="00B0F0"/>
                </a:solidFill>
              </a:rPr>
              <a:t>обрачуну рацио </a:t>
            </a:r>
            <a:r>
              <a:rPr lang="sr-Cyrl-RS" dirty="0" smtClean="0">
                <a:solidFill>
                  <a:srgbClr val="00B0F0"/>
                </a:solidFill>
              </a:rPr>
              <a:t>бројева</a:t>
            </a:r>
            <a:r>
              <a:rPr lang="sr-Cyrl-RS" dirty="0" smtClean="0"/>
              <a:t>.</a:t>
            </a:r>
            <a:endParaRPr lang="en-US" dirty="0"/>
          </a:p>
          <a:p>
            <a:pPr marL="457200" lvl="0" indent="-457200" algn="just">
              <a:buFont typeface="+mj-lt"/>
              <a:buAutoNum type="arabicPeriod"/>
            </a:pPr>
            <a:r>
              <a:rPr lang="sr-Cyrl-RS" dirty="0"/>
              <a:t>управљачко рачуноводство.</a:t>
            </a:r>
            <a:endParaRPr lang="en-US" dirty="0"/>
          </a:p>
          <a:p>
            <a:pPr algn="just"/>
            <a:r>
              <a:rPr lang="sr-Cyrl-RS" b="1" dirty="0" smtClean="0"/>
              <a:t>Финансијски </a:t>
            </a:r>
            <a:r>
              <a:rPr lang="sr-Cyrl-RS" b="1" dirty="0"/>
              <a:t>показатељи представљају </a:t>
            </a:r>
            <a:r>
              <a:rPr lang="sr-Cyrl-RS" b="1" dirty="0">
                <a:solidFill>
                  <a:srgbClr val="00B0F0"/>
                </a:solidFill>
              </a:rPr>
              <a:t>менаџерско оруђе за доношење рационалних инвестиционих и финансијских одлука</a:t>
            </a:r>
            <a:r>
              <a:rPr lang="sr-Cyrl-RS" dirty="0">
                <a:solidFill>
                  <a:srgbClr val="00B0F0"/>
                </a:solidFill>
              </a:rPr>
              <a:t> </a:t>
            </a:r>
            <a:r>
              <a:rPr lang="sr-Cyrl-RS" dirty="0"/>
              <a:t>(о улагању у средства предузећа и изворима тих улагања</a:t>
            </a:r>
            <a:r>
              <a:rPr lang="sr-Cyrl-RS" dirty="0" smtClean="0"/>
              <a:t>)</a:t>
            </a:r>
          </a:p>
          <a:p>
            <a:r>
              <a:rPr lang="sr-Cyrl-RS" dirty="0">
                <a:solidFill>
                  <a:srgbClr val="00B0F0"/>
                </a:solidFill>
              </a:rPr>
              <a:t>Основни финансијски показатељи за потребе управљачког рачуноводства су</a:t>
            </a:r>
            <a:r>
              <a:rPr lang="sr-Cyrl-RS" dirty="0"/>
              <a:t>:</a:t>
            </a:r>
            <a:endParaRPr lang="en-US" dirty="0"/>
          </a:p>
          <a:p>
            <a:pPr marL="457200" lvl="0" indent="-457200">
              <a:buFont typeface="+mj-lt"/>
              <a:buAutoNum type="arabicPeriod"/>
            </a:pPr>
            <a:r>
              <a:rPr lang="sr-Cyrl-RS" dirty="0"/>
              <a:t>финансијски показатељи ликвидности</a:t>
            </a:r>
            <a:endParaRPr lang="en-US" dirty="0"/>
          </a:p>
          <a:p>
            <a:pPr marL="457200" lvl="0" indent="-457200">
              <a:buFont typeface="+mj-lt"/>
              <a:buAutoNum type="arabicPeriod"/>
            </a:pPr>
            <a:r>
              <a:rPr lang="sr-Cyrl-RS" dirty="0"/>
              <a:t>финансијски показатељи солвентности</a:t>
            </a:r>
            <a:endParaRPr lang="en-US" dirty="0"/>
          </a:p>
          <a:p>
            <a:pPr marL="457200" lvl="0" indent="-457200">
              <a:buFont typeface="+mj-lt"/>
              <a:buAutoNum type="arabicPeriod"/>
            </a:pPr>
            <a:r>
              <a:rPr lang="sr-Cyrl-RS" dirty="0"/>
              <a:t>финансијски показатељи активности и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sr-Cyrl-RS" dirty="0"/>
              <a:t>финансијски показатељи рентабилности</a:t>
            </a:r>
            <a:endParaRPr lang="sr-Cyrl-RS" dirty="0" smtClean="0"/>
          </a:p>
        </p:txBody>
      </p:sp>
    </p:spTree>
    <p:extLst>
      <p:ext uri="{BB962C8B-B14F-4D97-AF65-F5344CB8AC3E}">
        <p14:creationId xmlns:p14="http://schemas.microsoft.com/office/powerpoint/2010/main" val="4058572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99433"/>
          </a:xfrm>
        </p:spPr>
        <p:txBody>
          <a:bodyPr/>
          <a:lstStyle/>
          <a:p>
            <a:r>
              <a:rPr lang="sr-Cyrl-RS" dirty="0"/>
              <a:t>2</a:t>
            </a:r>
            <a:r>
              <a:rPr lang="sr-Cyrl-RS" dirty="0" smtClean="0"/>
              <a:t>. </a:t>
            </a:r>
            <a:r>
              <a:rPr lang="sr-Cyrl-RS" sz="3200" b="1" dirty="0" smtClean="0"/>
              <a:t>Финансијски показатељи ликвидности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7323" y="1408670"/>
            <a:ext cx="10380233" cy="5025081"/>
          </a:xfrm>
        </p:spPr>
        <p:txBody>
          <a:bodyPr>
            <a:normAutofit/>
          </a:bodyPr>
          <a:lstStyle/>
          <a:p>
            <a:pPr algn="just"/>
            <a:r>
              <a:rPr lang="sr-Cyrl-RS" b="1" dirty="0">
                <a:solidFill>
                  <a:srgbClr val="00B0F0"/>
                </a:solidFill>
              </a:rPr>
              <a:t>Ликвидност представља способност предузећа да у кратком року измири све своје доспеле </a:t>
            </a:r>
            <a:r>
              <a:rPr lang="sr-Cyrl-RS" b="1" dirty="0" smtClean="0">
                <a:solidFill>
                  <a:srgbClr val="00B0F0"/>
                </a:solidFill>
              </a:rPr>
              <a:t>обавезе,</a:t>
            </a:r>
            <a:r>
              <a:rPr lang="sr-Cyrl-RS" b="1" dirty="0" smtClean="0"/>
              <a:t> </a:t>
            </a:r>
            <a:r>
              <a:rPr lang="sr-Cyrl-RS" b="1" dirty="0"/>
              <a:t>а да при том:</a:t>
            </a:r>
            <a:endParaRPr lang="en-US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sr-Cyrl-RS" b="1" dirty="0" smtClean="0"/>
              <a:t>не </a:t>
            </a:r>
            <a:r>
              <a:rPr lang="sr-Cyrl-RS" b="1" dirty="0"/>
              <a:t>угрози обим и структуру обртне имовине неопходне за редовно </a:t>
            </a:r>
            <a:r>
              <a:rPr lang="sr-Cyrl-RS" b="1" dirty="0" smtClean="0"/>
              <a:t>пословање;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sr-Cyrl-RS" b="1" dirty="0" smtClean="0"/>
              <a:t>сачува </a:t>
            </a:r>
            <a:r>
              <a:rPr lang="sr-Cyrl-RS" b="1" dirty="0"/>
              <a:t>своју платежну способност у будућности</a:t>
            </a:r>
            <a:endParaRPr lang="sr-Cyrl-RS" dirty="0" smtClean="0">
              <a:solidFill>
                <a:srgbClr val="00B0F0"/>
              </a:solidFill>
            </a:endParaRPr>
          </a:p>
          <a:p>
            <a:pPr algn="just"/>
            <a:r>
              <a:rPr lang="sr-Cyrl-RS" b="1" dirty="0"/>
              <a:t>Ликвидна средства представљају </a:t>
            </a:r>
            <a:r>
              <a:rPr lang="sr-Cyrl-RS" b="1" dirty="0">
                <a:solidFill>
                  <a:srgbClr val="00B0F0"/>
                </a:solidFill>
              </a:rPr>
              <a:t>део обртне имовине који је у виду готовине, средстава на рачунима предузећа, потраживања и залихе, односно сва она средства која су у виду новца или се могу релативно лако и брзо претворити у готов </a:t>
            </a:r>
            <a:r>
              <a:rPr lang="sr-Cyrl-RS" b="1" dirty="0" smtClean="0">
                <a:solidFill>
                  <a:srgbClr val="00B0F0"/>
                </a:solidFill>
              </a:rPr>
              <a:t>новац</a:t>
            </a:r>
          </a:p>
          <a:p>
            <a:pPr algn="just"/>
            <a:r>
              <a:rPr lang="sr-Cyrl-RS" dirty="0" smtClean="0"/>
              <a:t>За </a:t>
            </a:r>
            <a:r>
              <a:rPr lang="sr-Cyrl-RS" dirty="0"/>
              <a:t>потребе израчунавања </a:t>
            </a:r>
            <a:r>
              <a:rPr lang="sr-Cyrl-RS" dirty="0" err="1"/>
              <a:t>рациа</a:t>
            </a:r>
            <a:r>
              <a:rPr lang="sr-Cyrl-RS" dirty="0"/>
              <a:t> ликвидности користе се подаци из </a:t>
            </a:r>
            <a:r>
              <a:rPr lang="sr-Cyrl-RS" dirty="0" smtClean="0"/>
              <a:t>биланса </a:t>
            </a:r>
            <a:r>
              <a:rPr lang="sr-Cyrl-RS" dirty="0"/>
              <a:t>стања предузећа, на основу којих је могуће израчунати:</a:t>
            </a:r>
            <a:endParaRPr lang="en-US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sr-Cyrl-RS" dirty="0" smtClean="0"/>
              <a:t>Рацио </a:t>
            </a:r>
            <a:r>
              <a:rPr lang="sr-Cyrl-RS" dirty="0"/>
              <a:t>опште ликвидности (РОЛ)</a:t>
            </a:r>
            <a:endParaRPr lang="en-US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sr-Cyrl-RS" dirty="0" smtClean="0"/>
              <a:t>Рацио </a:t>
            </a:r>
            <a:r>
              <a:rPr lang="sr-Cyrl-RS" dirty="0"/>
              <a:t>редуциране ликвидности (РРД) и</a:t>
            </a:r>
            <a:endParaRPr lang="en-US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sr-Cyrl-RS" dirty="0" smtClean="0"/>
              <a:t>Ригорозни </a:t>
            </a:r>
            <a:r>
              <a:rPr lang="sr-Cyrl-RS" dirty="0"/>
              <a:t>рацио ликвидности (РРЛ).</a:t>
            </a:r>
            <a:endParaRPr lang="en-US" dirty="0"/>
          </a:p>
          <a:p>
            <a:pPr algn="just"/>
            <a:endParaRPr lang="sr-Cyrl-RS" b="1" dirty="0" smtClean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816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99433"/>
          </a:xfrm>
        </p:spPr>
        <p:txBody>
          <a:bodyPr/>
          <a:lstStyle/>
          <a:p>
            <a:r>
              <a:rPr lang="sr-Cyrl-RS" dirty="0"/>
              <a:t>2</a:t>
            </a:r>
            <a:r>
              <a:rPr lang="sr-Cyrl-RS" dirty="0" smtClean="0"/>
              <a:t>. </a:t>
            </a:r>
            <a:r>
              <a:rPr lang="sr-Cyrl-RS" sz="3200" b="1" dirty="0" smtClean="0"/>
              <a:t>Финансијски показатељи ликвидности</a:t>
            </a:r>
            <a:endParaRPr lang="en-US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57323" y="1408670"/>
                <a:ext cx="10380233" cy="5025081"/>
              </a:xfrm>
            </p:spPr>
            <p:txBody>
              <a:bodyPr>
                <a:normAutofit lnSpcReduction="10000"/>
              </a:bodyPr>
              <a:lstStyle/>
              <a:p>
                <a:pPr algn="just"/>
                <a:r>
                  <a:rPr lang="sr-Cyrl-RS" b="1" dirty="0"/>
                  <a:t>Рацио опште ликвидности</a:t>
                </a:r>
                <a:r>
                  <a:rPr lang="sr-Cyrl-RS" dirty="0"/>
                  <a:t> се израчунава стављањем у однос обртне имовине предузећа и краткорочних обавеза. РОЛ се добија по следећој формули:</a:t>
                </a: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sr-Cyrl-RS">
                        <a:latin typeface="Cambria Math" panose="02040503050406030204" pitchFamily="18" charset="0"/>
                      </a:rPr>
                      <m:t>РОЛ=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i="1">
                            <a:latin typeface="Cambria Math" panose="02040503050406030204" pitchFamily="18" charset="0"/>
                          </a:rPr>
                          <m:t>Обртна имовина 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sr-Cyrl-RS" i="1">
                                <a:latin typeface="Cambria Math" panose="02040503050406030204" pitchFamily="18" charset="0"/>
                              </a:rPr>
                              <m:t>готовина, потраживања, залихе</m:t>
                            </m:r>
                          </m:e>
                        </m:d>
                      </m:num>
                      <m:den>
                        <m:r>
                          <a:rPr lang="sr-Cyrl-RS">
                            <a:latin typeface="Cambria Math" panose="02040503050406030204" pitchFamily="18" charset="0"/>
                          </a:rPr>
                          <m:t>Краткорочне обавезе</m:t>
                        </m:r>
                      </m:den>
                    </m:f>
                  </m:oMath>
                </a14:m>
                <a:endParaRPr lang="en-US" dirty="0"/>
              </a:p>
              <a:p>
                <a:pPr algn="just">
                  <a:buFont typeface="Wingdings" panose="05000000000000000000" pitchFamily="2" charset="2"/>
                  <a:buChar char="§"/>
                </a:pPr>
                <a:r>
                  <a:rPr lang="sr-Cyrl-RS" b="1" dirty="0" smtClean="0"/>
                  <a:t>РОЛ </a:t>
                </a:r>
                <a:r>
                  <a:rPr lang="sr-Cyrl-RS" b="1" dirty="0"/>
                  <a:t>показује са колико динара обртне имовине је покривен сваки динар краткорочних обавеза.</a:t>
                </a:r>
                <a:r>
                  <a:rPr lang="sr-Cyrl-RS" dirty="0"/>
                  <a:t> Што је РОЛ већи и ликвидност је већа па су повериоци заштићенији. </a:t>
                </a:r>
                <a:r>
                  <a:rPr lang="sr-Cyrl-RS" dirty="0">
                    <a:solidFill>
                      <a:srgbClr val="00B0F0"/>
                    </a:solidFill>
                  </a:rPr>
                  <a:t>Стандардна банкарска пракса установила је да је пожељан однос између обртне имовине и краткорочних обавеза </a:t>
                </a:r>
                <a:r>
                  <a:rPr lang="sr-Cyrl-RS" dirty="0" smtClean="0">
                    <a:solidFill>
                      <a:srgbClr val="00B0F0"/>
                    </a:solidFill>
                  </a:rPr>
                  <a:t>2:1</a:t>
                </a:r>
                <a:endParaRPr lang="en-US" dirty="0" smtClean="0">
                  <a:solidFill>
                    <a:srgbClr val="00B0F0"/>
                  </a:solidFill>
                </a:endParaRPr>
              </a:p>
              <a:p>
                <a:pPr algn="just"/>
                <a:r>
                  <a:rPr lang="sr-Cyrl-RS" b="1" dirty="0" smtClean="0"/>
                  <a:t>Рацио редуциране ликвидности </a:t>
                </a:r>
                <a:r>
                  <a:rPr lang="sr-Cyrl-RS" dirty="0"/>
                  <a:t>се добија стављањем у однос Ликвидне обртне имовине (Обртна имовина – Залихе) и Краткорочних обавеза. </a:t>
                </a:r>
                <a:r>
                  <a:rPr lang="sr-Cyrl-RS" dirty="0" smtClean="0"/>
                  <a:t>РРЛ се добија </a:t>
                </a:r>
                <a:r>
                  <a:rPr lang="sr-Cyrl-RS" dirty="0"/>
                  <a:t>се по формули:</a:t>
                </a:r>
                <a:endParaRPr lang="en-US" dirty="0"/>
              </a:p>
              <a:p>
                <a:r>
                  <a:rPr lang="sr-Cyrl-RS" dirty="0"/>
                  <a:t> </a:t>
                </a:r>
                <a14:m>
                  <m:oMath xmlns:m="http://schemas.openxmlformats.org/officeDocument/2006/math">
                    <m:r>
                      <a:rPr lang="sr-Cyrl-RS">
                        <a:latin typeface="Cambria Math" panose="02040503050406030204" pitchFamily="18" charset="0"/>
                      </a:rPr>
                      <m:t>РРД=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i="1">
                            <a:latin typeface="Cambria Math" panose="02040503050406030204" pitchFamily="18" charset="0"/>
                          </a:rPr>
                          <m:t>Обртна имовина−Залихе</m:t>
                        </m:r>
                      </m:num>
                      <m:den>
                        <m:r>
                          <a:rPr lang="sr-Cyrl-RS">
                            <a:latin typeface="Cambria Math" panose="02040503050406030204" pitchFamily="18" charset="0"/>
                          </a:rPr>
                          <m:t>Краткорочне обавезе</m:t>
                        </m:r>
                      </m:den>
                    </m:f>
                  </m:oMath>
                </a14:m>
                <a:endParaRPr lang="en-US" dirty="0"/>
              </a:p>
              <a:p>
                <a:pPr algn="just"/>
                <a:r>
                  <a:rPr lang="sr-Cyrl-RS" b="1" dirty="0"/>
                  <a:t>РРД показује са колико је динара високо ликвидних средстава покривен сваки динар краткорочних обавеза.</a:t>
                </a:r>
                <a:r>
                  <a:rPr lang="sr-Cyrl-RS" dirty="0"/>
                  <a:t> </a:t>
                </a:r>
                <a:r>
                  <a:rPr lang="sr-Cyrl-RS" dirty="0">
                    <a:solidFill>
                      <a:srgbClr val="00B0F0"/>
                    </a:solidFill>
                  </a:rPr>
                  <a:t>Стандардна банкарска пракса установила је да је пожељан однос између </a:t>
                </a:r>
                <a:r>
                  <a:rPr lang="sr-Cyrl-RS" dirty="0" err="1">
                    <a:solidFill>
                      <a:srgbClr val="00B0F0"/>
                    </a:solidFill>
                  </a:rPr>
                  <a:t>високоликвидне</a:t>
                </a:r>
                <a:r>
                  <a:rPr lang="sr-Cyrl-RS" dirty="0">
                    <a:solidFill>
                      <a:srgbClr val="00B0F0"/>
                    </a:solidFill>
                  </a:rPr>
                  <a:t> обртне имовине и краткорочних обавеза 1:1</a:t>
                </a:r>
                <a:endParaRPr lang="sr-Cyrl-RS" b="1" dirty="0" smtClean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7323" y="1408670"/>
                <a:ext cx="10380233" cy="5025081"/>
              </a:xfrm>
              <a:blipFill rotWithShape="0">
                <a:blip r:embed="rId2"/>
                <a:stretch>
                  <a:fillRect l="-235" t="-1214" r="-646" b="-6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1922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99433"/>
          </a:xfrm>
        </p:spPr>
        <p:txBody>
          <a:bodyPr/>
          <a:lstStyle/>
          <a:p>
            <a:r>
              <a:rPr lang="sr-Cyrl-RS" dirty="0"/>
              <a:t>2</a:t>
            </a:r>
            <a:r>
              <a:rPr lang="sr-Cyrl-RS" dirty="0" smtClean="0"/>
              <a:t>. </a:t>
            </a:r>
            <a:r>
              <a:rPr lang="sr-Cyrl-RS" sz="3200" b="1" dirty="0" smtClean="0"/>
              <a:t>Финансијски показатељи ликвидности</a:t>
            </a:r>
            <a:endParaRPr lang="en-US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57323" y="1408670"/>
                <a:ext cx="10380233" cy="5025081"/>
              </a:xfrm>
            </p:spPr>
            <p:txBody>
              <a:bodyPr>
                <a:normAutofit fontScale="92500" lnSpcReduction="20000"/>
              </a:bodyPr>
              <a:lstStyle/>
              <a:p>
                <a:pPr algn="just"/>
                <a:r>
                  <a:rPr lang="sr-Cyrl-RS" b="1" dirty="0"/>
                  <a:t>Ригорозни рацио ликвидности (РРД)</a:t>
                </a:r>
                <a:r>
                  <a:rPr lang="sr-Cyrl-RS" dirty="0"/>
                  <a:t> представља однос између монетарне имовине и краткорочних обавеза и </a:t>
                </a:r>
                <a:r>
                  <a:rPr lang="sr-Cyrl-RS" b="1" dirty="0"/>
                  <a:t>показује са колико динара монетарне имовине је покривен сваки динар краткорочних обавеза.</a:t>
                </a:r>
                <a:r>
                  <a:rPr lang="sr-Cyrl-RS" dirty="0"/>
                  <a:t> Добија се по формули:</a:t>
                </a:r>
                <a:endParaRPr lang="en-US" dirty="0"/>
              </a:p>
              <a:p>
                <a:pPr algn="just"/>
                <a14:m>
                  <m:oMath xmlns:m="http://schemas.openxmlformats.org/officeDocument/2006/math">
                    <m:r>
                      <a:rPr lang="sr-Cyrl-RS" i="1">
                        <a:latin typeface="Cambria Math" panose="02040503050406030204" pitchFamily="18" charset="0"/>
                      </a:rPr>
                      <m:t>РРД=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i="1">
                            <a:latin typeface="Cambria Math" panose="02040503050406030204" pitchFamily="18" charset="0"/>
                          </a:rPr>
                          <m:t>Монетарна имовина</m:t>
                        </m:r>
                      </m:num>
                      <m:den>
                        <m:r>
                          <a:rPr lang="sr-Cyrl-RS" i="1">
                            <a:latin typeface="Cambria Math" panose="02040503050406030204" pitchFamily="18" charset="0"/>
                          </a:rPr>
                          <m:t>Краткорочне обавезе</m:t>
                        </m:r>
                      </m:den>
                    </m:f>
                  </m:oMath>
                </a14:m>
                <a:endParaRPr lang="en-US" dirty="0"/>
              </a:p>
              <a:p>
                <a:pPr algn="just"/>
                <a:r>
                  <a:rPr lang="sr-Cyrl-RS" dirty="0">
                    <a:solidFill>
                      <a:srgbClr val="00B0F0"/>
                    </a:solidFill>
                  </a:rPr>
                  <a:t>Недостатак  ових показатеља </a:t>
                </a:r>
                <a:r>
                  <a:rPr lang="sr-Cyrl-RS" dirty="0"/>
                  <a:t>јесте што се темеље на стању средстава и обавеза у неком прошлом тренутку. Ради се о статичним мерама ликвидности предузећа заснованих на присилној ликвидацији имовине и не мере текућу способност неког предузећа да се са готовине врати на готовину</a:t>
                </a:r>
                <a:r>
                  <a:rPr lang="sr-Cyrl-RS" dirty="0" smtClean="0"/>
                  <a:t>.</a:t>
                </a:r>
              </a:p>
              <a:p>
                <a:pPr algn="just"/>
                <a:r>
                  <a:rPr lang="sr-Cyrl-RS" dirty="0" smtClean="0"/>
                  <a:t>За </a:t>
                </a:r>
                <a:r>
                  <a:rPr lang="sr-Cyrl-RS" dirty="0"/>
                  <a:t>оцену токова готовине у предузећу као и његове ликвидности  и солвентности  </a:t>
                </a:r>
                <a:r>
                  <a:rPr lang="sr-Cyrl-RS" dirty="0" smtClean="0"/>
                  <a:t>потребно је </a:t>
                </a:r>
                <a:r>
                  <a:rPr lang="sr-Cyrl-RS" dirty="0"/>
                  <a:t>анализирати </a:t>
                </a:r>
                <a:r>
                  <a:rPr lang="sr-Cyrl-RS" dirty="0">
                    <a:solidFill>
                      <a:srgbClr val="00B0F0"/>
                    </a:solidFill>
                  </a:rPr>
                  <a:t>Извештај о токовима </a:t>
                </a:r>
                <a:r>
                  <a:rPr lang="sr-Cyrl-RS" dirty="0" smtClean="0">
                    <a:solidFill>
                      <a:srgbClr val="00B0F0"/>
                    </a:solidFill>
                  </a:rPr>
                  <a:t>готовине</a:t>
                </a:r>
              </a:p>
              <a:p>
                <a:pPr algn="just"/>
                <a:r>
                  <a:rPr lang="sr-Cyrl-RS" dirty="0"/>
                  <a:t>Анализа Извештаја о токовима готовине представља </a:t>
                </a:r>
                <a:r>
                  <a:rPr lang="sr-Cyrl-RS" dirty="0">
                    <a:solidFill>
                      <a:srgbClr val="00B0F0"/>
                    </a:solidFill>
                  </a:rPr>
                  <a:t>динамичку анализу</a:t>
                </a:r>
                <a:r>
                  <a:rPr lang="sr-Cyrl-RS" dirty="0"/>
                  <a:t>. </a:t>
                </a:r>
                <a:r>
                  <a:rPr lang="sr-Cyrl-RS" dirty="0" smtClean="0"/>
                  <a:t>Анализом </a:t>
                </a:r>
                <a:r>
                  <a:rPr lang="sr-Cyrl-RS" dirty="0"/>
                  <a:t>оног дела који се односи на </a:t>
                </a:r>
                <a:r>
                  <a:rPr lang="sr-Cyrl-RS" b="1" dirty="0"/>
                  <a:t>токове готовине из пословних активности</a:t>
                </a:r>
                <a:r>
                  <a:rPr lang="sr-Cyrl-RS" dirty="0"/>
                  <a:t>, може се доћи до информација о:</a:t>
                </a:r>
                <a:endParaRPr lang="en-US" dirty="0"/>
              </a:p>
              <a:p>
                <a:pPr marL="457200" lvl="0" indent="-457200" algn="just">
                  <a:buFont typeface="+mj-lt"/>
                  <a:buAutoNum type="arabicPeriod"/>
                </a:pPr>
                <a:r>
                  <a:rPr lang="sr-Cyrl-RS" dirty="0"/>
                  <a:t>Успешности предузећа да генерише готовину из пословних активности.</a:t>
                </a:r>
                <a:endParaRPr lang="en-US" dirty="0"/>
              </a:p>
              <a:p>
                <a:pPr marL="457200" lvl="0" indent="-457200" algn="just">
                  <a:buFont typeface="+mj-lt"/>
                  <a:buAutoNum type="arabicPeriod"/>
                </a:pPr>
                <a:r>
                  <a:rPr lang="sr-Cyrl-RS" dirty="0" smtClean="0"/>
                  <a:t>Трендовима </a:t>
                </a:r>
                <a:r>
                  <a:rPr lang="sr-Cyrl-RS" dirty="0"/>
                  <a:t>у нето токовима готовине.</a:t>
                </a:r>
                <a:endParaRPr lang="en-US" dirty="0"/>
              </a:p>
              <a:p>
                <a:pPr marL="457200" lvl="0" indent="-457200" algn="just">
                  <a:buFont typeface="+mj-lt"/>
                  <a:buAutoNum type="arabicPeriod"/>
                </a:pPr>
                <a:r>
                  <a:rPr lang="sr-Cyrl-RS" dirty="0"/>
                  <a:t>Главним факторима који утичу на позитивне или негативне нето готовинске токове.</a:t>
                </a:r>
                <a:endParaRPr lang="en-US" dirty="0"/>
              </a:p>
              <a:p>
                <a:pPr algn="just"/>
                <a:endParaRPr lang="sr-Cyrl-RS" b="1" dirty="0" smtClean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7323" y="1408670"/>
                <a:ext cx="10380233" cy="5025081"/>
              </a:xfrm>
              <a:blipFill rotWithShape="0">
                <a:blip r:embed="rId2"/>
                <a:stretch>
                  <a:fillRect l="-411" t="-1820" r="-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8125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99433"/>
          </a:xfrm>
        </p:spPr>
        <p:txBody>
          <a:bodyPr/>
          <a:lstStyle/>
          <a:p>
            <a:r>
              <a:rPr lang="sr-Cyrl-RS" dirty="0"/>
              <a:t>3</a:t>
            </a:r>
            <a:r>
              <a:rPr lang="sr-Cyrl-RS" dirty="0" smtClean="0"/>
              <a:t>. </a:t>
            </a:r>
            <a:r>
              <a:rPr lang="sr-Cyrl-RS" sz="3200" b="1" dirty="0" smtClean="0"/>
              <a:t>Финансијски показатељи солвентности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7323" y="1408670"/>
            <a:ext cx="10380233" cy="5025081"/>
          </a:xfrm>
        </p:spPr>
        <p:txBody>
          <a:bodyPr>
            <a:normAutofit/>
          </a:bodyPr>
          <a:lstStyle/>
          <a:p>
            <a:endParaRPr lang="sr-Cyrl-RS" i="1" dirty="0" smtClean="0"/>
          </a:p>
          <a:p>
            <a:r>
              <a:rPr lang="sr-Cyrl-RS" dirty="0">
                <a:solidFill>
                  <a:srgbClr val="00B0F0"/>
                </a:solidFill>
              </a:rPr>
              <a:t>Солвентност</a:t>
            </a:r>
            <a:r>
              <a:rPr lang="sr-Cyrl-RS" dirty="0"/>
              <a:t> </a:t>
            </a:r>
            <a:r>
              <a:rPr lang="sr-Cyrl-RS" b="1" dirty="0"/>
              <a:t>представља способност предузећа да исплати све дугове и </a:t>
            </a:r>
            <a:r>
              <a:rPr lang="sr-Cyrl-RS" b="1" dirty="0" smtClean="0"/>
              <a:t>обавезе</a:t>
            </a:r>
            <a:r>
              <a:rPr lang="sr-Cyrl-RS" dirty="0" smtClean="0"/>
              <a:t>. </a:t>
            </a:r>
            <a:endParaRPr lang="sr-Cyrl-RS" i="1" dirty="0" smtClean="0"/>
          </a:p>
          <a:p>
            <a:r>
              <a:rPr lang="sr-Cyrl-RS" b="1" dirty="0"/>
              <a:t>Посматрано из аспекта структуре биланса стања</a:t>
            </a:r>
            <a:r>
              <a:rPr lang="sr-Cyrl-RS" dirty="0"/>
              <a:t>, </a:t>
            </a:r>
            <a:r>
              <a:rPr lang="sr-Cyrl-RS" dirty="0">
                <a:solidFill>
                  <a:srgbClr val="00B0F0"/>
                </a:solidFill>
              </a:rPr>
              <a:t>предузеће је солвентно уколико је део краткорочно везаних средстава покривен дугорочним изворима средстава</a:t>
            </a:r>
            <a:r>
              <a:rPr lang="sr-Cyrl-RS" dirty="0"/>
              <a:t>.</a:t>
            </a:r>
            <a:endParaRPr lang="en-US" dirty="0"/>
          </a:p>
          <a:p>
            <a:pPr algn="just"/>
            <a:r>
              <a:rPr lang="sr-Cyrl-RS" dirty="0"/>
              <a:t>Позитивна разлика између краткорочно везаних (обртних) средстава и краткорочних обавеза назива се </a:t>
            </a:r>
            <a:r>
              <a:rPr lang="sr-Cyrl-RS" dirty="0">
                <a:solidFill>
                  <a:srgbClr val="00B0F0"/>
                </a:solidFill>
              </a:rPr>
              <a:t>нето обртним </a:t>
            </a:r>
            <a:r>
              <a:rPr lang="sr-Cyrl-RS" dirty="0" smtClean="0">
                <a:solidFill>
                  <a:srgbClr val="00B0F0"/>
                </a:solidFill>
              </a:rPr>
              <a:t>средствима.</a:t>
            </a:r>
          </a:p>
          <a:p>
            <a:pPr algn="just"/>
            <a:endParaRPr lang="sr-Cyrl-RS" dirty="0">
              <a:solidFill>
                <a:srgbClr val="00B0F0"/>
              </a:solidFill>
            </a:endParaRPr>
          </a:p>
          <a:p>
            <a:pPr algn="just"/>
            <a:endParaRPr lang="sr-Cyrl-RS" dirty="0" smtClean="0">
              <a:solidFill>
                <a:srgbClr val="00B0F0"/>
              </a:solidFill>
            </a:endParaRPr>
          </a:p>
          <a:p>
            <a:pPr algn="just"/>
            <a:endParaRPr lang="sr-Cyrl-RS" dirty="0" smtClean="0">
              <a:latin typeface="Cambria" panose="0204050305040603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sr-Cyrl-RS" dirty="0">
              <a:latin typeface="Cambria" panose="0204050305040603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sr-Cyrl-RS" sz="1800" dirty="0" smtClean="0"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Нето обртна средства представљају </a:t>
            </a:r>
            <a:r>
              <a:rPr lang="sr-Cyrl-RS" sz="1800" dirty="0" smtClean="0">
                <a:solidFill>
                  <a:srgbClr val="00B0F0"/>
                </a:solidFill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вишак обртних средстава изнад краткорочног капитала,</a:t>
            </a:r>
            <a:r>
              <a:rPr lang="sr-Cyrl-RS" sz="1800" dirty="0" smtClean="0"/>
              <a:t> односно нето </a:t>
            </a:r>
            <a:r>
              <a:rPr lang="sr-Cyrl-RS" sz="1800" dirty="0"/>
              <a:t>обртна средства су </a:t>
            </a:r>
            <a:r>
              <a:rPr lang="sr-Cyrl-RS" sz="1800" dirty="0">
                <a:solidFill>
                  <a:srgbClr val="00B0F0"/>
                </a:solidFill>
              </a:rPr>
              <a:t>део дугорочног капитала који је уложен у обртна </a:t>
            </a:r>
            <a:r>
              <a:rPr lang="sr-Cyrl-RS" sz="1800" dirty="0" smtClean="0">
                <a:solidFill>
                  <a:srgbClr val="00B0F0"/>
                </a:solidFill>
              </a:rPr>
              <a:t>средства.</a:t>
            </a:r>
            <a:endParaRPr lang="en-US" sz="1800" dirty="0">
              <a:solidFill>
                <a:srgbClr val="00B0F0"/>
              </a:solidFill>
              <a:latin typeface="Century" panose="02040604050505020304" pitchFamily="18" charset="0"/>
            </a:endParaRPr>
          </a:p>
          <a:p>
            <a:pPr algn="just"/>
            <a:endParaRPr lang="sr-Cyrl-RS" b="1" dirty="0" smtClean="0">
              <a:solidFill>
                <a:srgbClr val="00B0F0"/>
              </a:solidFill>
            </a:endParaRPr>
          </a:p>
        </p:txBody>
      </p:sp>
      <p:pic>
        <p:nvPicPr>
          <p:cNvPr id="7" name="Picture 6" descr="C:\Users\Ceda\Desktop\slika crop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991" y="3758642"/>
            <a:ext cx="4002711" cy="18101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4995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99433"/>
          </a:xfrm>
        </p:spPr>
        <p:txBody>
          <a:bodyPr/>
          <a:lstStyle/>
          <a:p>
            <a:r>
              <a:rPr lang="sr-Cyrl-RS" dirty="0" smtClean="0"/>
              <a:t>3. </a:t>
            </a:r>
            <a:r>
              <a:rPr lang="sr-Cyrl-RS" sz="3200" b="1" dirty="0" smtClean="0"/>
              <a:t>Финансијски показатељи солвентности</a:t>
            </a:r>
            <a:endParaRPr lang="en-US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57323" y="1408670"/>
                <a:ext cx="10380233" cy="5025081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sr-Cyrl-RS" dirty="0"/>
                  <a:t>Први финансијски показатељ је </a:t>
                </a:r>
                <a:r>
                  <a:rPr lang="sr-Cyrl-RS" b="1" dirty="0">
                    <a:solidFill>
                      <a:srgbClr val="00B0F0"/>
                    </a:solidFill>
                  </a:rPr>
                  <a:t>коефицијент задужености</a:t>
                </a:r>
                <a:r>
                  <a:rPr lang="sr-Cyrl-RS" dirty="0"/>
                  <a:t>. Коефицијент задужености израчунава се применом следеће формуле: </a:t>
                </a: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sr-Cyrl-RS" b="1" i="1">
                        <a:latin typeface="Cambria Math" panose="02040503050406030204" pitchFamily="18" charset="0"/>
                      </a:rPr>
                      <m:t>КОЕФИЦИЈЕНТ</m:t>
                    </m:r>
                    <m:r>
                      <a:rPr lang="sr-Cyrl-RS" i="1">
                        <a:latin typeface="Cambria Math" panose="02040503050406030204" pitchFamily="18" charset="0"/>
                      </a:rPr>
                      <m:t> ЗАДУЖЕНОСТИ=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i="1">
                            <a:latin typeface="Cambria Math" panose="02040503050406030204" pitchFamily="18" charset="0"/>
                          </a:rPr>
                          <m:t>ПОЗАЈМЉЕНИ КАПИТАЛ </m:t>
                        </m:r>
                      </m:num>
                      <m:den>
                        <m:r>
                          <a:rPr lang="sr-Cyrl-RS" i="1">
                            <a:latin typeface="Cambria Math" panose="02040503050406030204" pitchFamily="18" charset="0"/>
                          </a:rPr>
                          <m:t>УКУПНА ПАСИВА</m:t>
                        </m:r>
                      </m:den>
                    </m:f>
                  </m:oMath>
                </a14:m>
                <a:endParaRPr lang="en-US" dirty="0"/>
              </a:p>
              <a:p>
                <a:pPr algn="just"/>
                <a:r>
                  <a:rPr lang="sr-Cyrl-RS" dirty="0"/>
                  <a:t>Предузећа чији је коефицијент </a:t>
                </a:r>
                <a:r>
                  <a:rPr lang="sr-Cyrl-RS" dirty="0">
                    <a:solidFill>
                      <a:srgbClr val="00B0F0"/>
                    </a:solidFill>
                  </a:rPr>
                  <a:t>једнак или мањи од 0,5 (50%) сматра се солвентним</a:t>
                </a:r>
                <a:r>
                  <a:rPr lang="sr-Cyrl-RS" dirty="0"/>
                  <a:t>. Горња граница презадужености износи 0,7 (70</a:t>
                </a:r>
                <a:r>
                  <a:rPr lang="sr-Cyrl-RS" dirty="0" smtClean="0"/>
                  <a:t>%).</a:t>
                </a:r>
                <a:r>
                  <a:rPr lang="sr-Cyrl-RS" dirty="0"/>
                  <a:t> </a:t>
                </a:r>
                <a:r>
                  <a:rPr lang="sr-Cyrl-RS" dirty="0">
                    <a:solidFill>
                      <a:srgbClr val="00B0F0"/>
                    </a:solidFill>
                  </a:rPr>
                  <a:t>Предузећа чији коефицијент прелази горњу границу, сматрају се </a:t>
                </a:r>
                <a:r>
                  <a:rPr lang="sr-Cyrl-RS" dirty="0" smtClean="0">
                    <a:solidFill>
                      <a:srgbClr val="00B0F0"/>
                    </a:solidFill>
                  </a:rPr>
                  <a:t>презадуженим.</a:t>
                </a:r>
              </a:p>
              <a:p>
                <a:r>
                  <a:rPr lang="sr-Cyrl-RS" dirty="0" smtClean="0"/>
                  <a:t>Други финансијски </a:t>
                </a:r>
                <a:r>
                  <a:rPr lang="sr-Cyrl-RS" dirty="0"/>
                  <a:t>показатељ солвентности </a:t>
                </a:r>
                <a:r>
                  <a:rPr lang="sr-Cyrl-RS" dirty="0" smtClean="0"/>
                  <a:t>је  </a:t>
                </a:r>
                <a:r>
                  <a:rPr lang="sr-Cyrl-RS" b="1" dirty="0">
                    <a:solidFill>
                      <a:srgbClr val="00B0F0"/>
                    </a:solidFill>
                  </a:rPr>
                  <a:t>коефицијент финансијске стабилности</a:t>
                </a:r>
                <a:r>
                  <a:rPr lang="sr-Cyrl-RS" dirty="0"/>
                  <a:t>. Коефицијент финансијске стабилности израчунава се на следећи начин:</a:t>
                </a: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sr-Cyrl-RS" i="1">
                        <a:latin typeface="Cambria Math" panose="02040503050406030204" pitchFamily="18" charset="0"/>
                      </a:rPr>
                      <m:t>ФИНАНСИЈСКА СТАБИЛНОСТ 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i="1">
                            <a:latin typeface="Cambria Math" panose="02040503050406030204" pitchFamily="18" charset="0"/>
                          </a:rPr>
                          <m:t>ДУГОРОЧНИ КАПИТАЛ </m:t>
                        </m:r>
                      </m:num>
                      <m:den>
                        <m:r>
                          <a:rPr lang="sr-Cyrl-RS" i="1">
                            <a:latin typeface="Cambria Math" panose="02040503050406030204" pitchFamily="18" charset="0"/>
                          </a:rPr>
                          <m:t>ОСНОВНА СРЕДСТВА</m:t>
                        </m:r>
                      </m:den>
                    </m:f>
                  </m:oMath>
                </a14:m>
                <a:endParaRPr lang="en-US" dirty="0"/>
              </a:p>
              <a:p>
                <a:pPr algn="just"/>
                <a:r>
                  <a:rPr lang="sr-Cyrl-RS" dirty="0"/>
                  <a:t>Дугорочни капитал састоји се из сопственог капитала и дугорочног позајмљеног капитала, а основна средства су она средства предузећа чији је век трајања дужи од једне године. </a:t>
                </a:r>
                <a:r>
                  <a:rPr lang="sr-Cyrl-RS" dirty="0">
                    <a:solidFill>
                      <a:srgbClr val="00B0F0"/>
                    </a:solidFill>
                  </a:rPr>
                  <a:t>Ако је коефицијент финансијске стабилности већи од 1, основна средства су у потпуности покривена дугорочним капиталом. Као гранична вредност солвентности узима се вредност </a:t>
                </a:r>
                <a:r>
                  <a:rPr lang="sr-Cyrl-RS" dirty="0" smtClean="0">
                    <a:solidFill>
                      <a:srgbClr val="00B0F0"/>
                    </a:solidFill>
                  </a:rPr>
                  <a:t>1,5.</a:t>
                </a:r>
                <a:endParaRPr lang="sr-Cyrl-RS" b="1" dirty="0" smtClean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7323" y="1408670"/>
                <a:ext cx="10380233" cy="5025081"/>
              </a:xfrm>
              <a:blipFill rotWithShape="0">
                <a:blip r:embed="rId2"/>
                <a:stretch>
                  <a:fillRect l="-235" t="-1335" r="-646" b="-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5377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99433"/>
          </a:xfrm>
        </p:spPr>
        <p:txBody>
          <a:bodyPr/>
          <a:lstStyle/>
          <a:p>
            <a:r>
              <a:rPr lang="sr-Cyrl-RS" dirty="0" smtClean="0"/>
              <a:t>3. </a:t>
            </a:r>
            <a:r>
              <a:rPr lang="sr-Cyrl-RS" sz="3200" b="1" dirty="0" smtClean="0"/>
              <a:t>Финансијски показатељи солвентности</a:t>
            </a:r>
            <a:endParaRPr lang="en-US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57323" y="1408670"/>
                <a:ext cx="10380233" cy="5025081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sr-Cyrl-RS" dirty="0"/>
                  <a:t>Солвентност предузећа одређена је и </a:t>
                </a:r>
                <a:r>
                  <a:rPr lang="sr-Cyrl-RS" b="1" dirty="0">
                    <a:solidFill>
                      <a:srgbClr val="00B0F0"/>
                    </a:solidFill>
                  </a:rPr>
                  <a:t>односом  дугорочних обавеза</a:t>
                </a:r>
                <a:r>
                  <a:rPr lang="en-US" b="1" dirty="0">
                    <a:solidFill>
                      <a:srgbClr val="00B0F0"/>
                    </a:solidFill>
                  </a:rPr>
                  <a:t> (</a:t>
                </a:r>
                <a:r>
                  <a:rPr lang="sr-Cyrl-RS" b="1" dirty="0">
                    <a:solidFill>
                      <a:srgbClr val="00B0F0"/>
                    </a:solidFill>
                  </a:rPr>
                  <a:t>ДПК – дугорочно позајмљеног капитала) и сопственог капитала (СК)</a:t>
                </a:r>
                <a:r>
                  <a:rPr lang="sr-Cyrl-RS" b="1" dirty="0"/>
                  <a:t>.</a:t>
                </a:r>
                <a:r>
                  <a:rPr lang="sr-Cyrl-RS" dirty="0"/>
                  <a:t> Дугорочни капитал је износ укупних дугорочних обавеза предузећа. Вредност овог финансијског показатеља добија се на следећи начин:  </a:t>
                </a: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sr-Cyrl-RS" i="1">
                        <a:latin typeface="Cambria Math" panose="02040503050406030204" pitchFamily="18" charset="0"/>
                      </a:rPr>
                      <m:t>ДПК/СК=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i="1">
                            <a:latin typeface="Cambria Math" panose="02040503050406030204" pitchFamily="18" charset="0"/>
                          </a:rPr>
                          <m:t>ДУГОРОЧНИ ПОЗАЈМЉЕНИ КАПИТАЛ </m:t>
                        </m:r>
                      </m:num>
                      <m:den>
                        <m:r>
                          <a:rPr lang="sr-Cyrl-RS" i="1">
                            <a:latin typeface="Cambria Math" panose="02040503050406030204" pitchFamily="18" charset="0"/>
                          </a:rPr>
                          <m:t>СОПСТВЕНИ КАПИТАЛ</m:t>
                        </m:r>
                      </m:den>
                    </m:f>
                  </m:oMath>
                </a14:m>
                <a:endParaRPr lang="en-US" dirty="0"/>
              </a:p>
              <a:p>
                <a:pPr algn="just"/>
                <a:r>
                  <a:rPr lang="sr-Cyrl-RS" dirty="0" smtClean="0">
                    <a:solidFill>
                      <a:srgbClr val="00B0F0"/>
                    </a:solidFill>
                  </a:rPr>
                  <a:t>Контролна </a:t>
                </a:r>
                <a:r>
                  <a:rPr lang="sr-Cyrl-RS" dirty="0">
                    <a:solidFill>
                      <a:srgbClr val="00B0F0"/>
                    </a:solidFill>
                  </a:rPr>
                  <a:t>мера овог финансијског показатеља износи 0,5, а горња граница  1</a:t>
                </a:r>
                <a:r>
                  <a:rPr lang="sr-Cyrl-RS" dirty="0"/>
                  <a:t>. </a:t>
                </a:r>
                <a:r>
                  <a:rPr lang="sr-Cyrl-RS" b="1" dirty="0" smtClean="0"/>
                  <a:t>Ако </a:t>
                </a:r>
                <a:r>
                  <a:rPr lang="sr-Cyrl-RS" b="1" dirty="0"/>
                  <a:t>је вредност овог коефицијента нижа од 0,5 сматра се да је предузеће солвентно</a:t>
                </a:r>
                <a:r>
                  <a:rPr lang="sr-Cyrl-RS" dirty="0"/>
                  <a:t>, а менаџери могу донети одлуке о додатном задуживању. Приближавање овог финансијског показатеља ка јединици, значи све мању и мању солвентност, а </a:t>
                </a:r>
                <a:r>
                  <a:rPr lang="sr-Cyrl-RS" b="1" dirty="0"/>
                  <a:t>ако је вредност коефицијента виша од 1, предузећу прети </a:t>
                </a:r>
                <a:r>
                  <a:rPr lang="sr-Cyrl-RS" b="1" dirty="0" err="1" smtClean="0"/>
                  <a:t>инсолвентност</a:t>
                </a:r>
                <a:r>
                  <a:rPr lang="sr-Cyrl-RS" b="1" dirty="0" smtClean="0"/>
                  <a:t>.</a:t>
                </a:r>
              </a:p>
              <a:p>
                <a:pPr algn="just"/>
                <a:r>
                  <a:rPr lang="sr-Cyrl-RS" dirty="0"/>
                  <a:t>За оцену солвентности, менаџери често користе динамичке показатеље односно оне финансијске показатеље који комбинују информације из биланса стања и биланса </a:t>
                </a:r>
                <a:r>
                  <a:rPr lang="sr-Cyrl-RS" dirty="0" smtClean="0"/>
                  <a:t>успеха. Најчешће </a:t>
                </a:r>
                <a:r>
                  <a:rPr lang="sr-Cyrl-RS" dirty="0"/>
                  <a:t>коришћен динамички показатељ солвентности је </a:t>
                </a:r>
                <a:r>
                  <a:rPr lang="sr-Cyrl-RS" b="1" dirty="0">
                    <a:solidFill>
                      <a:srgbClr val="00B0F0"/>
                    </a:solidFill>
                  </a:rPr>
                  <a:t>коефицијент покрића камата</a:t>
                </a:r>
                <a:r>
                  <a:rPr lang="sr-Cyrl-RS" dirty="0"/>
                  <a:t>. Камате су финансијски расходи који падају на терет пословног добитка. </a:t>
                </a:r>
                <a:r>
                  <a:rPr lang="sr-Cyrl-RS" dirty="0" smtClean="0"/>
                  <a:t>Коефицијент </a:t>
                </a:r>
                <a:r>
                  <a:rPr lang="sr-Cyrl-RS" dirty="0"/>
                  <a:t>покрића камата представља однос између пословног добитка и трошкова камата, и може се израчунати применом следеће формуле: </a:t>
                </a: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sr-Cyrl-RS" i="1">
                        <a:latin typeface="Cambria Math" panose="02040503050406030204" pitchFamily="18" charset="0"/>
                      </a:rPr>
                      <m:t>КОЕФИЦИЈЕНТ ПОКРИЋА КАМАТА=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i="1">
                            <a:latin typeface="Cambria Math" panose="02040503050406030204" pitchFamily="18" charset="0"/>
                          </a:rPr>
                          <m:t>ПОСЛОВНИ ДОБИТАК </m:t>
                        </m:r>
                      </m:num>
                      <m:den>
                        <m:r>
                          <a:rPr lang="sr-Cyrl-RS" i="1">
                            <a:latin typeface="Cambria Math" panose="02040503050406030204" pitchFamily="18" charset="0"/>
                          </a:rPr>
                          <m:t>ТРОШКОВИ КАМАТА</m:t>
                        </m:r>
                      </m:den>
                    </m:f>
                  </m:oMath>
                </a14:m>
                <a:endParaRPr lang="sr-Cyrl-RS" dirty="0" smtClean="0"/>
              </a:p>
              <a:p>
                <a:pPr algn="just"/>
                <a:r>
                  <a:rPr lang="sr-Cyrl-RS" dirty="0"/>
                  <a:t>Овај показатељ </a:t>
                </a:r>
                <a:r>
                  <a:rPr lang="sr-Cyrl-RS" b="1" dirty="0"/>
                  <a:t>нема контролну меру. Што је већи коефицијент покрића камата, то је већа и солвентност предузећа и већа могућност задуживања</a:t>
                </a:r>
                <a:endParaRPr lang="en-US" b="1" dirty="0"/>
              </a:p>
              <a:p>
                <a:pPr algn="just"/>
                <a:endParaRPr lang="sr-Cyrl-R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7323" y="1408670"/>
                <a:ext cx="10380233" cy="5025081"/>
              </a:xfrm>
              <a:blipFill rotWithShape="0">
                <a:blip r:embed="rId2"/>
                <a:stretch>
                  <a:fillRect l="-59" t="-971" r="-4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60558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159</TotalTime>
  <Words>438</Words>
  <Application>Microsoft Office PowerPoint</Application>
  <PresentationFormat>Widescreen</PresentationFormat>
  <Paragraphs>64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Calibri</vt:lpstr>
      <vt:lpstr>Cambria</vt:lpstr>
      <vt:lpstr>Cambria Math</vt:lpstr>
      <vt:lpstr>Century</vt:lpstr>
      <vt:lpstr>Century Gothic</vt:lpstr>
      <vt:lpstr>Wingdings</vt:lpstr>
      <vt:lpstr>Wingdings 3</vt:lpstr>
      <vt:lpstr>Ion</vt:lpstr>
      <vt:lpstr>Управљачко рачуноводство   др Чедомир Глигорић, др Милош Павловић</vt:lpstr>
      <vt:lpstr>1. Финансијски показатељи </vt:lpstr>
      <vt:lpstr>2. Финансијски показатељи ликвидности</vt:lpstr>
      <vt:lpstr>2. Финансијски показатељи ликвидности</vt:lpstr>
      <vt:lpstr>2. Финансијски показатељи ликвидности</vt:lpstr>
      <vt:lpstr>3. Финансијски показатељи солвентности</vt:lpstr>
      <vt:lpstr>3. Финансијски показатељи солвентности</vt:lpstr>
      <vt:lpstr>3. Финансијски показатељи солвентности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Управљачко рачуноводство   др Чедомир Глигорић, др Милош Павловић</dc:title>
  <dc:creator>ceda2</dc:creator>
  <cp:lastModifiedBy>ceda2</cp:lastModifiedBy>
  <cp:revision>12</cp:revision>
  <dcterms:created xsi:type="dcterms:W3CDTF">2019-10-03T10:07:06Z</dcterms:created>
  <dcterms:modified xsi:type="dcterms:W3CDTF">2019-10-19T21:32:42Z</dcterms:modified>
</cp:coreProperties>
</file>