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15" r:id="rId3"/>
    <p:sldId id="321" r:id="rId4"/>
    <p:sldId id="257" r:id="rId5"/>
    <p:sldId id="277" r:id="rId6"/>
    <p:sldId id="323" r:id="rId7"/>
    <p:sldId id="278" r:id="rId8"/>
    <p:sldId id="326" r:id="rId9"/>
    <p:sldId id="320" r:id="rId10"/>
    <p:sldId id="279" r:id="rId11"/>
    <p:sldId id="280" r:id="rId12"/>
    <p:sldId id="281" r:id="rId13"/>
    <p:sldId id="319" r:id="rId14"/>
    <p:sldId id="318" r:id="rId15"/>
    <p:sldId id="325" r:id="rId16"/>
    <p:sldId id="327" r:id="rId17"/>
    <p:sldId id="331" r:id="rId18"/>
    <p:sldId id="332" r:id="rId19"/>
    <p:sldId id="338" r:id="rId20"/>
    <p:sldId id="339" r:id="rId21"/>
    <p:sldId id="340" r:id="rId22"/>
    <p:sldId id="345" r:id="rId23"/>
    <p:sldId id="346" r:id="rId24"/>
    <p:sldId id="348" r:id="rId25"/>
    <p:sldId id="349" r:id="rId26"/>
    <p:sldId id="350" r:id="rId27"/>
    <p:sldId id="351" r:id="rId28"/>
    <p:sldId id="352" r:id="rId29"/>
    <p:sldId id="353" r:id="rId30"/>
    <p:sldId id="355" r:id="rId31"/>
    <p:sldId id="356" r:id="rId32"/>
    <p:sldId id="357" r:id="rId33"/>
    <p:sldId id="358" r:id="rId34"/>
    <p:sldId id="359" r:id="rId35"/>
    <p:sldId id="360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0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 varScale="1">
        <p:scale>
          <a:sx n="66" d="100"/>
          <a:sy n="66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835073-E99E-4ADB-995F-D6DC84985ABE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E8795D-F59E-4590-AB91-1687005C9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6477000" cy="2310384"/>
          </a:xfrm>
        </p:spPr>
        <p:txBody>
          <a:bodyPr>
            <a:normAutofit fontScale="90000"/>
          </a:bodyPr>
          <a:lstStyle/>
          <a:p>
            <a:pPr algn="r"/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Principi marketinga</a:t>
            </a:r>
            <a:b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kolokvijum</a:t>
            </a: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Ana Zekavica</a:t>
            </a:r>
            <a:endParaRPr lang="en-US" i="1" dirty="0"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lik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512" y="3950970"/>
            <a:ext cx="4368488" cy="290703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8077200" cy="5105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371600"/>
            <a:ext cx="82296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Razvoju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koncepcije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prethodile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Koncepcija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proizvodnje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Koncepcija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prodaje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Koncepcija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proi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vodnje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polazi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pretpostavke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potro</a:t>
            </a:r>
            <a:r>
              <a:rPr lang="sr-Latn-RS" noProof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šači primarno zainteresovani za proizvode koji su im dostupni i koji imaju pristupačne cene. Korisna je kada:</a:t>
            </a:r>
          </a:p>
          <a:p>
            <a:pPr marL="425196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0000"/>
              <a:buAutoNum type="arabicPeriod"/>
              <a:tabLst/>
              <a:defRPr/>
            </a:pPr>
            <a:r>
              <a:rPr kumimoji="0" lang="sr-Latn-RS" b="0" i="0" u="none" strike="noStrike" kern="1200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Tražnja za proizvodom veća od ponude</a:t>
            </a: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25196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0000"/>
              <a:buAutoNum type="arabicPeriod"/>
              <a:tabLst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Cena previsoka</a:t>
            </a:r>
            <a:endParaRPr kumimoji="0" lang="sr-Latn-RS" b="0" i="0" u="none" strike="noStrike" kern="1200" cap="none" spc="0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25196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8077200" cy="5105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066800"/>
            <a:ext cx="8229600" cy="632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Koncepcija 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proizvoda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je podvarijanta koncepcije proizvodnje i podrazumeva da su potrošači pre svega zainteresovani za </a:t>
            </a: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kvalitetnije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proizvode.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Koncepcija </a:t>
            </a: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prodaje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pretpostavlja da potrošači neće kupovati dovoljne količine proizvoda ukoliko preduzeće ne uloži dovoljno </a:t>
            </a: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promocionog i prodajnog napora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Koncepcija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sr-Latn-RS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marketinga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je način mišljenja koji usmerava sve aktivnosti ka zadovoljenju potreba, zahteva i želja potrošača da bi se ostvarili ciljevi poslovanja.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Slika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300" y="5715000"/>
            <a:ext cx="25527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8077200" cy="5105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8229600" cy="640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Prodajna</a:t>
            </a: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koncepcija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fokus:		sredstva			rezultati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Proizvodi		Prodaja&amp;promocija		Profit od obima prodaje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Koncepcija</a:t>
            </a:r>
            <a:r>
              <a:rPr kumimoji="0" lang="sr-Latn-R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sr-Latn-RS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marketinga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RS" sz="1800" b="1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lvl="0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fokus:		sredstva			rezultati</a:t>
            </a:r>
          </a:p>
          <a:p>
            <a:pPr marL="365760" lvl="0" indent="-283464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sr-Latn-R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Potrebe kupaca	Integralni marketing	Profit zadovoljenja kupaca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Slika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724400"/>
            <a:ext cx="197358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Koncept holističkog marktinga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5" name="Content Placeholder 4" descr="Holisticmarke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905001"/>
            <a:ext cx="565802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Koncept holističkog marktinga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848600" cy="4800600"/>
          </a:xfr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Relacioni marketing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spostavljanje i razvoj bliskih odnosa sa svim ključnim stejkholderima koji mogu direktno ili posredno da utiču na uspeh marketinških aktivnosti.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Integrisani marketing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Integrisanje projnih aktivnosti marketinga koje se koriste za kreiranje, komuniciranje i isporučivanje vrednosti za potrošače. </a:t>
            </a:r>
          </a:p>
          <a:p>
            <a:pPr algn="just"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Koncept holističkog marktinga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848600" cy="4648200"/>
          </a:xfr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Interni marketing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Da svi zaposleni unutar organizacije prihvate filozofiju i osnovne principe marketinga. 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Društveno odgovoran marketing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Da organizacija prilikom donošenja odluka ne uzima u obzir isključivo svoje interese i interese kupaca, već i interese društva u celini.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6934200" cy="2310384"/>
          </a:xfrm>
        </p:spPr>
        <p:txBody>
          <a:bodyPr>
            <a:normAutofit/>
          </a:bodyPr>
          <a:lstStyle/>
          <a:p>
            <a:pPr algn="r"/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MARKETING</a:t>
            </a:r>
            <a:r>
              <a:rPr lang="sr-Latn-ME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OKRUŽENJE</a:t>
            </a:r>
            <a: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sr-Latn-RS" i="1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Latn-RS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i="1" dirty="0" smtClean="0">
                <a:latin typeface="Arial" pitchFamily="34" charset="0"/>
                <a:cs typeface="Arial" pitchFamily="34" charset="0"/>
              </a:rPr>
            </a:b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886200"/>
            <a:ext cx="2857500" cy="20193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381000"/>
            <a:ext cx="6781800" cy="57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1143000"/>
            <a:ext cx="4876800" cy="434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M</a:t>
            </a:r>
            <a:r>
              <a:rPr lang="en-US" dirty="0" err="1" smtClean="0"/>
              <a:t>i</a:t>
            </a:r>
            <a:r>
              <a:rPr lang="sr-Latn-RS" dirty="0" smtClean="0"/>
              <a:t>kro j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29000" y="1981200"/>
            <a:ext cx="2971800" cy="2743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Interno okruženje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14478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Mikromarketing okruženje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5334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Arial" pitchFamily="34" charset="0"/>
                <a:cs typeface="Arial" pitchFamily="34" charset="0"/>
              </a:rPr>
              <a:t>Makromarketing okruženje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6324600"/>
            <a:ext cx="510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okruženje preduzeća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9342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Interno (kompanijsko) okruženje</a:t>
            </a:r>
          </a:p>
          <a:p>
            <a:pPr>
              <a:lnSpc>
                <a:spcPct val="150000"/>
              </a:lnSpc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Faktori koji se nalaze unutar kompanije</a:t>
            </a:r>
          </a:p>
          <a:p>
            <a:pPr>
              <a:lnSpc>
                <a:spcPct val="150000"/>
              </a:lnSpc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Resursi kompanije (ljudski, finansijski, fizički, neopipljivi)	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Mikromarketinško (poslovno) okruženje</a:t>
            </a:r>
          </a:p>
          <a:p>
            <a:pPr>
              <a:lnSpc>
                <a:spcPct val="150000"/>
              </a:lnSpc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Dobavljači, posrednici na tržištu, kupci, konkurenti, javnost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Makromarketinško okruženje</a:t>
            </a:r>
          </a:p>
          <a:p>
            <a:pPr>
              <a:lnSpc>
                <a:spcPct val="150000"/>
              </a:lnSpc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Demografsko, ekonomsko, prirodno, tehnološko, političko-pravno i društveno-kulturno okruženje</a:t>
            </a:r>
          </a:p>
          <a:p>
            <a:pPr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r>
              <a:rPr lang="sr-Latn-RS" sz="36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Marketinško okruženje:</a:t>
            </a:r>
            <a:endParaRPr lang="en-US" sz="36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 bi kompanija ostvarila poslovni uspeh mora da:</a:t>
            </a:r>
          </a:p>
          <a:p>
            <a:pPr marL="425196" indent="-342900" algn="just">
              <a:buClr>
                <a:schemeClr val="bg2">
                  <a:lumMod val="75000"/>
                </a:schemeClr>
              </a:buClr>
              <a:buAutoNum type="arabicPeriod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rati i razume šta se događa u okruženju</a:t>
            </a:r>
          </a:p>
          <a:p>
            <a:pPr marL="425196" indent="-342900" algn="just">
              <a:buClr>
                <a:schemeClr val="bg2">
                  <a:lumMod val="75000"/>
                </a:schemeClr>
              </a:buClr>
              <a:buAutoNum type="arabicPeriod"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dekvatno odgovori i prilagodi se promenama u okruženju</a:t>
            </a:r>
          </a:p>
          <a:p>
            <a:pPr marL="425196" indent="-342900" algn="just">
              <a:buAutoNum type="arabicPeriod"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25196" indent="-342900"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U marketingu se analiza situacije smatra pouzdanom osnovom u donošenju poslovnih odluka.</a:t>
            </a:r>
          </a:p>
          <a:p>
            <a:pPr marL="425196" indent="-342900" algn="just"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25196" indent="-342900" algn="just"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25196" indent="-342900"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Analiza situacije 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ME" sz="1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3581400"/>
            <a:ext cx="1524000" cy="609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Eksterni faltori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4648200"/>
            <a:ext cx="1524000" cy="609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Interni faltori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4419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48000" y="4419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4953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38862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5052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42672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8862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1200" y="4724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1200" y="56388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5181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10994" y="3885406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334794" y="5180806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24600" y="3352800"/>
            <a:ext cx="1524000" cy="304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Potrošači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4600" y="3733800"/>
            <a:ext cx="1524000" cy="304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Konkurencija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24600" y="4114800"/>
            <a:ext cx="1524000" cy="304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Okruženje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24600" y="4572000"/>
            <a:ext cx="1524000" cy="304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Izvori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4600" y="5029200"/>
            <a:ext cx="1524000" cy="304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Sposobnosti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24600" y="5486400"/>
            <a:ext cx="1524000" cy="3048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Stručnost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498080" cy="4800600"/>
          </a:xfr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Razlikujemo</a:t>
            </a: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tržišta finalnih proizvoda (roba široke potrošnje poput bezalkoholnih pića, kozmetike, avionska putovanja...);</a:t>
            </a: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poslovna tržišta </a:t>
            </a: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globana tržišta</a:t>
            </a: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neprofitna i vladina tržišta.</a:t>
            </a: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Ljudi iz marketinga bave se plasmanom u okviru 10 različitih oblasti:</a:t>
            </a: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Roba, usluge, događaji, iskustva, ličnosti, mesta, imovina, organizacije, informacije, ideje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roizv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410200"/>
            <a:ext cx="1181100" cy="129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bg2">
                    <a:lumMod val="75000"/>
                  </a:schemeClr>
                </a:solidFill>
              </a:rPr>
              <a:t>SWOT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Swo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5984" y="0"/>
            <a:ext cx="2048016" cy="1676400"/>
          </a:xfrm>
        </p:spPr>
      </p:pic>
      <p:pic>
        <p:nvPicPr>
          <p:cNvPr id="7" name="Picture 6" descr="swot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657600"/>
            <a:ext cx="3429000" cy="271067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35608" y="1676400"/>
            <a:ext cx="749808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trengths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Snaga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baseline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eaknesses – </a:t>
            </a:r>
            <a:r>
              <a:rPr lang="en-US" sz="2400" baseline="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Slabost</a:t>
            </a:r>
            <a:endParaRPr lang="en-US" sz="2400" baseline="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pportunities 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Prilika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baseline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reats – </a:t>
            </a:r>
            <a:r>
              <a:rPr lang="en-US" sz="2400" baseline="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Pretnja</a:t>
            </a:r>
            <a:endParaRPr lang="en-US" sz="2400" baseline="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Tri</a:t>
            </a:r>
            <a:r>
              <a:rPr lang="sr-Latn-R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vrste k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onkurentsk</a:t>
            </a:r>
            <a:r>
              <a:rPr lang="sr-Latn-R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prednost</a:t>
            </a:r>
            <a:r>
              <a:rPr lang="sr-Latn-R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i: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96646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sr-Latn-R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Konkurentska prednost zasnovana na troškovima </a:t>
            </a:r>
          </a:p>
          <a:p>
            <a:pPr marL="596646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r-Latn-R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onkurentska prednost zasnovana na diferenciranju proizvoda</a:t>
            </a:r>
          </a:p>
          <a:p>
            <a:pPr marL="596646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sr-Latn-R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Konkurentska prednost zasnovana na tržišnoj niši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sr-Latn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planiranje</a:t>
            </a: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podrazumeva planiranje </a:t>
            </a:r>
            <a:r>
              <a:rPr lang="sr-Latn-M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aktivnosti</a:t>
            </a: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jednog preduzeća u skladu sa njegovim marketing ciljevima i promenljivim marketing okruženjem</a:t>
            </a:r>
          </a:p>
          <a:p>
            <a:pPr>
              <a:buNone/>
            </a:pPr>
            <a:endParaRPr lang="sr-Latn-ME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sr-Latn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je pisani </a:t>
            </a:r>
            <a:r>
              <a:rPr lang="sr-Latn-M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dokument</a:t>
            </a: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u kojem je detaljno opisan proces planiranja.</a:t>
            </a:r>
          </a:p>
          <a:p>
            <a:pPr>
              <a:buNone/>
            </a:pPr>
            <a:endParaRPr lang="sr-Latn-ME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sr-Latn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cilj</a:t>
            </a: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je izjava o tome šta treba postići na osnovu marketinških aktivnosti.</a:t>
            </a:r>
          </a:p>
          <a:p>
            <a:pPr>
              <a:buNone/>
            </a:pPr>
            <a:endParaRPr lang="sr-Latn-ME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sr-Latn-M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strategija</a:t>
            </a: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je način na koji će preduzeće ostvariti svoje marketing ciljeve.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arketing planir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2286000" cy="12588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Elementi marketing plana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49808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Izjava o misiji kompanije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Analiza marketing okruženja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ciljevi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strategija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program</a:t>
            </a:r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Kreiranje marketing strategije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191000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None/>
            </a:pPr>
            <a:r>
              <a:rPr lang="sr-Latn-M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egmenatacija – postupak razvrstavanja potrošača u različite grupe (tržišne segmente) u cilju boljeg razumevanja njihovih potrba i želja i pravilnog usmeravanja marketinških aktivnosti na tržišne segmente;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sr-Latn-M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argetiranje – izbor tržišnih segmenata na kojima će preduzeće ponuditi svoje proizvode;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sr-Latn-M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ozicioniranje – identifikovanje konkurentskih prednosti preduzeća, zatim načina na koji će se stvarati vrednost za kupce, kao i načina na koji će se predstaviti ponuda kupcima.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3434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Marketing strategije koje se baziraju na stvaranju novog proizvoda ili na proboju na nova tržišta nazivaju se strategije rasta. 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Strategija tržišne penetracija (postojeći proizvod/postojeće tržište)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Strategija razvoja tržišta 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Strategija razvoja proizvoda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Strategija diversifikacije</a:t>
            </a:r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oca cola ans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852" y="4267200"/>
            <a:ext cx="4199148" cy="2421509"/>
          </a:xfrm>
          <a:prstGeom prst="rect">
            <a:avLst/>
          </a:prstGeom>
        </p:spPr>
      </p:pic>
      <p:pic>
        <p:nvPicPr>
          <p:cNvPr id="6" name="Picture 5" descr="Ansofova mat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0"/>
            <a:ext cx="2362200" cy="20708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BCG (Boston Consalting Group) matrica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Content Placeholder 5" descr="BCG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5029200" cy="418819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BCG (Boston Consalting Group) matrica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7" name="Picture 6" descr="Pri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114800"/>
            <a:ext cx="2971800" cy="25908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498080" cy="28194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sr-Latn-M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sr-Latn-ME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Zvezde – dominantno učešće na tržištu i visok rast tražnje;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Krave muzare – veliki tržišni udeo sa niskom stopom rasta tržišta;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Znakovi pitanja – mali tržišni udeo i visoku stopu rasta tržišta;</a:t>
            </a:r>
          </a:p>
          <a:p>
            <a:pPr>
              <a:lnSpc>
                <a:spcPct val="150000"/>
              </a:lnSpc>
              <a:buFont typeface="Arial" pitchFamily="34" charset="0"/>
              <a:buChar char="√"/>
            </a:pPr>
            <a:r>
              <a:rPr lang="sr-Latn-M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Psi – mali tržišni udeo i izuzetno spor rast tržišta.</a:t>
            </a:r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Ponašanje potrošača</a:t>
            </a:r>
            <a:endParaRPr lang="en-US" dirty="0"/>
          </a:p>
        </p:txBody>
      </p:sp>
      <p:pic>
        <p:nvPicPr>
          <p:cNvPr id="4" name="Content Placeholder 3" descr="potrosaci-trendovi-ilustracija-mi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52600"/>
            <a:ext cx="3683000" cy="3683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4960" y="2209800"/>
            <a:ext cx="374904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Svaki pojedinac ima potrebe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Preferencije prema proizvodima se stalno menjaju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Motivacija je pokretačka sila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endParaRPr lang="sr-Latn-ME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?"/>
              <a:tabLst/>
              <a:defRPr/>
            </a:pPr>
            <a:r>
              <a:rPr lang="sr-Latn-M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Cilj marketinga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?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Ponašanje potrošača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8228" y="1981200"/>
            <a:ext cx="1447800" cy="22098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stimulansi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956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Proizvodi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usluge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Cena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Distribucija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Komunikacije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447800" y="1981200"/>
            <a:ext cx="1447800" cy="22098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2057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stimulansi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8956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Ekonomski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Tehnolo</a:t>
            </a:r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ški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Politički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ulturni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00400" y="1447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3048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448594" y="3199606"/>
            <a:ext cx="3504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200400" y="4953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3581400" y="457200"/>
            <a:ext cx="1447800" cy="22098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581400" y="457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Psihologija potrošača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12192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Motivacija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Percepcija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Učenje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Pamćenje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3581400" y="3657600"/>
            <a:ext cx="1447800" cy="22098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05200" y="3810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Karakteristike potrošača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45720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Kulturne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Društvene 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Lične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029200" y="13716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48768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3658394" y="3123406"/>
            <a:ext cx="3504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102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ocess 43"/>
          <p:cNvSpPr/>
          <p:nvPr/>
        </p:nvSpPr>
        <p:spPr>
          <a:xfrm>
            <a:off x="5715000" y="1524000"/>
            <a:ext cx="1524000" cy="33528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1200" y="1676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 odlučivanja o kupovini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0" y="2590800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Identifikacija problema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Traženje informacija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Procena alternativa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Odluka o kupovini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Ponašanje posle kupovine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239000" y="2971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Process 47"/>
          <p:cNvSpPr/>
          <p:nvPr/>
        </p:nvSpPr>
        <p:spPr>
          <a:xfrm>
            <a:off x="7537048" y="1524000"/>
            <a:ext cx="1524000" cy="3352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43800" y="160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Odluke o kupovini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00" y="26670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Izbor proizvoda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Izbor brenda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Izbor prodavnice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Izbor kupovine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Vreme kupovine</a:t>
            </a:r>
          </a:p>
          <a:p>
            <a:r>
              <a:rPr lang="sr-Latn-R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Metod plaćanja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7498080" cy="685800"/>
          </a:xfrm>
        </p:spPr>
        <p:txBody>
          <a:bodyPr>
            <a:normAutofit/>
          </a:bodyPr>
          <a:lstStyle/>
          <a:p>
            <a:r>
              <a:rPr lang="sr-Latn-ME" sz="1600" i="1" dirty="0" smtClean="0">
                <a:latin typeface="Times New Roman" pitchFamily="18" charset="0"/>
                <a:cs typeface="Times New Roman" pitchFamily="18" charset="0"/>
              </a:rPr>
              <a:t>Model ponašanja potrošača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8013192" cy="11731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Definisanje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r>
              <a:rPr lang="sr-Latn-R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arketing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752600"/>
            <a:ext cx="79248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AMA: Marketing je organizaciona funkcija i set procesa kreiranja, komuniciranja i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isporuke vrednosti potrošačima i upravljanja odnosom sa kupcima, na način koji donosi koristi organizaciji i njenim stejkholderima.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Kotler i Keller (prave razliku između društvene i upravljačke definicije marketinga):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</a:t>
            </a:r>
            <a:r>
              <a:rPr kumimoji="0" lang="sr-Latn-R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Društvena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definicija ukazuje na ulogu koju marketing ima u društvu i glasi: Marketing je društveni proces kojim pojedinci i grupe dobijaju ono što im je potrebno i što žele, putem stvaranja, ponude i slobodne razmene vrednosti kroz proizvode i usluge sa drugima.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Prema </a:t>
            </a:r>
            <a:r>
              <a:rPr kumimoji="0" lang="sr-Latn-R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upravljačkoj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definiciji, marketing je umetnost prodaje proizvoda.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 descr="Slika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28600"/>
            <a:ext cx="1912620" cy="153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Faktori koji utiču na tražnju:</a:t>
            </a: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Lični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faktori (godine starosti i faza u životnom ciklusu, zanimanje i ekonomske prilike, karakter ličnosti, životni stil)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Sociološki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faktori (</a:t>
            </a:r>
            <a:r>
              <a:rPr lang="sr-Latn-R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porodica, referentne grupe, društvena klasa, kultura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Ekonomski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faktori (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dohodak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potro</a:t>
            </a:r>
            <a:r>
              <a:rPr lang="sr-Latn-R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šača, cena datog proizvoda, cena supstituta, cena komplementarnih proizvoda, cena svih ostalih proizvoda i usluga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Psihološki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faktori (motivacija, percepcija, učenje, verovanja i stavovi)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33400"/>
            <a:ext cx="749808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M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Frojdova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M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Maslo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vl</a:t>
            </a:r>
            <a:r>
              <a:rPr lang="sr-Latn-M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jeva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ME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Herzbergova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sr-Latn-ME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asl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3657600" cy="2752375"/>
          </a:xfrm>
          <a:prstGeom prst="rect">
            <a:avLst/>
          </a:prstGeom>
        </p:spPr>
      </p:pic>
      <p:pic>
        <p:nvPicPr>
          <p:cNvPr id="6" name="Picture 5" descr="Maslovljva piram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3200"/>
            <a:ext cx="4343400" cy="295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Latn-ME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Percepcija proces odabira informacija, organizacij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Latn-ME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 interpretacij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Latn-ME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informacija kako bi se stvorila smislena slika sveta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Selektivna pažnja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judi pre primete podsticaj koji je u vezi sa potrebom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Ljudi pre primete podsticaj koji mogu predvideti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Ljudi pre primete podsticaje koji odstupaju</a:t>
            </a:r>
          </a:p>
          <a:p>
            <a:pPr>
              <a:lnSpc>
                <a:spcPct val="150000"/>
              </a:lnSpc>
              <a:buNone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Selektivna distorzija</a:t>
            </a:r>
          </a:p>
          <a:p>
            <a:pPr>
              <a:lnSpc>
                <a:spcPct val="150000"/>
              </a:lnSpc>
              <a:buNone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Selektivno pamćenje</a:t>
            </a: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708392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sr-Latn-ME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 kupovine proizvoda</a:t>
            </a: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Prepoznavanje problema ili potrebe </a:t>
            </a:r>
            <a:r>
              <a:rPr lang="sr-Latn-R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unutra</a:t>
            </a:r>
            <a:r>
              <a:rPr lang="sr-Latn-R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šnji i spoljašnji stimulansi)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ME" sz="1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Traganje za informacijama (povišena tražnja, aktivno traganje za info)</a:t>
            </a:r>
            <a:endParaRPr lang="sr-Latn-ME" sz="1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Procena opcija (izvori informisanja: lični, komercijalni, javni, ekskluzivni)</a:t>
            </a:r>
          </a:p>
          <a:p>
            <a:pPr>
              <a:lnSpc>
                <a:spcPct val="150000"/>
              </a:lnSpc>
              <a:buNone/>
            </a:pPr>
            <a:r>
              <a:rPr lang="sr-Latn-ME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 ponude - set svesnosti - set koji se razmatra - set izbora - odluka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 kupovine (set isporučenih vrednosti)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ost</a:t>
            </a:r>
            <a:r>
              <a:rPr lang="sr-Latn-ME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kupovna procena</a:t>
            </a:r>
          </a:p>
          <a:p>
            <a:pPr>
              <a:lnSpc>
                <a:spcPct val="150000"/>
              </a:lnSpc>
              <a:buNone/>
            </a:pPr>
            <a:endParaRPr lang="sr-Latn-ME" sz="1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838200"/>
            <a:ext cx="502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tx2"/>
                </a:solidFill>
              </a:rPr>
              <a:t>STP </a:t>
            </a:r>
            <a:r>
              <a:rPr lang="en-US" i="1" dirty="0" err="1" smtClean="0">
                <a:solidFill>
                  <a:schemeClr val="tx2"/>
                </a:solidFill>
              </a:rPr>
              <a:t>proces</a:t>
            </a:r>
            <a:r>
              <a:rPr lang="en-US" i="1" dirty="0" smtClean="0">
                <a:solidFill>
                  <a:schemeClr val="tx2"/>
                </a:solidFill>
              </a:rPr>
              <a:t/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/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“</a:t>
            </a:r>
            <a:r>
              <a:rPr lang="en-US" i="1" dirty="0" err="1" smtClean="0">
                <a:solidFill>
                  <a:schemeClr val="tx2"/>
                </a:solidFill>
              </a:rPr>
              <a:t>Nikada</a:t>
            </a:r>
            <a:r>
              <a:rPr lang="en-US" i="1" dirty="0" smtClean="0">
                <a:solidFill>
                  <a:schemeClr val="tx2"/>
                </a:solidFill>
              </a:rPr>
              <a:t> ne </a:t>
            </a:r>
            <a:r>
              <a:rPr lang="en-US" i="1" dirty="0" err="1" smtClean="0">
                <a:solidFill>
                  <a:schemeClr val="tx2"/>
                </a:solidFill>
              </a:rPr>
              <a:t>sledi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gomilu</a:t>
            </a:r>
            <a:r>
              <a:rPr lang="en-US" i="1" dirty="0" smtClean="0">
                <a:solidFill>
                  <a:schemeClr val="tx2"/>
                </a:solidFill>
              </a:rPr>
              <a:t>”</a:t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Bernard M. Baruch 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Segmentac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251200"/>
            <a:ext cx="5410200" cy="3606800"/>
          </a:xfrm>
          <a:prstGeom prst="rect">
            <a:avLst/>
          </a:prstGeom>
        </p:spPr>
      </p:pic>
      <p:pic>
        <p:nvPicPr>
          <p:cNvPr id="5" name="Picture 4" descr="Segmentacij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2620641" cy="14491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i="1" dirty="0" smtClean="0">
                <a:solidFill>
                  <a:schemeClr val="bg2">
                    <a:lumMod val="50000"/>
                  </a:schemeClr>
                </a:solidFill>
              </a:rPr>
              <a:t>STP proces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endParaRPr lang="sr-Latn-R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Segmentacija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Podela tržišta na delove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Grupe potrošača sa zajedničkim karakteristikama</a:t>
            </a:r>
          </a:p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Targetiranje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Izbor segmenta ka kojem će kompanija usmeriti svoje aktivnosti</a:t>
            </a:r>
          </a:p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Pozicioniranje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najbolji način predstaviti potrošačima proizvode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Segmentacija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egmentacij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3581400"/>
            <a:ext cx="2941955" cy="272730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447800"/>
            <a:ext cx="80772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žišni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segment se sastoji od grupe kupaca sa nizom sličnih potreba i želja.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r>
              <a:rPr lang="sr-Latn-RS" baseline="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Merketar ne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stvara segmente; njegov zadatak je da ih identifikuje i donose odluku o tome koje će potrošače da targetira.</a:t>
            </a:r>
          </a:p>
          <a:p>
            <a:pPr marL="365760" marR="0" lvl="0" indent="-283464" algn="just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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Krajnji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nivo segmentacije je “segment od jedne osobe” ili “kastomizirani marketing”</a:t>
            </a:r>
          </a:p>
          <a:p>
            <a:pPr marL="365760" marR="0" lvl="0" indent="-283464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RS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lvl="0" indent="-283464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sr-Latn-R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Kriterijumi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segmentacije: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"/>
              <a:defRPr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Homogenost unutar segmenata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"/>
              <a:defRPr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Heterogenost između segmenata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"/>
              <a:defRPr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Merljivost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"/>
              <a:defRPr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Profitabilnost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"/>
              <a:defRPr/>
            </a:pPr>
            <a:r>
              <a:rPr lang="sr-Latn-R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Dostupnost</a:t>
            </a: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Apriorna segmentacija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Potrošači se grupišu </a:t>
            </a: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tržišne segmente </a:t>
            </a: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osnovu kriterijuma koji odabere istraživač, potom se ti segmenti dalje analiziraju u pogledu ostalih obeležja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 hoc segmentacija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Potrošači se najpre razvrstavaju </a:t>
            </a: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prema sličnosti stavova </a:t>
            </a: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ili ponašanja pri kupovini, a nakon toga sledi analiza ostalih karakteristika profila potrošača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Demografska, geografska, psihografska i bihejvoristička </a:t>
            </a: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egmenta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685800"/>
            <a:ext cx="2880360" cy="15159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98080" cy="1143000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Segmentacija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Psihografska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podela potrošača prema ličnim karakteristikama, pripadnosti društvenom sloju i stilu života. 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Inovatori – uspešni, sofisticirani, aktivni, ukus za skupe proizvode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Mislioci – zreli, zadovoljni, cene trajnost proizvoda, funkcionalnost i vrednost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Oni koji stiču – uspešni ljudi orjentisani ka cilju, vole premium proizvode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Praktičari – mladi, entuzijasti, impulsivni, troše na modu, zabavu i druženje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Oni koji veruju – konzervativni, vole porodicu, lojalni ka afirmisanim brendovima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Borci – moderni koji vole zabavu, ali su ograničeni finansijama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Stvaraoci – praktični, realni, vole sami da rade</a:t>
            </a:r>
          </a:p>
          <a:p>
            <a:pPr marL="539496" indent="-457200" algn="just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Preživeli – stariji, pasivni koji se plaše promena</a:t>
            </a: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egmenta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2880360" cy="15159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98080" cy="1143000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Segmentacija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Bihejvoristička</a:t>
            </a: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podela potrošača na osnovu njihovog poznavanja proizvoda, stava prema proizvodu, upotrebi proizvoda i reakcijama na proizvod. </a:t>
            </a:r>
          </a:p>
          <a:p>
            <a:pPr algn="just"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RS" sz="1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Kriterijumi</a:t>
            </a:r>
            <a:r>
              <a:rPr lang="sr-Latn-R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prilike, koristi, status korisnika, stopa korišćenja proizvoda, </a:t>
            </a:r>
            <a:r>
              <a:rPr lang="sr-Latn-RS" sz="18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stepen lojalnosti</a:t>
            </a:r>
            <a:r>
              <a:rPr lang="sr-Latn-RS" sz="1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faza spremnosti kupca za kupovinu, stavovi potrošača prema proizvodu.</a:t>
            </a:r>
          </a:p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9496" indent="-457200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Potpuno lojalni potrošači – kupuju samo jedan brend</a:t>
            </a:r>
          </a:p>
          <a:p>
            <a:pPr marL="539496" indent="-457200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Potrošači podeljene lojalnosti – preferiraju dva ili više brenda</a:t>
            </a:r>
          </a:p>
          <a:p>
            <a:pPr marL="539496" indent="-457200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Potrošači promenjive lojalnosti – prenose lojalnost sa jednog brenda na drugi</a:t>
            </a:r>
          </a:p>
          <a:p>
            <a:pPr marL="539496" indent="-457200">
              <a:buAutoNum type="arabicPeriod"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Nelojalni potrošači – nemaju posebnu preferenciju ni prema jednom brendu </a:t>
            </a: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egmenta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2880360" cy="15159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Segmentacija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anglosaksonskog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porekla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koji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sastoji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kovanice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(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žište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i  “</a:t>
            </a: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 (“traženje”, “utrživanje”, “stavljanje na tržište”)</a:t>
            </a:r>
          </a:p>
          <a:p>
            <a:pPr>
              <a:lnSpc>
                <a:spcPct val="150000"/>
              </a:lnSpc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našem jeziku ovaj termin ima više značenja: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poslovna koncepcija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poslovna funkcija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proces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naučna disciplina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Izbor segmenta ka kojem će kompanija usmeriti svoje aktivnosti</a:t>
            </a:r>
          </a:p>
          <a:p>
            <a:pPr>
              <a:buNone/>
            </a:pPr>
            <a:endParaRPr lang="sr-Latn-RS" sz="1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Nediferencirano</a:t>
            </a:r>
          </a:p>
          <a:p>
            <a:pPr>
              <a:buNone/>
            </a:pP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Opslužujemo celokupno tržište sa jedinstvenim marketing miksom.</a:t>
            </a:r>
          </a:p>
          <a:p>
            <a:pPr>
              <a:buNone/>
            </a:pPr>
            <a:endParaRPr lang="sr-Latn-RS" sz="1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Diferencirano</a:t>
            </a:r>
          </a:p>
          <a:p>
            <a:pPr>
              <a:buNone/>
            </a:pP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Svakom tržišnom segmentu nudi posebno dizajniran marketing miks.</a:t>
            </a:r>
          </a:p>
          <a:p>
            <a:pPr>
              <a:buNone/>
            </a:pPr>
            <a:endParaRPr lang="sr-Latn-RS" sz="1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Fokusirano</a:t>
            </a:r>
          </a:p>
          <a:p>
            <a:pPr>
              <a:buNone/>
            </a:pP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Razvijamo jedinstven marketing miks, koji je namenjen samo jednom tržišnom segmentu.</a:t>
            </a:r>
          </a:p>
          <a:p>
            <a:pPr>
              <a:buNone/>
            </a:pPr>
            <a:endParaRPr lang="sr-Latn-RS" sz="1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Prilagođeno targetiranje</a:t>
            </a:r>
          </a:p>
          <a:p>
            <a:pPr>
              <a:buNone/>
            </a:pP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P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Latn-RS" sz="16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sebno dizajniran marketing miks za svakog potrošača, prema specifičnim potrebama pojedinca.</a:t>
            </a: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argetira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0"/>
            <a:ext cx="1981200" cy="13785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Targetiranje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najbolji način predstaviti potrošačima proizvode 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Cilj je stvoriti izdvojeno mesto za proizvod, brend, ili preduzeće u svesti potrošača.</a:t>
            </a:r>
          </a:p>
          <a:p>
            <a:pPr>
              <a:buNone/>
            </a:pPr>
            <a:endParaRPr lang="sr-Latn-RS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McDonald‘s - J‘m loving it</a:t>
            </a:r>
          </a:p>
          <a:p>
            <a:pPr>
              <a:buNone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L‘Oreal Paris – Because I‘m worth it 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ozicionira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953000"/>
            <a:ext cx="3048000" cy="16026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Pozicioniranje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Dvodimenziona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viyuelna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prezentacija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koja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prvenstveno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zasniva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podacima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percepciji</a:t>
            </a: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potro</a:t>
            </a: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šača preduzeća i njenih konkurenata.</a:t>
            </a:r>
          </a:p>
          <a:p>
            <a:pPr algn="just">
              <a:buNone/>
            </a:pPr>
            <a:endParaRPr lang="sr-Latn-RS" sz="2000" i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Ključni koraci u stvaranju perceptivne mape:</a:t>
            </a:r>
          </a:p>
          <a:p>
            <a:pPr marL="539496" indent="-457200" algn="just">
              <a:buAutoNum type="arabicPeriod"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Identifikovati skup konkurentskih brendova</a:t>
            </a:r>
          </a:p>
          <a:p>
            <a:pPr marL="539496" indent="-457200" algn="just">
              <a:buAutoNum type="arabicPeriod"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Identifikovati važne atribute koje potrošači koriste pri izboru brendova</a:t>
            </a:r>
          </a:p>
          <a:p>
            <a:pPr marL="539496" indent="-457200" algn="just">
              <a:buAutoNum type="arabicPeriod"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Sprovesti kvantitativno istraživanje</a:t>
            </a:r>
          </a:p>
          <a:p>
            <a:pPr marL="539496" indent="-457200" algn="just">
              <a:buAutoNum type="arabicPeriod"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Prikazati dvodimenzionalnu mapu pozicioniranja.</a:t>
            </a:r>
          </a:p>
          <a:p>
            <a:pPr marL="539496" indent="-457200">
              <a:buAutoNum type="arabicPeriod"/>
            </a:pP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4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erceptivna</a:t>
            </a: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mapa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Jobber, četiri testa efikasnosti pozicioniranja:</a:t>
            </a:r>
          </a:p>
          <a:p>
            <a:pPr marL="539496" indent="-457200" algn="just">
              <a:buAutoNum type="arabicPeriod"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Jasnost – Da li je izjava o pozicioniranju jasna i upečatljiva?</a:t>
            </a:r>
          </a:p>
          <a:p>
            <a:pPr marL="539496" indent="-457200" algn="just">
              <a:buAutoNum type="arabicPeriod"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Doslednost – Da li se pozicija može opravdati i vrednovati prema dostupnim podacima?</a:t>
            </a:r>
          </a:p>
          <a:p>
            <a:pPr marL="539496" indent="-457200" algn="just">
              <a:buAutoNum type="arabicPeriod"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Uverljivost – Da li je suština prikazane pozicije uverljiva za ciljne kupce?</a:t>
            </a:r>
          </a:p>
          <a:p>
            <a:pPr marL="539496" indent="-457200" algn="just">
              <a:buAutoNum type="arabicPeriod"/>
            </a:pPr>
            <a:r>
              <a:rPr lang="sr-Latn-RS" sz="200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Konkurentnost – Da li pozicija rezultuje koristima za potrošače koje su dokazano nadmoćne u odnosu na konkurenciju?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Pozicioniranje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00400" y="3048000"/>
          <a:ext cx="5105400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2700"/>
                <a:gridCol w="2552700"/>
              </a:tblGrid>
              <a:tr h="1143000"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pPr algn="ctr"/>
                      <a:r>
                        <a:rPr lang="sr-Latn-RS" dirty="0" smtClean="0"/>
                        <a:t>Repozicioniranje imidža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dirty="0" smtClean="0"/>
                    </a:p>
                    <a:p>
                      <a:pPr algn="ctr"/>
                      <a:r>
                        <a:rPr lang="sr-Latn-RS" dirty="0" smtClean="0"/>
                        <a:t>Repozicioniranje proizvoda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sr-Latn-RS" dirty="0" smtClean="0"/>
                    </a:p>
                    <a:p>
                      <a:pPr algn="ctr"/>
                      <a:r>
                        <a:rPr lang="sr-Latn-R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Neopipljivo repozicioniranje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pPr algn="ctr"/>
                      <a:r>
                        <a:rPr lang="sr-Latn-R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Opipljivo repozicioniranje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3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Rep</a:t>
            </a:r>
            <a:r>
              <a:rPr kumimoji="0" lang="sr-Latn-RS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ozicioniranje</a:t>
            </a: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514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Isti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438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Različit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752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 smtClean="0">
                <a:solidFill>
                  <a:schemeClr val="bg2">
                    <a:lumMod val="50000"/>
                  </a:schemeClr>
                </a:solidFill>
              </a:rPr>
              <a:t>Proizvod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429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Isto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495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Različito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657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 smtClean="0">
                <a:solidFill>
                  <a:schemeClr val="bg2">
                    <a:lumMod val="50000"/>
                  </a:schemeClr>
                </a:solidFill>
              </a:rPr>
              <a:t>Ciljno </a:t>
            </a:r>
          </a:p>
          <a:p>
            <a:r>
              <a:rPr lang="sr-Latn-RS" sz="2400" b="1" i="1" dirty="0" smtClean="0">
                <a:solidFill>
                  <a:schemeClr val="bg2">
                    <a:lumMod val="50000"/>
                  </a:schemeClr>
                </a:solidFill>
              </a:rPr>
              <a:t>tržište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498080" cy="1143000"/>
          </a:xfrm>
        </p:spPr>
        <p:txBody>
          <a:bodyPr/>
          <a:lstStyle/>
          <a:p>
            <a:r>
              <a:rPr lang="sr-Latn-RS" dirty="0" smtClean="0"/>
              <a:t>ISTRAŽIVANJE MARKETINGA</a:t>
            </a:r>
            <a:endParaRPr lang="en-US" dirty="0"/>
          </a:p>
        </p:txBody>
      </p:sp>
      <p:pic>
        <p:nvPicPr>
          <p:cNvPr id="5" name="Picture 4" descr="istrazivanj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038600"/>
            <a:ext cx="3124200" cy="2524354"/>
          </a:xfrm>
          <a:prstGeom prst="rect">
            <a:avLst/>
          </a:prstGeom>
        </p:spPr>
      </p:pic>
      <p:pic>
        <p:nvPicPr>
          <p:cNvPr id="8" name="Picture 7" descr="istrazivan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819399"/>
            <a:ext cx="29718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deni br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219200"/>
            <a:ext cx="3544953" cy="436976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Proces istraživanja marketinga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4800600"/>
          </a:xfrm>
        </p:spPr>
        <p:txBody>
          <a:bodyPr>
            <a:normAutofit fontScale="92500" lnSpcReduction="20000"/>
          </a:bodyPr>
          <a:lstStyle/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Definisanje problema istraživnja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Identifikacija izvora podataka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Izbor metoda za prikupljanje podataka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Formiranje uzorka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Prikupljanje podataka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Obrada podataka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Analiza podataka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Davanje predloga</a:t>
            </a:r>
          </a:p>
          <a:p>
            <a:pPr marL="539496" indent="-457200">
              <a:lnSpc>
                <a:spcPct val="150000"/>
              </a:lnSpc>
              <a:buFont typeface="+mj-lt"/>
              <a:buAutoNum type="arabicPeriod"/>
            </a:pPr>
            <a:r>
              <a:rPr lang="sr-Latn-RS" sz="2400" i="1" dirty="0" smtClean="0">
                <a:latin typeface="Arial" pitchFamily="34" charset="0"/>
                <a:cs typeface="Arial" pitchFamily="34" charset="0"/>
              </a:rPr>
              <a:t>Realizacija usvojenih predloga</a:t>
            </a:r>
            <a:endParaRPr lang="sr-Latn-RS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strazovanj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038600"/>
            <a:ext cx="1363980" cy="21412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600" i="1" dirty="0" smtClean="0">
                <a:latin typeface="Arial" pitchFamily="34" charset="0"/>
                <a:cs typeface="Arial" pitchFamily="34" charset="0"/>
              </a:rPr>
              <a:t>1. Definisanje problema istraživnja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4800600"/>
          </a:xfrm>
        </p:spPr>
        <p:txBody>
          <a:bodyPr>
            <a:normAutofit fontScale="92500"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Obuhvata određivanje predmeta i ciljeva istraživanja koji determinišu domen i zadatke istraživanja.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U zavisnosti od ciljeva, istraživanja mogu biti: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Izviđačka – istraživači prikupljaju sekundarne podatke kako bi dosli do cilja.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Eksplorativna – provera predložene metodologije.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Konkluzivna (deskriptivna-ko, šta, gde, kako i kauzalna-zašto je to tako) 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Kreacijska - da daju nove ideje, kao i da provere koja idejna rešenja su najbolje prihvaćena u određenim ciljnim grupama korisnika.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Prognostička – da predvide kretanje nekih pojava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Strateška istraživanja – informacije neophodne za donošenje strateških odluka</a:t>
            </a: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600" i="1" dirty="0" smtClean="0">
                <a:latin typeface="Arial" pitchFamily="34" charset="0"/>
                <a:cs typeface="Arial" pitchFamily="34" charset="0"/>
              </a:rPr>
              <a:t>2. Identifikacija izvora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5181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Prema izvorima iz kojih potiču podaci se dele na primarne i sekundarne.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Podaci iz primarnih izvora se dobijaju direktnim istraživanjem na terenu za razliku od sekundarnih podataka do kojih se dolazi korišćenjem postojećih izvora podataka.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Podaci iz primarnih izvora nastaju kroz procese:</a:t>
            </a:r>
          </a:p>
          <a:p>
            <a:pPr marL="539496" indent="-45720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Ispitivanja –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sakupljanje podataka u direktnom kontaktu sa ispitanikom usmeno ili pismeno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39496" indent="-45720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Posmatranja –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plansko, sistematično i objektivno registrovanje pojava u autentičnim uslovima.</a:t>
            </a:r>
          </a:p>
          <a:p>
            <a:pPr marL="539496" indent="-45720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Eksperimenata  -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u kontrolisanim uslovima se simulira stvarnost sa idejom da se promenama neke nezavisne pojave ispita druga od nje zavisna.</a:t>
            </a:r>
          </a:p>
          <a:p>
            <a:pPr marL="539496" indent="-457200"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51054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sr-Latn-RS" sz="18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poslovna koncepcija</a:t>
            </a: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označava način mišljenja, poslovno uverenje odnosno filozofiju upravljanja koja usmerava sve aktivnosti preduzeća ka indentifikovanju i zadovoljavanju potreba i želja kupaca, jer u tome se sastoje mogućnosti za rast i razvoj predzeća.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sr-Latn-RS" sz="18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poslovna funkcija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označava da je marketing organizacioni deo preduzeća koji je usmeren na to da se identifikuju, predvide i zadovolje potrebe kupaca, uz ostvarenje ciljeva poslovanja preduzeća.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Koncepcije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marketinga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600" i="1" dirty="0" smtClean="0">
                <a:latin typeface="Arial" pitchFamily="34" charset="0"/>
                <a:cs typeface="Arial" pitchFamily="34" charset="0"/>
              </a:rPr>
              <a:t>2. Identifikacija izvora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5181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Vrste </a:t>
            </a:r>
            <a:r>
              <a:rPr lang="sr-Latn-RS" sz="1800" b="1" dirty="0" smtClean="0">
                <a:latin typeface="Arial" pitchFamily="34" charset="0"/>
                <a:cs typeface="Arial" pitchFamily="34" charset="0"/>
              </a:rPr>
              <a:t>sekundarnih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podataka: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Interni sekundarni podaci (računovodstveni podaci, podaci iz prethodnih istraživanja i ostali arhivski podaci).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Eksterni sekundarni podace (službeni statistički podaci, publikacije privrednih komora i sličnih udruženja, specijalizovane baze podataka, podaci publikovani na internetu, itd.).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Hibridni sekundarni podaci (nastaju procesom prikupljanja primarnih podataka iz jednog ili više izvora, a publikovani u vidu standardizovanih izveštaja).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300" i="1" dirty="0" smtClean="0">
                <a:latin typeface="Arial" pitchFamily="34" charset="0"/>
                <a:cs typeface="Arial" pitchFamily="34" charset="0"/>
              </a:rPr>
              <a:t>3. Izbor metoda za prikupljanje podataka</a:t>
            </a:r>
            <a:r>
              <a:rPr lang="sr-Latn-RS" sz="3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3600" i="1" dirty="0" smtClean="0">
                <a:latin typeface="Arial" pitchFamily="34" charset="0"/>
                <a:cs typeface="Arial" pitchFamily="34" charset="0"/>
              </a:rPr>
            </a:br>
            <a:endParaRPr lang="sr-Latn-RS" sz="3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Izbor metode za prikupljanje sekundarnih podataka zavisi od raspoloživih izvora. Za prikupljanje internih i eksternih sekundarnih podataka primenjuje se:</a:t>
            </a:r>
          </a:p>
          <a:p>
            <a:pPr marL="539496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etoda “desk” istraživanja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straživanje za stolom, plansko i sistematično pretraživanje podataka iz dostupnih izvora.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naliza sadržaja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Detaljno istraživanje i praćenje određene pojave, ličnosti ili organizacije. Razlikuju se kvalitativna i kvantitativna.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300" i="1" dirty="0" smtClean="0">
                <a:latin typeface="Arial" pitchFamily="34" charset="0"/>
                <a:cs typeface="Arial" pitchFamily="34" charset="0"/>
              </a:rPr>
              <a:t>3. Izbor metoda za prikupljanje podataka</a:t>
            </a:r>
            <a:r>
              <a:rPr lang="sr-Latn-RS" sz="3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3600" i="1" dirty="0" smtClean="0">
                <a:latin typeface="Arial" pitchFamily="34" charset="0"/>
                <a:cs typeface="Arial" pitchFamily="34" charset="0"/>
              </a:rPr>
            </a:br>
            <a:endParaRPr lang="sr-Latn-RS" sz="3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Metode prikupljanja podataka iz </a:t>
            </a:r>
            <a:r>
              <a:rPr lang="sr-Latn-RS" sz="1800" b="1" i="1" dirty="0" smtClean="0">
                <a:latin typeface="Arial" pitchFamily="34" charset="0"/>
                <a:cs typeface="Arial" pitchFamily="34" charset="0"/>
              </a:rPr>
              <a:t>primarnih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 izvora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POSMATRANJE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rikupljamo podatke u direktnom vizuelnom kontaktu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U istraživačkoj praksi su najčešće zastupljene sledeće tehnike: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1. Pregled (inventar): u fokusu je mesto boravka ispitanika kako bismo utvrdili da li potrošačposeduje određeni proizvod.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2. Direktno posmatranje: za praćenje ponašanja ili pojava koje su vizuelno dostupne u datom trenutku.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EKSPERIMENTI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Simuliranje pojava iz stvarnosti u veštačkoj sredini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1. Terenski eksperiment (u domu ili radnom ambijentu ispitanika)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2. Laboratorijski eksperiment (u izolovanom ambijentu)</a:t>
            </a:r>
          </a:p>
          <a:p>
            <a:pPr>
              <a:buNone/>
            </a:pP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300" i="1" dirty="0" smtClean="0">
                <a:latin typeface="Arial" pitchFamily="34" charset="0"/>
                <a:cs typeface="Arial" pitchFamily="34" charset="0"/>
              </a:rPr>
              <a:t>3. Izbor metoda za prikupljanje podataka</a:t>
            </a:r>
            <a:r>
              <a:rPr lang="sr-Latn-RS" sz="3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3600" i="1" dirty="0" smtClean="0">
                <a:latin typeface="Arial" pitchFamily="34" charset="0"/>
                <a:cs typeface="Arial" pitchFamily="34" charset="0"/>
              </a:rPr>
            </a:br>
            <a:endParaRPr lang="sr-Latn-RS" sz="3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Metode prikupljanja podataka iz </a:t>
            </a:r>
            <a:r>
              <a:rPr lang="sr-Latn-RS" sz="1800" b="1" i="1" dirty="0" smtClean="0">
                <a:latin typeface="Arial" pitchFamily="34" charset="0"/>
                <a:cs typeface="Arial" pitchFamily="34" charset="0"/>
              </a:rPr>
              <a:t>primarnih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 izvora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ISPITIVANJE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1. Kvantitativne metode (za merenje učestalosti/intenziteta neka pojave u populaciji. Ovde spadaju ankete, intervjui i testovi)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2. Kvalitativne metode (za ispitivanje motivacionih faktora i uzročno-posledičnih veza u proučavanju stavova i ponašanja ljudi).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	3. Pluralističke metode (kombinacija prethodna dva modela, ovde spadaju dubinski intervju i fokus grupe).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4. Formiranje uzorka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Najdelikatnija faza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Zaključivanje na bazi uzorka bazira se na principima: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Reprezentativnost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Nepristrasnosti u izboru elemenata uzorka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Proceni pouzdanosti dobijenih rezultata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Osnovna podela uzorka je na slučajne i one koji to nisu (na bazi poznate verovatnoće).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Slučajni uzorci: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Prost slučajan uzorak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Stratifikovan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Sistemski uzorak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Klaster uzorak</a:t>
            </a:r>
          </a:p>
        </p:txBody>
      </p:sp>
      <p:pic>
        <p:nvPicPr>
          <p:cNvPr id="4" name="Picture 3" descr="uzor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86200"/>
            <a:ext cx="3230880" cy="161544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5. Prikupljanje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Plan prikupljanja podataka treba da sadrži vremenski okvir, plan izvršičaca i plan sredstava.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Upitnik je instrument koji je najviše zastupljen u istraživačkoj praksi 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Pitanja u upitniku po svom obliku mogu biti:</a:t>
            </a:r>
          </a:p>
          <a:p>
            <a:pPr marL="539496" indent="-457200">
              <a:lnSpc>
                <a:spcPct val="150000"/>
              </a:lnSpc>
              <a:buAutoNum type="alphaLcParenR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Otvorena</a:t>
            </a:r>
          </a:p>
          <a:p>
            <a:pPr marL="539496" indent="-457200">
              <a:lnSpc>
                <a:spcPct val="150000"/>
              </a:lnSpc>
              <a:buAutoNum type="alphaLcParenR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Zatvorena (dihotomna pitanja, pitanja sa višestrukim odgovorom)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6. Obrada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Celokupan rad sa prikupljenim podacima delimo na tri osnovne faze: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Obrada podataka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Analiza rezultata</a:t>
            </a:r>
          </a:p>
          <a:p>
            <a:pPr marL="539496" indent="-457200">
              <a:lnSpc>
                <a:spcPct val="150000"/>
              </a:lnSpc>
              <a:buAutoNum type="arabicPeriod"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Zaključivanje o pojavi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Neodaziv je najveći problem u društvenim istraživanjima.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Nedostajući podaci su posledica neodgovora ili greške u prikupljanju podataka.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Ponderacija (kada se konstatuje da uzorak nije reprezentativan)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Analiza ekstremnih vrednosti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7. Analiza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Najveći deo analize se svodi na statističku deskripciju – proseci, mere varijabiliteta, procenti, koeficijenti korelacije itd.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Ako odgovori iz upitnika imaju svoj numerički izraz, moguće je izračunati srednju vrednost....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Ocenjivanje i zaključivanje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Za verifikaciju dobijenih rezultata koriste se metode statističkog ocenjivanja i zaključivanja, testiranjem početnih hipoteza.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Prezentacija rezultata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8. Interpretacija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Zbog subjektivnosti koriste se formalna rešenj: npr. procente iz tabela sa ukrštanjem podataka treba dobuniti merom korelacije.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i="1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Koeficijent korelacije  -1 0 1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i="1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Prezentacija rezultata:</a:t>
            </a:r>
          </a:p>
          <a:p>
            <a:pPr marL="539496" indent="-457200">
              <a:buFont typeface="Wingdings" pitchFamily="2" charset="2"/>
              <a:buChar char="ü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Ciljevi istraživanja</a:t>
            </a:r>
          </a:p>
          <a:p>
            <a:pPr marL="539496" indent="-457200">
              <a:buFont typeface="Wingdings" pitchFamily="2" charset="2"/>
              <a:buChar char="ü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Opis obuhvata i geografskog područja</a:t>
            </a:r>
          </a:p>
          <a:p>
            <a:pPr marL="539496" indent="-457200">
              <a:buFont typeface="Wingdings" pitchFamily="2" charset="2"/>
              <a:buChar char="ü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Metod prikupljanja podataka</a:t>
            </a:r>
          </a:p>
          <a:p>
            <a:pPr marL="539496" indent="-457200">
              <a:buFont typeface="Wingdings" pitchFamily="2" charset="2"/>
              <a:buChar char="ü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Metod uzorkovanja</a:t>
            </a:r>
          </a:p>
          <a:p>
            <a:pPr marL="539496" indent="-457200">
              <a:buFont typeface="Wingdings" pitchFamily="2" charset="2"/>
              <a:buChar char="ü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Datum i trajanje</a:t>
            </a:r>
          </a:p>
          <a:p>
            <a:pPr marL="539496" indent="-457200">
              <a:buFont typeface="Wingdings" pitchFamily="2" charset="2"/>
              <a:buChar char="ü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Preciznost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498080" cy="1524000"/>
          </a:xfrm>
        </p:spPr>
        <p:txBody>
          <a:bodyPr>
            <a:normAutofit/>
          </a:bodyPr>
          <a:lstStyle/>
          <a:p>
            <a:pPr algn="ctr"/>
            <a:r>
              <a:rPr lang="sr-Latn-RS" i="1" dirty="0" smtClean="0"/>
              <a:t>MARKETING INFORMACIONI SISTEM</a:t>
            </a:r>
            <a:endParaRPr lang="en-US" i="1" dirty="0"/>
          </a:p>
        </p:txBody>
      </p:sp>
      <p:pic>
        <p:nvPicPr>
          <p:cNvPr id="6" name="Picture 5" descr="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971800"/>
            <a:ext cx="3368040" cy="338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8006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"/>
            </a:pPr>
            <a:r>
              <a:rPr lang="sr-Latn-RS" sz="18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proces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sastoji se od analize tržišnih mogućnosti, kreiranja strategija marketinga, planiranja marketinških programa upravljanja marketinškim aktivnostima.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18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sr-Latn-RS" sz="1800" b="1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 kao naučna disciplina</a:t>
            </a:r>
          </a:p>
          <a:p>
            <a:pPr algn="just"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bavi se proučavanjem ponašanja nosilaca tražnje i nosilaca ponude kao osnovnih aktera procesa razmene, kao i istraživanjem poslovnih aktivnosti koje će omogućiti efikasnost i efektivnost razmene</a:t>
            </a:r>
            <a:r>
              <a:rPr lang="sr-Latn-RS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Koncepcije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marketinga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Definisanje</a:t>
            </a: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 MIS-a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Kotlerova definicija MIS-a:</a:t>
            </a:r>
          </a:p>
          <a:p>
            <a:pPr marL="539496" indent="-457200" algn="just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	Marketing informacioni sistem čini kontinuirani i interaktivni spoj ljudi, opreme i postupaka koji su oformljeni radi prikupljanja, analize, procene i distribucije odgovarajućih, pravovremenih i tačnih informacija za korišćenje donosiocima odluka u marketingu, radi poboljšanja marketinškog planiranja, izvršenja i kontrole.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i="1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Prof Hanić definiše MIS:</a:t>
            </a:r>
          </a:p>
          <a:p>
            <a:pPr marL="539496" indent="-457200" algn="just">
              <a:lnSpc>
                <a:spcPct val="150000"/>
              </a:lnSpc>
              <a:buNone/>
            </a:pP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	Marketing informacioni sistem kao proces koji podržava preduzeće za prikupljanje, obradu i analizu marketing podataka i obezbeđuje informacije na osnovu kojih treba postići marketinške i opšte poslovne ciljeve preduzeća.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Četiri podsistema MISa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1. Podsistem internih izveštaja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Polazna komponenta; Obezbeđuje informacije o proizvodima, obimu prodaje, zalihama, instrumentima mmixa, troškovima (marketinga) itd; Obuhvata sve interne podatke; Daje ažurne informacije.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Podsistem marketing obaveštavanja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Obezbeđuje podatke o promenama u makroekonomskom okruženju; Snima okruženje i prati trendove; Za donošenje strateških odluka.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3. Podsistem istraživanja marektinga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Sistemski plan prikupljanja, analize i izveštavanja o nalazima relevantnim za određene situacije sa kojima se suočava preduzeće.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4. Podsistem analitičkog marketinga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Obuhvata savremene tehnike za analizu marketing podataka i problema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</a:pPr>
            <a:r>
              <a:rPr lang="sr-Latn-RS" sz="3200" i="1" dirty="0" smtClean="0">
                <a:latin typeface="Arial" pitchFamily="34" charset="0"/>
                <a:cs typeface="Arial" pitchFamily="34" charset="0"/>
              </a:rPr>
              <a:t>Tri osnovna elementa MISa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1. Baze podataka: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Organizovani skup podataka o entitetima (objekti, događaji, procesi i sl.)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Definisanje baze podataka je prvi korak u  uspostavljanju MISa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2. Baze metoda: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Skup statističkih procedura i metoda za obradu podataka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39496" indent="-457200">
              <a:lnSpc>
                <a:spcPct val="150000"/>
              </a:lnSpc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3. Baza modela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9496" indent="-457200">
              <a:lnSpc>
                <a:spcPct val="150000"/>
              </a:lnSpc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	Skup modela koji treba da poveća izvesnost u procesu donošenja odluka (matematički, statistički, ekonometrijski i drugi).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&amp;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76400"/>
            <a:ext cx="5334000" cy="2939861"/>
          </a:xfrm>
          <a:prstGeom prst="rect">
            <a:avLst/>
          </a:prstGeom>
        </p:spPr>
      </p:pic>
      <p:pic>
        <p:nvPicPr>
          <p:cNvPr id="7" name="Picture 6" descr="Q&amp;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486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8229600" cy="2743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Željeni ishod marketinga je razmena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Predmet razmene je proizvod.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Fizički opipljiv proizvod i usluge (ne poseduju fizičku formu)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marketingu se vrši podela na potrošačke proizvode ili proizvode krajnje potrošnje i proizvode poslovne potrošnje (industrijska ili proizvodna dobra).</a:t>
            </a:r>
          </a:p>
          <a:p>
            <a:pPr algn="just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lik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120" y="0"/>
            <a:ext cx="2087880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5029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marketingu se vrši podela na </a:t>
            </a: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potrošačke proizvode 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ili proizvode krajnje potrošnje i </a:t>
            </a:r>
            <a:r>
              <a:rPr lang="sr-Latn-RS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proizvode poslovne potrošnje </a:t>
            </a: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(industrijska ili proizvodna dobra).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Potrošački proizvodi su predmet razmene na tržištu krajnje potrošnje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None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Nosioci tražnje na ovom tržištu su pojedinci i domaćinstva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Proizvodi poslovne potrošnje su predmet razmene na industrijskom tržištu jer ih kupuju poslovne organizacije, državne/vladine organizacije i druge institucije radi proizvodnje drugih proizvoda i usluga ili radi obavljanja svakodnevnih poslovnih operacija.</a:t>
            </a:r>
          </a:p>
          <a:p>
            <a:pPr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sr-Latn-RS" sz="1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Procena ukupne sposobnosti proizvoda od strane potrošača da zadovolji njegovu potrebu predstavlja vrednost za potrošača.</a:t>
            </a:r>
          </a:p>
          <a:p>
            <a:pPr algn="just">
              <a:lnSpc>
                <a:spcPct val="150000"/>
              </a:lnSpc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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lik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120" y="0"/>
            <a:ext cx="2087880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Orjentacije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kompanije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 ka </a:t>
            </a:r>
            <a:r>
              <a:rPr lang="en-US" sz="4000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tr</a:t>
            </a:r>
            <a:r>
              <a:rPr lang="sr-Latn-RS" sz="4000" dirty="0" smtClean="0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</a:rPr>
              <a:t>žištu</a:t>
            </a:r>
            <a:endParaRPr lang="en-US" sz="4000" dirty="0">
              <a:solidFill>
                <a:schemeClr val="bg2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362200"/>
            <a:ext cx="7498080" cy="3733800"/>
          </a:xfr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Koncept </a:t>
            </a:r>
            <a:r>
              <a:rPr lang="vi-VN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proizvodnje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endParaRPr lang="vi-VN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Koncept </a:t>
            </a:r>
            <a:r>
              <a:rPr lang="vi-VN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proizvoda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endParaRPr lang="vi-VN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Koncept </a:t>
            </a:r>
            <a:r>
              <a:rPr lang="vi-VN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prodaj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algn="just">
              <a:buClr>
                <a:schemeClr val="bg2">
                  <a:lumMod val="75000"/>
                </a:schemeClr>
              </a:buClr>
              <a:buNone/>
            </a:pPr>
            <a:endParaRPr lang="vi-VN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Koncept </a:t>
            </a:r>
            <a:r>
              <a:rPr lang="vi-VN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marketinga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11827</TotalTime>
  <Words>1426</Words>
  <Application>Microsoft Office PowerPoint</Application>
  <PresentationFormat>On-screen Show (4:3)</PresentationFormat>
  <Paragraphs>492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Solstice</vt:lpstr>
      <vt:lpstr>Principi marketinga I kolokvijum  Ana Zekavica</vt:lpstr>
      <vt:lpstr>Slide 2</vt:lpstr>
      <vt:lpstr>Definisanje marketinga</vt:lpstr>
      <vt:lpstr>Slide 4</vt:lpstr>
      <vt:lpstr>Koncepcije marketinga</vt:lpstr>
      <vt:lpstr>Koncepcije marketinga</vt:lpstr>
      <vt:lpstr>Slide 7</vt:lpstr>
      <vt:lpstr>Slide 8</vt:lpstr>
      <vt:lpstr>Orjentacije kompanije ka tržištu</vt:lpstr>
      <vt:lpstr>Slide 10</vt:lpstr>
      <vt:lpstr>Slide 11</vt:lpstr>
      <vt:lpstr>Slide 12</vt:lpstr>
      <vt:lpstr>Koncept holističkog marktinga</vt:lpstr>
      <vt:lpstr>Koncept holističkog marktinga</vt:lpstr>
      <vt:lpstr>Koncept holističkog marktinga</vt:lpstr>
      <vt:lpstr>MARKETING OKRUŽENJE  </vt:lpstr>
      <vt:lpstr>Slide 17</vt:lpstr>
      <vt:lpstr>Marketinško okruženje:</vt:lpstr>
      <vt:lpstr>Slide 19</vt:lpstr>
      <vt:lpstr>SWOT</vt:lpstr>
      <vt:lpstr>Slide 21</vt:lpstr>
      <vt:lpstr>Slide 22</vt:lpstr>
      <vt:lpstr>Elementi marketing plana</vt:lpstr>
      <vt:lpstr>Kreiranje marketing strategije</vt:lpstr>
      <vt:lpstr>Slide 25</vt:lpstr>
      <vt:lpstr>BCG (Boston Consalting Group) matrica</vt:lpstr>
      <vt:lpstr>BCG (Boston Consalting Group) matrica</vt:lpstr>
      <vt:lpstr>Ponašanje potrošača</vt:lpstr>
      <vt:lpstr>Model ponašanja potrošača</vt:lpstr>
      <vt:lpstr>Slide 30</vt:lpstr>
      <vt:lpstr>Slide 31</vt:lpstr>
      <vt:lpstr>Slide 32</vt:lpstr>
      <vt:lpstr>Slide 33</vt:lpstr>
      <vt:lpstr>STP proces  “Nikada ne sledi gomilu” Bernard M. Baruch </vt:lpstr>
      <vt:lpstr>STP proces</vt:lpstr>
      <vt:lpstr>Segmentacija</vt:lpstr>
      <vt:lpstr>Segmentacija</vt:lpstr>
      <vt:lpstr>Segmentacija</vt:lpstr>
      <vt:lpstr>Slide 39</vt:lpstr>
      <vt:lpstr>Slide 40</vt:lpstr>
      <vt:lpstr>Slide 41</vt:lpstr>
      <vt:lpstr>Slide 42</vt:lpstr>
      <vt:lpstr>Slide 43</vt:lpstr>
      <vt:lpstr>Slide 44</vt:lpstr>
      <vt:lpstr>ISTRAŽIVANJE MARKETINGA</vt:lpstr>
      <vt:lpstr>Slide 46</vt:lpstr>
      <vt:lpstr>Proces istraživanja marketinga</vt:lpstr>
      <vt:lpstr>1. Definisanje problema istraživnja</vt:lpstr>
      <vt:lpstr>2. Identifikacija izvora podataka</vt:lpstr>
      <vt:lpstr>2. Identifikacija izvora podataka</vt:lpstr>
      <vt:lpstr>3. Izbor metoda za prikupljanje podataka </vt:lpstr>
      <vt:lpstr>3. Izbor metoda za prikupljanje podataka </vt:lpstr>
      <vt:lpstr>3. Izbor metoda za prikupljanje podataka </vt:lpstr>
      <vt:lpstr>4. Formiranje uzorka</vt:lpstr>
      <vt:lpstr>5. Prikupljanje podataka</vt:lpstr>
      <vt:lpstr>6. Obrada podataka</vt:lpstr>
      <vt:lpstr>7. Analiza podataka</vt:lpstr>
      <vt:lpstr>8. Interpretacija</vt:lpstr>
      <vt:lpstr>MARKETING INFORMACIONI SISTEM</vt:lpstr>
      <vt:lpstr>Definisanje MIS-a</vt:lpstr>
      <vt:lpstr>Četiri podsistema MISa</vt:lpstr>
      <vt:lpstr>Tri osnovna elementa MISa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CENA</dc:title>
  <dc:creator>user</dc:creator>
  <cp:lastModifiedBy>user</cp:lastModifiedBy>
  <cp:revision>1166</cp:revision>
  <dcterms:created xsi:type="dcterms:W3CDTF">2015-03-31T20:41:07Z</dcterms:created>
  <dcterms:modified xsi:type="dcterms:W3CDTF">2020-03-09T09:56:23Z</dcterms:modified>
</cp:coreProperties>
</file>