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sldIdLst>
    <p:sldId id="256" r:id="rId2"/>
    <p:sldId id="304" r:id="rId3"/>
    <p:sldId id="305" r:id="rId4"/>
    <p:sldId id="306" r:id="rId5"/>
    <p:sldId id="328" r:id="rId6"/>
    <p:sldId id="307" r:id="rId7"/>
    <p:sldId id="329" r:id="rId8"/>
    <p:sldId id="330" r:id="rId9"/>
    <p:sldId id="314" r:id="rId10"/>
    <p:sldId id="313" r:id="rId11"/>
    <p:sldId id="309" r:id="rId12"/>
    <p:sldId id="331" r:id="rId13"/>
    <p:sldId id="332" r:id="rId14"/>
    <p:sldId id="316" r:id="rId15"/>
    <p:sldId id="311" r:id="rId16"/>
    <p:sldId id="333" r:id="rId17"/>
    <p:sldId id="326" r:id="rId18"/>
    <p:sldId id="327" r:id="rId19"/>
    <p:sldId id="324" r:id="rId20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7B8315-3C92-433A-9650-3691547218FA}" type="datetimeFigureOut">
              <a:rPr lang="x-none" smtClean="0"/>
              <a:pPr/>
              <a:t>30.9.2024.</a:t>
            </a:fld>
            <a:endParaRPr lang="x-non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680" y="3212976"/>
            <a:ext cx="75438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7200" dirty="0"/>
              <a:t>EKONOMIJ</a:t>
            </a:r>
            <a:r>
              <a:rPr lang="sr-Latn-RS" sz="7200" dirty="0"/>
              <a:t>A</a:t>
            </a:r>
            <a:br>
              <a:rPr lang="sr-Latn-RS" sz="7200" dirty="0"/>
            </a:br>
            <a:br>
              <a:rPr lang="sr-Cyrl-RS" sz="7200" dirty="0"/>
            </a:br>
            <a:r>
              <a:rPr lang="sr-Latn-RS" sz="7200" dirty="0"/>
              <a:t>OSNOVI EKONOMIJE</a:t>
            </a:r>
            <a:endParaRPr lang="x-none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3474"/>
            <a:ext cx="7125521" cy="2725428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58194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764704"/>
            <a:ext cx="6984776" cy="5848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SAKUPLJANJEM ODNOSNO SABIRANJEM OSTVARENIH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DOLAZITE DO OCENE I POLOŽENOG ISPITA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Potrebno je da sakupite minimum 51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za prolaz odnosno: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od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51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60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-  ocena 6 (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šest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od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61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do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70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-  ocena 7 (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sedam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od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71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80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-  ocena 8 (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osam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od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81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90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-  ocena 9 (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devet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od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91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do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100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-  ocena 10 (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deset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79468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MODUL 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10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SAMOSTALNI RAD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(aktivnosti u toku predavanja i praktična nastava)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Potrebno je da u udžbeniku u delu 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PRILOG ZA VEŽBE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date odgovore na 40 postavljenih pitanja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 da ih dostavite u terminima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vežbi ili konsultacija.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628" y="692696"/>
            <a:ext cx="66967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MODUL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2</a:t>
            </a: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20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KOLOKVIJUM 1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lvl="0" algn="ctr">
              <a:defRPr/>
            </a:pPr>
            <a:r>
              <a:rPr lang="x-none" sz="2400" dirty="0">
                <a:solidFill>
                  <a:prstClr val="black"/>
                </a:solidFill>
              </a:rPr>
              <a:t>Pismeno</a:t>
            </a:r>
            <a:r>
              <a:rPr lang="sr-Latn-RS" sz="2400" dirty="0">
                <a:solidFill>
                  <a:prstClr val="black"/>
                </a:solidFill>
              </a:rPr>
              <a:t> ispitivanje </a:t>
            </a:r>
          </a:p>
          <a:p>
            <a:pPr lvl="0" algn="ctr">
              <a:defRPr/>
            </a:pPr>
            <a:r>
              <a:rPr lang="sr-Latn-RS" sz="2400" dirty="0">
                <a:solidFill>
                  <a:prstClr val="black"/>
                </a:solidFill>
              </a:rPr>
              <a:t>u vidu</a:t>
            </a:r>
            <a:r>
              <a:rPr lang="x-none" sz="2400" dirty="0">
                <a:solidFill>
                  <a:prstClr val="black"/>
                </a:solidFill>
              </a:rPr>
              <a:t> test</a:t>
            </a:r>
            <a:r>
              <a:rPr lang="sr-Latn-RS" sz="2400" dirty="0">
                <a:solidFill>
                  <a:prstClr val="black"/>
                </a:solidFill>
              </a:rPr>
              <a:t>a</a:t>
            </a:r>
            <a:r>
              <a:rPr lang="x-none" sz="2400" dirty="0">
                <a:solidFill>
                  <a:prstClr val="black"/>
                </a:solidFill>
              </a:rPr>
              <a:t> od 10 pitanja</a:t>
            </a:r>
            <a:r>
              <a:rPr lang="sr-Latn-RS" sz="2400" dirty="0">
                <a:solidFill>
                  <a:prstClr val="black"/>
                </a:solidFill>
              </a:rPr>
              <a:t>.</a:t>
            </a:r>
          </a:p>
          <a:p>
            <a:pPr lvl="0" algn="ctr">
              <a:defRPr/>
            </a:pPr>
            <a:r>
              <a:rPr lang="sr-Latn-RS" sz="2400" dirty="0">
                <a:solidFill>
                  <a:prstClr val="black"/>
                </a:solidFill>
              </a:rPr>
              <a:t>Kolokvijum će se održati </a:t>
            </a:r>
            <a:r>
              <a:rPr lang="sr-Latn-RS" sz="2400" u="sng" dirty="0">
                <a:solidFill>
                  <a:prstClr val="black"/>
                </a:solidFill>
              </a:rPr>
              <a:t>u sedmoj radnoj nedelji,</a:t>
            </a:r>
            <a:endParaRPr lang="sr-Latn-RS" sz="2400" dirty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sr-Latn-RS" sz="2400" dirty="0">
                <a:solidFill>
                  <a:prstClr val="black"/>
                </a:solidFill>
              </a:rPr>
              <a:t>u terminu predavanja.</a:t>
            </a:r>
            <a:endParaRPr lang="x-none" sz="24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Nakon navedenog termina, za sve koji nisu polagali kolokvijum ili žele da poprave rezultat, moguće je usmeno ili pismeno ispitivanje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 terminima vežbi i konsultacija.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Gradivo: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- Uvod u ekonomiju -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ikro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konomija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-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63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628" y="692696"/>
            <a:ext cx="66967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MODUL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</a:t>
            </a: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20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KOLOKVIJUM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lvl="0" algn="ctr">
              <a:defRPr/>
            </a:pPr>
            <a:r>
              <a:rPr lang="x-none" sz="2400" dirty="0">
                <a:solidFill>
                  <a:prstClr val="black"/>
                </a:solidFill>
              </a:rPr>
              <a:t>Pismeno</a:t>
            </a:r>
            <a:r>
              <a:rPr lang="sr-Latn-RS" sz="2400" dirty="0">
                <a:solidFill>
                  <a:prstClr val="black"/>
                </a:solidFill>
              </a:rPr>
              <a:t> ispitivanje</a:t>
            </a:r>
          </a:p>
          <a:p>
            <a:pPr lvl="0" algn="ctr">
              <a:defRPr/>
            </a:pPr>
            <a:r>
              <a:rPr lang="sr-Latn-RS" sz="2400" dirty="0">
                <a:solidFill>
                  <a:prstClr val="black"/>
                </a:solidFill>
              </a:rPr>
              <a:t> u vidu</a:t>
            </a:r>
            <a:r>
              <a:rPr lang="x-none" sz="2400" dirty="0">
                <a:solidFill>
                  <a:prstClr val="black"/>
                </a:solidFill>
              </a:rPr>
              <a:t> test</a:t>
            </a:r>
            <a:r>
              <a:rPr lang="sr-Latn-RS" sz="2400" dirty="0">
                <a:solidFill>
                  <a:prstClr val="black"/>
                </a:solidFill>
              </a:rPr>
              <a:t>a</a:t>
            </a:r>
            <a:r>
              <a:rPr lang="x-none" sz="2400" dirty="0">
                <a:solidFill>
                  <a:prstClr val="black"/>
                </a:solidFill>
              </a:rPr>
              <a:t> od 10 pitanja</a:t>
            </a:r>
            <a:r>
              <a:rPr lang="sr-Latn-RS" sz="2400" dirty="0">
                <a:solidFill>
                  <a:prstClr val="black"/>
                </a:solidFill>
              </a:rPr>
              <a:t>.</a:t>
            </a:r>
          </a:p>
          <a:p>
            <a:pPr lvl="0" algn="ctr">
              <a:defRPr/>
            </a:pPr>
            <a:r>
              <a:rPr lang="sr-Latn-RS" sz="2400" dirty="0">
                <a:solidFill>
                  <a:prstClr val="black"/>
                </a:solidFill>
              </a:rPr>
              <a:t>Kolokvijum će se održati </a:t>
            </a:r>
            <a:r>
              <a:rPr lang="sr-Latn-RS" sz="2400" u="sng" dirty="0">
                <a:solidFill>
                  <a:prstClr val="black"/>
                </a:solidFill>
              </a:rPr>
              <a:t>u trinaestoj radnoj nedelji, </a:t>
            </a:r>
            <a:r>
              <a:rPr lang="sr-Latn-RS" sz="2400" dirty="0">
                <a:solidFill>
                  <a:prstClr val="black"/>
                </a:solidFill>
              </a:rPr>
              <a:t>u terminu predavanja.</a:t>
            </a:r>
            <a:endParaRPr lang="x-none" sz="24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Nakon navedenog termina, za sve koji nisu polagali kolokvijum ili žele da poprave rezultat, moguće je usmeno ili pismeno ispitivanje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 terminima vežbi i konsultacija.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Gradivo: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kro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konomija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-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18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548" y="836712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MODUL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4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10 poena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SEMINARSKI RAD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Temu za seminarski rad dobijate u terminima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vežbi ili konsultacija.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Potrebno je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da seminarski rad predate i odbranite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izlaska na završni test – ispit.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sng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764704"/>
            <a:ext cx="68407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ISPIT: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 40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ZAVRŠNI TEST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Pismeno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ispitivanje u vidu 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test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od 20 pitanja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sa p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onuđeni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odgovori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ma</a:t>
            </a: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na zaokruživanje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.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Svaki tačan odgovor boduje se sa 2 poena</a:t>
            </a:r>
            <a:r>
              <a:rPr lang="sr-Latn-RS" sz="2400" dirty="0">
                <a:solidFill>
                  <a:prstClr val="black"/>
                </a:solidFill>
                <a:latin typeface="Constantia"/>
              </a:rPr>
              <a:t>.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Gradivo: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Celokupno gradivo -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217D15-2C98-07C0-DC2B-F6C4C3060353}"/>
              </a:ext>
            </a:extLst>
          </p:cNvPr>
          <p:cNvSpPr txBox="1"/>
          <p:nvPr/>
        </p:nvSpPr>
        <p:spPr>
          <a:xfrm>
            <a:off x="539552" y="1052736"/>
            <a:ext cx="835292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CS" sz="2400" dirty="0"/>
              <a:t>Rezultati ispita, predložene ocene i termin upisa ocena</a:t>
            </a:r>
          </a:p>
          <a:p>
            <a:pPr algn="ctr"/>
            <a:r>
              <a:rPr lang="sr-Latn-CS" sz="2400" dirty="0"/>
              <a:t>objavljuju se na sajtu akademije ili se neposredno </a:t>
            </a:r>
          </a:p>
          <a:p>
            <a:pPr algn="ctr"/>
            <a:r>
              <a:rPr lang="sr-Latn-CS" sz="2400" dirty="0"/>
              <a:t>nakon završnog ispita usmeno saopštavaju studentima. </a:t>
            </a:r>
          </a:p>
          <a:p>
            <a:pPr algn="ctr"/>
            <a:endParaRPr lang="sr-Latn-RS" sz="2400" dirty="0"/>
          </a:p>
          <a:p>
            <a:pPr algn="ctr"/>
            <a:r>
              <a:rPr lang="it-IT" sz="2400" dirty="0">
                <a:solidFill>
                  <a:schemeClr val="accent3">
                    <a:lumMod val="75000"/>
                  </a:schemeClr>
                </a:solidFill>
              </a:rPr>
              <a:t>Studenti koji su položili ispit</a:t>
            </a:r>
            <a:r>
              <a:rPr lang="sr-Latn-RS" sz="2400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endParaRPr lang="it-IT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potrebno je da u navedenom terminu dođu na upis ocene.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Ukoliko se student ne pojavi na upisu ocene, </a:t>
            </a:r>
          </a:p>
          <a:p>
            <a:pPr algn="ctr"/>
            <a:r>
              <a:rPr lang="pl-PL" sz="2400" dirty="0"/>
              <a:t>a o svom nezadovoljstvu predloženom pozitivnom ocenom </a:t>
            </a:r>
          </a:p>
          <a:p>
            <a:pPr algn="ctr"/>
            <a:r>
              <a:rPr lang="pl-PL" sz="2400" dirty="0"/>
              <a:t>u roku od 36 časova od objavljivanja rezultata ispita </a:t>
            </a:r>
          </a:p>
          <a:p>
            <a:pPr algn="ctr"/>
            <a:r>
              <a:rPr lang="pl-PL" sz="2400" dirty="0"/>
              <a:t>ne obavesti predmetnog profesora, </a:t>
            </a:r>
          </a:p>
          <a:p>
            <a:pPr algn="ctr"/>
            <a:r>
              <a:rPr lang="pl-PL" sz="2400" dirty="0"/>
              <a:t>u zapisnik o polaganju ispita </a:t>
            </a:r>
          </a:p>
          <a:p>
            <a:pPr algn="ctr"/>
            <a:r>
              <a:rPr lang="pl-PL" sz="2400" dirty="0"/>
              <a:t>u</a:t>
            </a:r>
            <a:r>
              <a:rPr lang="sr-Latn-CS" sz="2400" dirty="0" err="1"/>
              <a:t>pisuje</a:t>
            </a:r>
            <a:r>
              <a:rPr lang="sr-Latn-CS" sz="2400" dirty="0"/>
              <a:t> se predložena pozitivna ocena, </a:t>
            </a:r>
          </a:p>
          <a:p>
            <a:pPr algn="ctr"/>
            <a:r>
              <a:rPr lang="sr-Latn-CS" sz="2400" dirty="0"/>
              <a:t>na koju student nakon toga nema pravo prigovora.</a:t>
            </a:r>
          </a:p>
        </p:txBody>
      </p:sp>
    </p:spTree>
    <p:extLst>
      <p:ext uri="{BB962C8B-B14F-4D97-AF65-F5344CB8AC3E}">
        <p14:creationId xmlns:p14="http://schemas.microsoft.com/office/powerpoint/2010/main" val="3324729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92696"/>
            <a:ext cx="6696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UPIS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OSTVARENIH POENA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IZ PREDISPITNIH OBAVEZA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(MODULI 1,2,3,4)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NAJKASNIJE PRILIKOM UPISA OCENE NAKON POLOŽENOG ISPITA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DAVANJE POTPISA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ZA OVERU SEMESTRA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VERIFIKACIJA PRISUSTVA PREDAVANJIMA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POSLEDNJE DVE SEDMICE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TERMINIMA PREDAVANJA I KONSULTACIJA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0BD0D9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564" y="908720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Latn-RS" sz="2400" b="1" dirty="0">
                <a:solidFill>
                  <a:schemeClr val="accent3">
                    <a:lumMod val="75000"/>
                  </a:schemeClr>
                </a:solidFill>
              </a:rPr>
              <a:t>Na sajtu akademije</a:t>
            </a:r>
          </a:p>
          <a:p>
            <a:pPr algn="ctr">
              <a:buNone/>
            </a:pPr>
            <a:r>
              <a:rPr lang="sr-Latn-RS" sz="2400" dirty="0"/>
              <a:t>nalaze se</a:t>
            </a:r>
          </a:p>
          <a:p>
            <a:pPr algn="ctr">
              <a:buNone/>
            </a:pPr>
            <a:r>
              <a:rPr lang="sr-Latn-RS" sz="2400" dirty="0"/>
              <a:t>materijali za predavanja i vežbe </a:t>
            </a:r>
          </a:p>
          <a:p>
            <a:pPr algn="ctr">
              <a:buNone/>
            </a:pPr>
            <a:r>
              <a:rPr lang="sr-Latn-RS" sz="2400" dirty="0"/>
              <a:t>iz celokupnog gradiva.</a:t>
            </a:r>
          </a:p>
          <a:p>
            <a:pPr algn="ctr">
              <a:buNone/>
            </a:pPr>
            <a:endParaRPr lang="sr-Latn-RS" sz="2400" dirty="0"/>
          </a:p>
          <a:p>
            <a:pPr algn="ctr">
              <a:buNone/>
            </a:pPr>
            <a:endParaRPr lang="sr-Latn-RS" sz="2400" dirty="0"/>
          </a:p>
          <a:p>
            <a:pPr algn="ctr">
              <a:buNone/>
            </a:pPr>
            <a:r>
              <a:rPr lang="sr-Latn-RS" sz="2400" b="1" dirty="0">
                <a:solidFill>
                  <a:schemeClr val="accent3">
                    <a:lumMod val="75000"/>
                  </a:schemeClr>
                </a:solidFill>
              </a:rPr>
              <a:t>PREDAVANJA:</a:t>
            </a:r>
          </a:p>
          <a:p>
            <a:pPr algn="ctr">
              <a:buNone/>
            </a:pPr>
            <a:r>
              <a:rPr lang="sr-Latn-RS" sz="2400" dirty="0"/>
              <a:t>PowerPoint prezentacije celokupnog gradiva.</a:t>
            </a:r>
          </a:p>
          <a:p>
            <a:pPr algn="ctr">
              <a:buNone/>
            </a:pPr>
            <a:endParaRPr lang="sr-Latn-RS" sz="2400" dirty="0"/>
          </a:p>
          <a:p>
            <a:pPr algn="ctr">
              <a:buNone/>
            </a:pPr>
            <a:endParaRPr lang="sr-Latn-RS" sz="2400" dirty="0"/>
          </a:p>
          <a:p>
            <a:pPr algn="ctr">
              <a:buNone/>
            </a:pPr>
            <a:r>
              <a:rPr lang="sr-Latn-RS" sz="2400" b="1" dirty="0">
                <a:solidFill>
                  <a:schemeClr val="accent3">
                    <a:lumMod val="75000"/>
                  </a:schemeClr>
                </a:solidFill>
              </a:rPr>
              <a:t>VEŽBE:</a:t>
            </a:r>
          </a:p>
          <a:p>
            <a:pPr algn="ctr">
              <a:buNone/>
            </a:pPr>
            <a:r>
              <a:rPr lang="sr-Latn-RS" sz="2400" dirty="0"/>
              <a:t>Skripte u </a:t>
            </a:r>
            <a:r>
              <a:rPr lang="sr-Latn-RS" sz="2400" dirty="0" err="1"/>
              <a:t>pdf</a:t>
            </a:r>
            <a:r>
              <a:rPr lang="sr-Latn-RS" sz="2400" dirty="0"/>
              <a:t> formatu sa ispitnim pitanjima i odgovorima </a:t>
            </a:r>
          </a:p>
          <a:p>
            <a:pPr algn="ctr">
              <a:buNone/>
            </a:pPr>
            <a:r>
              <a:rPr lang="sr-Latn-RS" sz="2400" dirty="0"/>
              <a:t>(vežbe 1,2,3 deo).</a:t>
            </a:r>
          </a:p>
          <a:p>
            <a:pPr algn="ctr">
              <a:buNone/>
            </a:pPr>
            <a:endParaRPr lang="sr-Latn-R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sr-Latn-RS" sz="2800" dirty="0">
              <a:solidFill>
                <a:srgbClr val="262626"/>
              </a:solidFill>
            </a:endParaRPr>
          </a:p>
          <a:p>
            <a:pPr algn="ctr">
              <a:buNone/>
            </a:pPr>
            <a:r>
              <a:rPr lang="sr-Latn-RS" sz="2800" dirty="0"/>
              <a:t>JEDINO VAM ZNANJE GARANTUJE </a:t>
            </a:r>
          </a:p>
          <a:p>
            <a:pPr algn="ctr">
              <a:buNone/>
            </a:pPr>
            <a:r>
              <a:rPr lang="sr-Latn-RS" sz="2800" dirty="0"/>
              <a:t>USPEH U ŽIVOTU</a:t>
            </a:r>
          </a:p>
          <a:p>
            <a:pPr algn="ctr">
              <a:buNone/>
            </a:pPr>
            <a:endParaRPr lang="sr-Latn-RS" sz="2800" dirty="0"/>
          </a:p>
          <a:p>
            <a:pPr algn="ctr">
              <a:buNone/>
            </a:pPr>
            <a:endParaRPr lang="sr-Latn-RS" sz="2800" dirty="0"/>
          </a:p>
          <a:p>
            <a:pPr algn="ctr">
              <a:buNone/>
            </a:pPr>
            <a:r>
              <a:rPr lang="sr-Latn-RS" sz="2800" b="1" dirty="0">
                <a:solidFill>
                  <a:schemeClr val="accent3">
                    <a:lumMod val="75000"/>
                  </a:schemeClr>
                </a:solidFill>
              </a:rPr>
              <a:t>ZNANJE JE JEDNA OD RETKIH STVARI</a:t>
            </a:r>
          </a:p>
          <a:p>
            <a:pPr algn="ctr">
              <a:buNone/>
            </a:pPr>
            <a:r>
              <a:rPr lang="sr-Latn-RS" sz="2800" b="1" dirty="0">
                <a:solidFill>
                  <a:schemeClr val="accent3">
                    <a:lumMod val="75000"/>
                  </a:schemeClr>
                </a:solidFill>
              </a:rPr>
              <a:t>KOJU NE MOŽETE KUPITI</a:t>
            </a:r>
          </a:p>
          <a:p>
            <a:pPr algn="ctr">
              <a:buNone/>
            </a:pPr>
            <a:r>
              <a:rPr lang="sr-Latn-RS" sz="2800" b="1" dirty="0">
                <a:solidFill>
                  <a:schemeClr val="accent3">
                    <a:lumMod val="75000"/>
                  </a:schemeClr>
                </a:solidFill>
              </a:rPr>
              <a:t>VEĆ ISKLJUČIVO</a:t>
            </a:r>
          </a:p>
          <a:p>
            <a:pPr algn="ctr">
              <a:buNone/>
            </a:pPr>
            <a:r>
              <a:rPr lang="sr-Latn-RS" sz="2800" b="1" dirty="0">
                <a:solidFill>
                  <a:schemeClr val="accent3">
                    <a:lumMod val="75000"/>
                  </a:schemeClr>
                </a:solidFill>
              </a:rPr>
              <a:t>SAMO STEĆI</a:t>
            </a:r>
          </a:p>
          <a:p>
            <a:pPr algn="ctr">
              <a:buNone/>
            </a:pPr>
            <a:endParaRPr lang="sr-Latn-RS" sz="2800" dirty="0"/>
          </a:p>
          <a:p>
            <a:pPr algn="ctr">
              <a:buNone/>
            </a:pPr>
            <a:endParaRPr lang="sr-Latn-RS" sz="2800" dirty="0"/>
          </a:p>
          <a:p>
            <a:pPr algn="ctr">
              <a:buNone/>
            </a:pPr>
            <a:r>
              <a:rPr lang="sr-Latn-RS" sz="2800" dirty="0"/>
              <a:t>ZNANJE KOJE STEKNETE</a:t>
            </a:r>
          </a:p>
          <a:p>
            <a:pPr algn="ctr">
              <a:buNone/>
            </a:pPr>
            <a:r>
              <a:rPr lang="sr-Latn-RS" sz="2800" dirty="0"/>
              <a:t>NE MOŽE NIKO DA VAM ODUZME</a:t>
            </a:r>
          </a:p>
          <a:p>
            <a:pPr algn="ctr">
              <a:buNone/>
            </a:pPr>
            <a:endParaRPr lang="sr-Latn-R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162880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sr-Latn-CS" sz="3600" dirty="0"/>
              <a:t>Udžbenik : </a:t>
            </a:r>
          </a:p>
          <a:p>
            <a:pPr algn="ctr">
              <a:buFont typeface="Wingdings" pitchFamily="2" charset="2"/>
              <a:buNone/>
            </a:pPr>
            <a:endParaRPr lang="en-US" sz="3600" b="1" dirty="0"/>
          </a:p>
          <a:p>
            <a:pPr algn="ctr">
              <a:buFont typeface="Wingdings" pitchFamily="2" charset="2"/>
              <a:buNone/>
            </a:pPr>
            <a:r>
              <a:rPr lang="sr-Latn-CS" sz="3600" b="1" dirty="0">
                <a:solidFill>
                  <a:schemeClr val="accent3">
                    <a:lumMod val="75000"/>
                  </a:schemeClr>
                </a:solidFill>
              </a:rPr>
              <a:t>EKONOMIJA</a:t>
            </a:r>
          </a:p>
          <a:p>
            <a:pPr algn="ctr">
              <a:buFont typeface="Wingdings" pitchFamily="2" charset="2"/>
              <a:buNone/>
            </a:pPr>
            <a:endParaRPr lang="sr-Latn-CS" sz="3600" b="1" dirty="0"/>
          </a:p>
          <a:p>
            <a:pPr algn="ctr"/>
            <a:r>
              <a:rPr lang="sr-Latn-CS" sz="3600" dirty="0"/>
              <a:t>dr Miodrag Paspalj</a:t>
            </a:r>
          </a:p>
          <a:p>
            <a:pPr algn="ctr">
              <a:buFont typeface="Wingdings" pitchFamily="2" charset="2"/>
              <a:buNone/>
            </a:pPr>
            <a:r>
              <a:rPr lang="sr-Latn-CS" sz="3600" dirty="0"/>
              <a:t>dr Nebojša Pušara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836712"/>
            <a:ext cx="684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PREDAVANJA</a:t>
            </a:r>
            <a:r>
              <a:rPr lang="sr-Latn-CS" sz="2400" b="1" dirty="0">
                <a:solidFill>
                  <a:srgbClr val="FFFF00"/>
                </a:solidFill>
              </a:rPr>
              <a:t>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Profesori:</a:t>
            </a:r>
          </a:p>
          <a:p>
            <a:pPr algn="ctr" eaLnBrk="0" hangingPunct="0">
              <a:spcBef>
                <a:spcPct val="0"/>
              </a:spcBef>
            </a:pPr>
            <a:r>
              <a:rPr lang="sr-Latn-CS" sz="2400" dirty="0"/>
              <a:t>dr Miodrag Paspalj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dr Nebojša Pušara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dr Deja Obućinski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Smer:</a:t>
            </a:r>
          </a:p>
          <a:p>
            <a:pPr algn="ctr" eaLnBrk="0" hangingPunct="0">
              <a:spcBef>
                <a:spcPct val="0"/>
              </a:spcBef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POREZI I CARINE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JAVNA UPRAVA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PONEDELJAK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A-</a:t>
            </a:r>
            <a:r>
              <a:rPr lang="sr-Cyrl-RS" sz="2400" dirty="0"/>
              <a:t>1</a:t>
            </a:r>
            <a:endParaRPr lang="sr-Latn-CS" sz="2400" dirty="0"/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12.10 h - 14.35 h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636" y="692696"/>
            <a:ext cx="65527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b="1" dirty="0">
              <a:solidFill>
                <a:srgbClr val="C00000"/>
              </a:solidFill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VEŽBE</a:t>
            </a:r>
            <a:r>
              <a:rPr lang="sr-Latn-CS" sz="2400" b="1" dirty="0">
                <a:solidFill>
                  <a:srgbClr val="C00000"/>
                </a:solidFill>
              </a:rPr>
              <a:t>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Viši predavač:</a:t>
            </a:r>
          </a:p>
          <a:p>
            <a:pPr algn="ctr" eaLnBrk="0" hangingPunct="0">
              <a:spcBef>
                <a:spcPct val="0"/>
              </a:spcBef>
            </a:pPr>
            <a:r>
              <a:rPr lang="sr-Latn-CS" sz="2400" dirty="0"/>
              <a:t>dr Dejan Obućinski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  <a:p>
            <a:pPr algn="ctr" eaLnBrk="0" hangingPunct="0">
              <a:spcBef>
                <a:spcPct val="0"/>
              </a:spcBef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POREZI I CARINE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JAVNA UPRAVA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dirty="0"/>
          </a:p>
          <a:p>
            <a:pPr algn="ctr" eaLnBrk="0" hangingPunct="0">
              <a:spcBef>
                <a:spcPct val="0"/>
              </a:spcBef>
            </a:pPr>
            <a:r>
              <a:rPr lang="sr-Latn-CS" sz="2400" dirty="0"/>
              <a:t>Vežbe se održavaju u dve grupe</a:t>
            </a:r>
          </a:p>
          <a:p>
            <a:pPr algn="ctr" eaLnBrk="0" hangingPunct="0">
              <a:spcBef>
                <a:spcPct val="0"/>
              </a:spcBef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PETAK  -  Sl.25 </a:t>
            </a:r>
          </a:p>
          <a:p>
            <a:pPr algn="ctr" eaLnBrk="0" hangingPunct="0">
              <a:spcBef>
                <a:spcPct val="0"/>
              </a:spcBef>
            </a:pPr>
            <a:r>
              <a:rPr lang="sr-Latn-CS" sz="2400" dirty="0"/>
              <a:t>po utvrđenom rasporedu.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sr-Latn-CS" sz="2400" b="1" dirty="0"/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Početak od treće radne nedelje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sr-Latn-CS" sz="2400" dirty="0"/>
              <a:t>(od srede </a:t>
            </a:r>
            <a:r>
              <a:rPr lang="en-US" sz="2400" dirty="0"/>
              <a:t>1</a:t>
            </a:r>
            <a:r>
              <a:rPr lang="sr-Latn-RS" sz="2400" dirty="0"/>
              <a:t>8</a:t>
            </a:r>
            <a:r>
              <a:rPr lang="sr-Latn-CS" sz="2400" dirty="0"/>
              <a:t>.10.202</a:t>
            </a:r>
            <a:r>
              <a:rPr lang="sr-Latn-RS" sz="2400" dirty="0"/>
              <a:t>4</a:t>
            </a:r>
            <a:r>
              <a:rPr lang="sr-Latn-CS" sz="2400" dirty="0"/>
              <a:t>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1052736"/>
            <a:ext cx="4572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r-Latn-CS" sz="28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sr-Latn-CS" sz="2800" b="1" dirty="0">
                <a:solidFill>
                  <a:schemeClr val="accent3">
                    <a:lumMod val="75000"/>
                  </a:schemeClr>
                </a:solidFill>
              </a:rPr>
              <a:t>KONSULTACIJE</a:t>
            </a:r>
            <a:r>
              <a:rPr lang="sr-Latn-CS" sz="2400" b="1" dirty="0">
                <a:solidFill>
                  <a:srgbClr val="FFFF00"/>
                </a:solidFill>
              </a:rPr>
              <a:t> </a:t>
            </a:r>
          </a:p>
          <a:p>
            <a:pPr algn="ctr">
              <a:defRPr/>
            </a:pPr>
            <a:r>
              <a:rPr lang="sr-Latn-CS" sz="2400" dirty="0"/>
              <a:t>dr Miodrag Paspalj, </a:t>
            </a:r>
            <a:r>
              <a:rPr lang="sr-Latn-CS" sz="2400" dirty="0" err="1"/>
              <a:t>Prof.s.s</a:t>
            </a:r>
            <a:r>
              <a:rPr lang="sr-Latn-CS" sz="2400" dirty="0"/>
              <a:t>.</a:t>
            </a:r>
          </a:p>
          <a:p>
            <a:pPr algn="ctr">
              <a:defRPr/>
            </a:pPr>
            <a:endParaRPr lang="sr-Latn-CS" sz="2400" b="1" dirty="0"/>
          </a:p>
          <a:p>
            <a:pPr algn="ctr">
              <a:defRPr/>
            </a:pPr>
            <a:endParaRPr lang="sr-Latn-CS" sz="2400" b="1" dirty="0"/>
          </a:p>
          <a:p>
            <a:pPr algn="ctr">
              <a:defRPr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Ka</a:t>
            </a:r>
            <a:r>
              <a:rPr lang="sr-Latn-RS" sz="2400" b="1" dirty="0" err="1">
                <a:solidFill>
                  <a:schemeClr val="accent3">
                    <a:lumMod val="75000"/>
                  </a:schemeClr>
                </a:solidFill>
              </a:rPr>
              <a:t>binet</a:t>
            </a:r>
            <a:r>
              <a:rPr lang="sr-Latn-R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sr-Latn-RS" sz="2400" b="1" dirty="0">
                <a:solidFill>
                  <a:schemeClr val="accent3">
                    <a:lumMod val="75000"/>
                  </a:schemeClr>
                </a:solidFill>
              </a:rPr>
              <a:t>Predsednika Akademije - 112</a:t>
            </a: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sr-Latn-CS" sz="2400" dirty="0"/>
              <a:t>Prvi sprat </a:t>
            </a:r>
          </a:p>
          <a:p>
            <a:pPr algn="ctr">
              <a:defRPr/>
            </a:pPr>
            <a:endParaRPr lang="sr-Latn-CS" sz="2400" dirty="0"/>
          </a:p>
          <a:p>
            <a:pPr algn="ctr">
              <a:defRPr/>
            </a:pPr>
            <a:endParaRPr lang="sr-Latn-CS" sz="2400" dirty="0"/>
          </a:p>
          <a:p>
            <a:pPr algn="ctr"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SREDA</a:t>
            </a: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sr-Latn-CS" sz="2400" dirty="0"/>
              <a:t>1</a:t>
            </a:r>
            <a:r>
              <a:rPr lang="en-US" sz="2400" dirty="0"/>
              <a:t>2</a:t>
            </a:r>
            <a:r>
              <a:rPr lang="sr-Latn-CS" sz="2400" dirty="0"/>
              <a:t>.00 – 1</a:t>
            </a:r>
            <a:r>
              <a:rPr lang="en-US" sz="2400" dirty="0"/>
              <a:t>4</a:t>
            </a:r>
            <a:r>
              <a:rPr lang="sr-Latn-CS" sz="2400" dirty="0"/>
              <a:t>.00</a:t>
            </a:r>
            <a:endParaRPr lang="sr-Latn-C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1052736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r-Latn-CS" sz="28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sr-Latn-CS" sz="2800" b="1" dirty="0">
                <a:solidFill>
                  <a:schemeClr val="accent3">
                    <a:lumMod val="75000"/>
                  </a:schemeClr>
                </a:solidFill>
              </a:rPr>
              <a:t>KONSULTACIJE</a:t>
            </a:r>
            <a:r>
              <a:rPr lang="sr-Latn-CS" sz="2400" b="1" dirty="0">
                <a:solidFill>
                  <a:srgbClr val="FFFF00"/>
                </a:solidFill>
              </a:rPr>
              <a:t> </a:t>
            </a:r>
          </a:p>
          <a:p>
            <a:pPr algn="ctr">
              <a:defRPr/>
            </a:pPr>
            <a:r>
              <a:rPr lang="sr-Latn-CS" sz="2400" dirty="0"/>
              <a:t>dr Nebojša Pušara, </a:t>
            </a:r>
            <a:r>
              <a:rPr lang="sr-Latn-CS" sz="2400" dirty="0" err="1"/>
              <a:t>Prof.s.s</a:t>
            </a:r>
            <a:r>
              <a:rPr lang="sr-Latn-CS" sz="2400" dirty="0"/>
              <a:t>.</a:t>
            </a:r>
          </a:p>
          <a:p>
            <a:pPr algn="ctr">
              <a:defRPr/>
            </a:pPr>
            <a:endParaRPr lang="sr-Latn-CS" sz="2400" b="1" dirty="0"/>
          </a:p>
          <a:p>
            <a:pPr algn="ctr">
              <a:defRPr/>
            </a:pPr>
            <a:endParaRPr lang="sr-Latn-CS" sz="2400" b="1" dirty="0"/>
          </a:p>
          <a:p>
            <a:pPr algn="ctr">
              <a:defRPr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Kabinet 240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sr-Latn-CS" sz="2400" dirty="0"/>
              <a:t>Među-sprat </a:t>
            </a:r>
          </a:p>
          <a:p>
            <a:pPr algn="ctr">
              <a:defRPr/>
            </a:pPr>
            <a:endParaRPr lang="sr-Latn-CS" sz="2400" dirty="0"/>
          </a:p>
          <a:p>
            <a:pPr algn="ctr">
              <a:defRPr/>
            </a:pPr>
            <a:endParaRPr lang="sr-Latn-CS" sz="2400" dirty="0"/>
          </a:p>
          <a:p>
            <a:pPr algn="ctr">
              <a:defRPr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UTORAK</a:t>
            </a:r>
          </a:p>
          <a:p>
            <a:pPr algn="ctr">
              <a:defRPr/>
            </a:pPr>
            <a:r>
              <a:rPr lang="sr-Latn-CS" sz="2400" dirty="0"/>
              <a:t>14.00 – 16.00</a:t>
            </a:r>
            <a:endParaRPr lang="sr-Latn-C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59285"/>
            <a:ext cx="4950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r-Latn-CS" sz="28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sr-Latn-CS" sz="2800" b="1" dirty="0">
                <a:solidFill>
                  <a:schemeClr val="accent3">
                    <a:lumMod val="75000"/>
                  </a:schemeClr>
                </a:solidFill>
              </a:rPr>
              <a:t>KONSULTACIJE</a:t>
            </a:r>
            <a:r>
              <a:rPr lang="sr-Latn-CS" sz="2400" b="1" dirty="0">
                <a:solidFill>
                  <a:srgbClr val="FFFF00"/>
                </a:solidFill>
              </a:rPr>
              <a:t> </a:t>
            </a:r>
          </a:p>
          <a:p>
            <a:pPr algn="ctr">
              <a:defRPr/>
            </a:pPr>
            <a:r>
              <a:rPr lang="sr-Latn-CS" sz="2400" dirty="0"/>
              <a:t>dr Dejan </a:t>
            </a:r>
            <a:r>
              <a:rPr lang="sr-Latn-CS" sz="2400" dirty="0" err="1"/>
              <a:t>Obućinski</a:t>
            </a:r>
            <a:r>
              <a:rPr lang="sr-Latn-CS" sz="2400" dirty="0"/>
              <a:t>, Viši predavač.</a:t>
            </a:r>
          </a:p>
          <a:p>
            <a:pPr algn="ctr">
              <a:defRPr/>
            </a:pPr>
            <a:endParaRPr lang="sr-Latn-CS" sz="2400" b="1" dirty="0"/>
          </a:p>
          <a:p>
            <a:pPr algn="ctr">
              <a:defRPr/>
            </a:pPr>
            <a:endParaRPr lang="sr-Latn-CS" sz="2400" b="1" dirty="0"/>
          </a:p>
          <a:p>
            <a:pPr algn="ctr">
              <a:defRPr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Kabinet 309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sr-Latn-CS" sz="2400" dirty="0"/>
              <a:t>Treći sprat </a:t>
            </a:r>
          </a:p>
          <a:p>
            <a:pPr algn="ctr">
              <a:defRPr/>
            </a:pPr>
            <a:endParaRPr lang="sr-Latn-CS" sz="2400" dirty="0"/>
          </a:p>
          <a:p>
            <a:pPr algn="ctr">
              <a:defRPr/>
            </a:pP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136751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908720"/>
            <a:ext cx="65527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PREDAVANJA I VEŽBE</a:t>
            </a:r>
            <a:r>
              <a:rPr kumimoji="0" lang="sr-Latn-C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Predavanja i vežbe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se održavaju u grupama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 utvrđenom rasporedu objavljenom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 sajtu Akademije.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PRISUSTVO PREDAVANJIMA I VEŽBAMA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NIJE OBAVEZNO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ALI JE POŽELJNO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836712"/>
            <a:ext cx="69847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NAČIN ISPITIVANJA – OCENJIVANJA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FORMALNI USLOV ZA IZLAZAK NA ISPIT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NE POSTOJI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ISPIT SE POLAŽE U DELOVIMA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odnosno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0BD0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MODULIMA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SVAKI MODUL NOSI ODREĐENI BROJ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POENA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1148</TotalTime>
  <Words>722</Words>
  <Application>Microsoft Office PowerPoint</Application>
  <PresentationFormat>On-screen Show (4:3)</PresentationFormat>
  <Paragraphs>226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Constantia</vt:lpstr>
      <vt:lpstr>Wingdings</vt:lpstr>
      <vt:lpstr>Wingdings 2</vt:lpstr>
      <vt:lpstr>Flow</vt:lpstr>
      <vt:lpstr>EKONOMIJA  OSNOVI EKONOMIJE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UVODNO PREDAVANJE</dc:title>
  <dc:creator>Nebojsa Pusara</dc:creator>
  <cp:lastModifiedBy>Dejan Obucinski</cp:lastModifiedBy>
  <cp:revision>123</cp:revision>
  <dcterms:created xsi:type="dcterms:W3CDTF">2013-10-30T19:41:39Z</dcterms:created>
  <dcterms:modified xsi:type="dcterms:W3CDTF">2024-09-30T10:12:00Z</dcterms:modified>
</cp:coreProperties>
</file>