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sldIdLst>
    <p:sldId id="358" r:id="rId2"/>
    <p:sldId id="360" r:id="rId3"/>
    <p:sldId id="315" r:id="rId4"/>
    <p:sldId id="316" r:id="rId5"/>
    <p:sldId id="362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67" r:id="rId29"/>
    <p:sldId id="340" r:id="rId30"/>
    <p:sldId id="342" r:id="rId31"/>
    <p:sldId id="344" r:id="rId32"/>
    <p:sldId id="345" r:id="rId33"/>
    <p:sldId id="346" r:id="rId34"/>
    <p:sldId id="347" r:id="rId35"/>
    <p:sldId id="364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66" r:id="rId44"/>
    <p:sldId id="355" r:id="rId45"/>
    <p:sldId id="356" r:id="rId46"/>
    <p:sldId id="357" r:id="rId47"/>
    <p:sldId id="369" r:id="rId48"/>
    <p:sldId id="370" r:id="rId49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734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12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5041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2633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255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025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2999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566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968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3313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443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8988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13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7B8315-3C92-433A-9650-3691547218FA}" type="datetimeFigureOut">
              <a:rPr lang="x-none" smtClean="0"/>
              <a:pPr/>
              <a:t>19.11.2020.</a:t>
            </a:fld>
            <a:endParaRPr lang="x-non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D252A-3D07-4AF8-AE0C-FFFFEB533F48}" type="slidenum">
              <a:rPr lang="x-none" smtClean="0"/>
              <a:pPr/>
              <a:t>‹#›</a:t>
            </a:fld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25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40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460" y="4581128"/>
            <a:ext cx="7543800" cy="1164704"/>
          </a:xfrm>
        </p:spPr>
        <p:txBody>
          <a:bodyPr>
            <a:noAutofit/>
          </a:bodyPr>
          <a:lstStyle/>
          <a:p>
            <a:pPr algn="ctr"/>
            <a:r>
              <a:rPr lang="sr-Latn-RS" sz="8000" dirty="0"/>
              <a:t>EKONOMIJA</a:t>
            </a:r>
            <a:r>
              <a:rPr lang="sr-Latn-RS" sz="3200" dirty="0"/>
              <a:t/>
            </a:r>
            <a:br>
              <a:rPr lang="sr-Latn-RS" sz="3200" dirty="0"/>
            </a:br>
            <a:r>
              <a:rPr lang="sr-Latn-RS" sz="3200" dirty="0"/>
              <a:t>Prof. dr Miodrag Paspalj</a:t>
            </a:r>
            <a:br>
              <a:rPr lang="sr-Latn-RS" sz="3200" dirty="0"/>
            </a:br>
            <a:r>
              <a:rPr lang="sr-Latn-RS" sz="3200" dirty="0"/>
              <a:t>Prof. </a:t>
            </a:r>
            <a:r>
              <a:rPr lang="sr-Latn-RS" sz="3200" dirty="0" smtClean="0"/>
              <a:t>dr Nebojša Pušara</a:t>
            </a:r>
            <a:endParaRPr lang="en-US" sz="3200" noProof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63720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/>
              <a:t>20</a:t>
            </a:r>
            <a:r>
              <a:rPr lang="sr-Latn-RS" b="1" dirty="0"/>
              <a:t>20/</a:t>
            </a:r>
            <a:r>
              <a:rPr lang="sr-Cyrl-RS" b="1"/>
              <a:t>2021</a:t>
            </a:r>
            <a:endParaRPr lang="x-none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3474"/>
            <a:ext cx="7125521" cy="2725428"/>
          </a:xfrm>
          <a:prstGeom prst="ellipse">
            <a:avLst/>
          </a:prstGeom>
          <a:ln w="63500" cap="rnd">
            <a:solidFill>
              <a:schemeClr val="tx2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58194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642918"/>
            <a:ext cx="74943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x-none" sz="2000" b="1" i="1" dirty="0">
                <a:solidFill>
                  <a:schemeClr val="accent3">
                    <a:lumMod val="75000"/>
                  </a:schemeClr>
                </a:solidFill>
              </a:rPr>
              <a:t>Robni aspekt tržišta </a:t>
            </a:r>
            <a:endParaRPr lang="sr-Latn-CS" sz="2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2" algn="ctr"/>
            <a:r>
              <a:rPr lang="x-none" sz="2000" dirty="0" smtClean="0"/>
              <a:t>koji </a:t>
            </a:r>
            <a:r>
              <a:rPr lang="x-none" sz="2000" dirty="0"/>
              <a:t>u sebi sadrži klasificiranje tržišta prema </a:t>
            </a:r>
            <a:endParaRPr lang="sr-Latn-CS" sz="2000" dirty="0" smtClean="0"/>
          </a:p>
          <a:p>
            <a:pPr marL="0" lvl="2" algn="ctr"/>
            <a:r>
              <a:rPr lang="x-none" sz="2000" dirty="0" smtClean="0"/>
              <a:t>vrstama </a:t>
            </a:r>
            <a:r>
              <a:rPr lang="x-none" sz="2000" dirty="0"/>
              <a:t>i količinama proizvoda</a:t>
            </a:r>
            <a:r>
              <a:rPr lang="x-none" sz="2000" dirty="0" smtClean="0"/>
              <a:t>:</a:t>
            </a:r>
          </a:p>
          <a:p>
            <a:pPr marL="0" lvl="2" algn="ctr"/>
            <a:endParaRPr lang="sr-Latn-CS" sz="2000" b="1" dirty="0" smtClean="0">
              <a:solidFill>
                <a:srgbClr val="C00000"/>
              </a:solidFill>
            </a:endParaRPr>
          </a:p>
          <a:p>
            <a:pPr marL="0" lvl="2" algn="ctr"/>
            <a:endParaRPr lang="x-none" sz="2000" b="1" dirty="0" smtClean="0">
              <a:solidFill>
                <a:srgbClr val="C00000"/>
              </a:solidFill>
            </a:endParaRPr>
          </a:p>
          <a:p>
            <a:pPr marL="285750" lvl="0" indent="-28575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Tržište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proizvoda,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Tržište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usluga,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Tržište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kapitala,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Tržište rada,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Tržište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informacija</a:t>
            </a: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06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428604"/>
            <a:ext cx="7494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endParaRPr lang="sr-Latn-RS" sz="20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2" algn="ctr"/>
            <a:r>
              <a:rPr lang="x-none" sz="2000" b="1" i="1" dirty="0" smtClean="0">
                <a:solidFill>
                  <a:schemeClr val="accent3">
                    <a:lumMod val="75000"/>
                  </a:schemeClr>
                </a:solidFill>
              </a:rPr>
              <a:t>Tržište </a:t>
            </a:r>
            <a:r>
              <a:rPr lang="x-none" sz="2000" b="1" i="1" dirty="0">
                <a:solidFill>
                  <a:schemeClr val="accent3">
                    <a:lumMod val="75000"/>
                  </a:schemeClr>
                </a:solidFill>
              </a:rPr>
              <a:t>sa aspekta veza i odnosa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2" algn="ctr"/>
            <a:r>
              <a:rPr lang="x-none" sz="2000" dirty="0" smtClean="0"/>
              <a:t>u </a:t>
            </a:r>
            <a:r>
              <a:rPr lang="x-none" sz="2000" dirty="0"/>
              <a:t>sebi sadrži klasificiranje tržišta prema mogućim međuodnosima ponude i potražnje</a:t>
            </a:r>
            <a:r>
              <a:rPr lang="x-none" sz="2000" dirty="0" smtClean="0"/>
              <a:t>.</a:t>
            </a:r>
          </a:p>
          <a:p>
            <a:pPr marL="0" lvl="2" algn="ctr"/>
            <a:r>
              <a:rPr lang="x-none" sz="2000" dirty="0"/>
              <a:t>Kada je ponuda veća od potražnje, reč je o </a:t>
            </a:r>
            <a:r>
              <a:rPr lang="sr-Latn-CS" sz="2000" i="1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x-none" sz="2000" i="1" dirty="0" smtClean="0">
                <a:solidFill>
                  <a:schemeClr val="accent3">
                    <a:lumMod val="75000"/>
                  </a:schemeClr>
                </a:solidFill>
              </a:rPr>
              <a:t>ržištu </a:t>
            </a:r>
            <a:r>
              <a:rPr lang="x-none" sz="2000" i="1" dirty="0">
                <a:solidFill>
                  <a:schemeClr val="accent3">
                    <a:lumMod val="75000"/>
                  </a:schemeClr>
                </a:solidFill>
              </a:rPr>
              <a:t>kupaca</a:t>
            </a:r>
            <a:r>
              <a:rPr lang="x-none" sz="2000" dirty="0"/>
              <a:t>,</a:t>
            </a:r>
            <a:r>
              <a:rPr lang="x-none" sz="2000" b="1" dirty="0"/>
              <a:t> </a:t>
            </a:r>
            <a:endParaRPr lang="sr-Latn-CS" sz="2000" b="1" dirty="0" smtClean="0"/>
          </a:p>
          <a:p>
            <a:pPr marL="0" lvl="2" algn="ctr"/>
            <a:r>
              <a:rPr lang="x-none" sz="2000" dirty="0" smtClean="0"/>
              <a:t>gde </a:t>
            </a:r>
            <a:r>
              <a:rPr lang="x-none" sz="2000" dirty="0"/>
              <a:t>je on dominantan i određuje uslove sprovođenja </a:t>
            </a:r>
            <a:endParaRPr lang="sr-Latn-CS" sz="2000" dirty="0" smtClean="0"/>
          </a:p>
          <a:p>
            <a:pPr marL="0" lvl="2" algn="ctr"/>
            <a:r>
              <a:rPr lang="x-none" sz="2000" dirty="0" smtClean="0"/>
              <a:t>potencijalne </a:t>
            </a:r>
            <a:r>
              <a:rPr lang="x-none" sz="2000" dirty="0"/>
              <a:t>tržišne transakcije. </a:t>
            </a:r>
            <a:endParaRPr lang="sr-Latn-CS" sz="2000" dirty="0" smtClean="0"/>
          </a:p>
          <a:p>
            <a:pPr marL="0" lvl="2" algn="ctr"/>
            <a:r>
              <a:rPr lang="x-none" sz="2000" dirty="0" smtClean="0"/>
              <a:t>Kada </a:t>
            </a:r>
            <a:r>
              <a:rPr lang="x-none" sz="2000" dirty="0"/>
              <a:t>je ponuda manja od potražnje, reč je o </a:t>
            </a:r>
            <a:r>
              <a:rPr lang="sr-Latn-CS" sz="2000" i="1" dirty="0" smtClean="0">
                <a:solidFill>
                  <a:schemeClr val="accent3">
                    <a:lumMod val="75000"/>
                  </a:schemeClr>
                </a:solidFill>
              </a:rPr>
              <a:t>T</a:t>
            </a:r>
            <a:r>
              <a:rPr lang="x-none" sz="2000" i="1" dirty="0" smtClean="0">
                <a:solidFill>
                  <a:schemeClr val="accent3">
                    <a:lumMod val="75000"/>
                  </a:schemeClr>
                </a:solidFill>
              </a:rPr>
              <a:t>ržištu </a:t>
            </a:r>
            <a:r>
              <a:rPr lang="x-none" sz="2000" i="1" dirty="0">
                <a:solidFill>
                  <a:schemeClr val="accent3">
                    <a:lumMod val="75000"/>
                  </a:schemeClr>
                </a:solidFill>
              </a:rPr>
              <a:t>prodavaca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2" algn="ctr"/>
            <a:r>
              <a:rPr lang="x-none" sz="2000" dirty="0" smtClean="0"/>
              <a:t>koji </a:t>
            </a:r>
            <a:r>
              <a:rPr lang="x-none" sz="2000" dirty="0"/>
              <a:t>određuju uslove</a:t>
            </a:r>
            <a:r>
              <a:rPr lang="x-none" sz="2000" i="1" dirty="0"/>
              <a:t>. </a:t>
            </a:r>
            <a:endParaRPr lang="sr-Latn-CS" sz="2000" i="1" dirty="0" smtClean="0"/>
          </a:p>
          <a:p>
            <a:pPr marL="0" lvl="2" algn="ctr"/>
            <a:r>
              <a:rPr lang="sr-Latn-CS" sz="2000" dirty="0" smtClean="0"/>
              <a:t>U</a:t>
            </a:r>
            <a:r>
              <a:rPr lang="x-none" sz="2000" dirty="0" smtClean="0"/>
              <a:t> </a:t>
            </a:r>
            <a:r>
              <a:rPr lang="sr-Latn-CS" sz="2000" dirty="0" smtClean="0"/>
              <a:t>s</a:t>
            </a:r>
            <a:r>
              <a:rPr lang="x-none" sz="2000" dirty="0" smtClean="0"/>
              <a:t>ituaciji </a:t>
            </a:r>
            <a:r>
              <a:rPr lang="x-none" sz="2000" dirty="0"/>
              <a:t>velikog broja kupaca i prodavaca, </a:t>
            </a:r>
            <a:endParaRPr lang="sr-Latn-CS" sz="2000" dirty="0" smtClean="0"/>
          </a:p>
          <a:p>
            <a:pPr marL="0" lvl="2" algn="ctr"/>
            <a:r>
              <a:rPr lang="x-none" sz="2000" dirty="0" smtClean="0"/>
              <a:t>ali </a:t>
            </a:r>
            <a:r>
              <a:rPr lang="x-none" sz="2000" dirty="0"/>
              <a:t>srazmerno malog broja </a:t>
            </a:r>
            <a:r>
              <a:rPr lang="x-none" sz="2000" dirty="0" smtClean="0"/>
              <a:t>posrednika</a:t>
            </a:r>
            <a:r>
              <a:rPr lang="sr-Latn-CS" sz="2000" dirty="0" smtClean="0"/>
              <a:t> reč je o</a:t>
            </a:r>
            <a:r>
              <a:rPr lang="x-none" sz="2000" dirty="0" smtClean="0"/>
              <a:t> </a:t>
            </a:r>
            <a:r>
              <a:rPr lang="x-none" sz="2000" i="1" dirty="0" smtClean="0">
                <a:solidFill>
                  <a:schemeClr val="accent3">
                    <a:lumMod val="75000"/>
                  </a:schemeClr>
                </a:solidFill>
              </a:rPr>
              <a:t>Tržišt</a:t>
            </a:r>
            <a:r>
              <a:rPr lang="sr-Latn-CS" sz="2000" i="1" dirty="0" smtClean="0">
                <a:solidFill>
                  <a:schemeClr val="accent3">
                    <a:lumMod val="75000"/>
                  </a:schemeClr>
                </a:solidFill>
              </a:rPr>
              <a:t>u</a:t>
            </a:r>
            <a:r>
              <a:rPr lang="x-none" sz="2000" i="1" dirty="0" smtClean="0">
                <a:solidFill>
                  <a:schemeClr val="accent3">
                    <a:lumMod val="75000"/>
                  </a:schemeClr>
                </a:solidFill>
              </a:rPr>
              <a:t> posrednika</a:t>
            </a:r>
            <a:r>
              <a:rPr lang="x-none" sz="2000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2" algn="ctr"/>
            <a:r>
              <a:rPr lang="x-none" sz="2000" dirty="0" smtClean="0"/>
              <a:t>koji </a:t>
            </a:r>
            <a:r>
              <a:rPr lang="x-none" sz="2000" dirty="0"/>
              <a:t>imaju dominantan položaj te vode autonomnu politiku </a:t>
            </a:r>
            <a:endParaRPr lang="sr-Latn-CS" sz="2000" dirty="0" smtClean="0"/>
          </a:p>
          <a:p>
            <a:pPr marL="0" lvl="2" algn="ctr"/>
            <a:r>
              <a:rPr lang="x-none" sz="2000" dirty="0" smtClean="0"/>
              <a:t>visokih </a:t>
            </a:r>
            <a:r>
              <a:rPr lang="x-none" sz="2000" dirty="0"/>
              <a:t>cena, zasnovanih na visokim trgovačkim maržama.</a:t>
            </a:r>
            <a:endParaRPr lang="x-none" sz="2000" dirty="0" smtClean="0"/>
          </a:p>
          <a:p>
            <a:pPr marL="0" lvl="2" algn="ctr"/>
            <a:endParaRPr lang="sr-Latn-CS" sz="2000" dirty="0" smtClean="0">
              <a:solidFill>
                <a:srgbClr val="C00000"/>
              </a:solidFill>
            </a:endParaRPr>
          </a:p>
          <a:p>
            <a:pPr marL="0" lvl="2" algn="ctr"/>
            <a:endParaRPr lang="x-none" sz="2000" dirty="0">
              <a:solidFill>
                <a:srgbClr val="C00000"/>
              </a:solidFill>
            </a:endParaRPr>
          </a:p>
          <a:p>
            <a:pPr marL="0" lvl="2" algn="ctr"/>
            <a:r>
              <a:rPr lang="x-none" sz="2000" b="1" i="1" dirty="0">
                <a:solidFill>
                  <a:schemeClr val="accent3">
                    <a:lumMod val="75000"/>
                  </a:schemeClr>
                </a:solidFill>
              </a:rPr>
              <a:t>Tržište sa aspekta tržišne tehnike i institucija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2" algn="ctr"/>
            <a:r>
              <a:rPr lang="x-none" sz="2000" dirty="0" smtClean="0"/>
              <a:t>koje </a:t>
            </a:r>
            <a:r>
              <a:rPr lang="x-none" sz="2000" dirty="0"/>
              <a:t>u sebi sadrži klasifikovanje tržišta prema mogućim načinima prodaje i fizičke distribucije proizvoda.</a:t>
            </a:r>
            <a:endParaRPr lang="x-non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492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TRŽIŠTE SAVRŠENE KONKURENCIJE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142984"/>
            <a:ext cx="88583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x-none" sz="2000" dirty="0"/>
              <a:t>Na tržištu </a:t>
            </a:r>
            <a:endParaRPr lang="sr-Latn-CS" sz="2000" dirty="0" smtClean="0"/>
          </a:p>
          <a:p>
            <a:pPr marL="0" lvl="2"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potpune 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savršene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konkurencije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2" algn="ctr"/>
            <a:r>
              <a:rPr lang="x-none" sz="2000" dirty="0" smtClean="0"/>
              <a:t>preduzeće </a:t>
            </a:r>
            <a:r>
              <a:rPr lang="x-none" sz="2000" dirty="0"/>
              <a:t>prodaje proizvod po ceni </a:t>
            </a:r>
            <a:r>
              <a:rPr lang="x-none" sz="2000" dirty="0" smtClean="0"/>
              <a:t>određenoj </a:t>
            </a:r>
            <a:r>
              <a:rPr lang="x-none" sz="2000" dirty="0"/>
              <a:t>na nivou </a:t>
            </a:r>
            <a:r>
              <a:rPr lang="sr-Latn-CS" sz="2000" dirty="0" smtClean="0"/>
              <a:t>privredne </a:t>
            </a:r>
            <a:r>
              <a:rPr lang="x-none" sz="2000" dirty="0" smtClean="0"/>
              <a:t>grane</a:t>
            </a:r>
            <a:r>
              <a:rPr lang="x-none" sz="2000" dirty="0"/>
              <a:t>. </a:t>
            </a:r>
            <a:endParaRPr lang="sr-Latn-CS" sz="2000" dirty="0" smtClean="0"/>
          </a:p>
          <a:p>
            <a:pPr marL="0" lvl="2" algn="ctr"/>
            <a:endParaRPr lang="sr-Latn-CS" sz="2000" dirty="0" smtClean="0"/>
          </a:p>
          <a:p>
            <a:pPr marL="0" lvl="2"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 Na ovakvom tržištu preduzeće može prodavati proizvode samo po tržišnoj ceni. </a:t>
            </a:r>
          </a:p>
          <a:p>
            <a:pPr marL="0" lvl="2" algn="ctr"/>
            <a:endParaRPr lang="en-US" sz="2000" noProof="1" smtClean="0"/>
          </a:p>
          <a:p>
            <a:pPr marL="0" lvl="2" algn="ctr"/>
            <a:r>
              <a:rPr lang="en-US" sz="2000" noProof="1" smtClean="0"/>
              <a:t>Ukoliko određeno preduzeće poveća cenu svojih proizvoda neće uspeti da ih proda, jer ih potrošači mogu dobiti po nižoj ceni. </a:t>
            </a:r>
          </a:p>
          <a:p>
            <a:pPr marL="0" lvl="2" algn="ctr"/>
            <a:endParaRPr lang="en-US" sz="2000" noProof="1" smtClean="0"/>
          </a:p>
          <a:p>
            <a:pPr marL="0" lvl="2" algn="ctr"/>
            <a:r>
              <a:rPr lang="en-US" sz="2000" noProof="1" smtClean="0"/>
              <a:t>Suprotno, ukoliko preduzeće smanji cenu svojih proizvoda, prodaće iste, </a:t>
            </a:r>
          </a:p>
          <a:p>
            <a:pPr marL="0" lvl="2" algn="ctr"/>
            <a:r>
              <a:rPr lang="en-US" sz="2000" noProof="1" smtClean="0"/>
              <a:t>ali se takvo ponašanje može smatrati neracionalnim, jer bi preduzeće izgubilo prihod. </a:t>
            </a:r>
          </a:p>
          <a:p>
            <a:pPr marL="0" lvl="2" algn="ctr"/>
            <a:endParaRPr lang="en-US" sz="2000" noProof="1" smtClean="0"/>
          </a:p>
          <a:p>
            <a:pPr marL="0" lvl="2" algn="ctr"/>
            <a:r>
              <a:rPr lang="en-US" sz="2000" noProof="1" smtClean="0"/>
              <a:t>Prema tome, jedina racionalna i prihvatljiva odluka preduzeća je </a:t>
            </a:r>
          </a:p>
          <a:p>
            <a:pPr marL="0" lvl="2" algn="ctr"/>
            <a:r>
              <a:rPr lang="en-US" sz="2000" noProof="1" smtClean="0"/>
              <a:t>da prodaje proizvode po ceni koja se formira na tržištu. </a:t>
            </a:r>
            <a:endParaRPr lang="en-US" sz="2000" noProof="1" smtClean="0">
              <a:solidFill>
                <a:srgbClr val="C00000"/>
              </a:solidFill>
            </a:endParaRPr>
          </a:p>
          <a:p>
            <a:pPr marL="0" lvl="2" algn="just"/>
            <a:endParaRPr lang="x-non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91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7148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Ako se ima u vidu da preduzeće naplaćuje istu cenu za sve proizvode koje prodaje, marginalni prihod je uvek jednak ceni, kao i prosečni prihod. 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znači da je na tržištu potpune konkurencije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preduzeće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primorano da prodaje proizvod po ceni koju definiše tržište, kroz odnos ponude i tražnje.</a:t>
            </a:r>
            <a:endParaRPr lang="x-none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 descr="Slika 3-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" t="1436" r="1315"/>
          <a:stretch>
            <a:fillRect/>
          </a:stretch>
        </p:blipFill>
        <p:spPr bwMode="auto">
          <a:xfrm>
            <a:off x="1270232" y="3356992"/>
            <a:ext cx="6704196" cy="2520280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7735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78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 smtClean="0">
                <a:solidFill>
                  <a:schemeClr val="accent3">
                    <a:lumMod val="75000"/>
                  </a:schemeClr>
                </a:solidFill>
              </a:rPr>
              <a:t>Prihod i maksimizacija profita </a:t>
            </a:r>
          </a:p>
          <a:p>
            <a:pPr algn="ctr"/>
            <a:r>
              <a:rPr lang="sr-Latn-CS" sz="2800" b="1" dirty="0" smtClean="0">
                <a:solidFill>
                  <a:schemeClr val="accent3">
                    <a:lumMod val="75000"/>
                  </a:schemeClr>
                </a:solidFill>
              </a:rPr>
              <a:t>konkurentnog preduzeća</a:t>
            </a:r>
            <a:endParaRPr lang="x-none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86439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/>
              <a:t>Premda svi ponuđači prodaju proizvod na istom tržištu, po istoj ceni, </a:t>
            </a:r>
          </a:p>
          <a:p>
            <a:pPr algn="ctr"/>
            <a:r>
              <a:rPr lang="en-US" sz="2000" noProof="1" smtClean="0"/>
              <a:t>to ne mora da znači da će svi biti jednako uspešni u realizaciji </a:t>
            </a:r>
          </a:p>
          <a:p>
            <a:pPr algn="ctr"/>
            <a:r>
              <a:rPr lang="en-US" sz="2000" noProof="1" smtClean="0"/>
              <a:t>osnovnog cilja i motiva poslovanja 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kratkom roku moguće je da određena preduzeća </a:t>
            </a:r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prvo vreme ostvare veći profit, </a:t>
            </a:r>
            <a:endParaRPr lang="sr-Latn-CS" sz="2000" dirty="0" smtClean="0"/>
          </a:p>
          <a:p>
            <a:pPr algn="ctr"/>
            <a:r>
              <a:rPr lang="x-none" sz="2000" dirty="0" smtClean="0"/>
              <a:t>ali </a:t>
            </a:r>
            <a:r>
              <a:rPr lang="x-none" sz="2000" dirty="0"/>
              <a:t>ubrzo zbog slobode ulaska na tržište potpune konkurencije,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ulaskom </a:t>
            </a:r>
            <a:r>
              <a:rPr lang="x-none" sz="2000" dirty="0"/>
              <a:t>drugih ponuđača,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doći </a:t>
            </a:r>
            <a:r>
              <a:rPr lang="x-none" sz="2000" dirty="0"/>
              <a:t>će do povećanja ponude, a time i smanjenja cene,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što </a:t>
            </a:r>
            <a:r>
              <a:rPr lang="x-none" sz="2000" dirty="0"/>
              <a:t>će se odraziti na smanjenje profita</a:t>
            </a:r>
            <a:r>
              <a:rPr lang="x-none" sz="2000" dirty="0" smtClean="0"/>
              <a:t>.</a:t>
            </a:r>
          </a:p>
          <a:p>
            <a:pPr algn="ctr"/>
            <a:endParaRPr lang="x-none" sz="2000" dirty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Preduzeće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ne može dugo ostvarivati isti profit,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jer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je tržište otvoreno i profit će privući nove ponuđače.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</p:txBody>
      </p:sp>
    </p:spTree>
    <p:extLst>
      <p:ext uri="{BB962C8B-B14F-4D97-AF65-F5344CB8AC3E}">
        <p14:creationId xmlns:p14="http://schemas.microsoft.com/office/powerpoint/2010/main" val="1645026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78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MERENJE PROFITA KONKURENTNOG PREDUZEĆA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285860"/>
            <a:ext cx="8643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Na slici je prikazan profit preduzeća na tržištu potpune konkurencije,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odnosno </a:t>
            </a:r>
            <a:r>
              <a:rPr lang="x-none" sz="2000" dirty="0"/>
              <a:t>prikazan je normalni profit određenog preduzeća. </a:t>
            </a:r>
            <a:endParaRPr lang="sr-Latn-CS" sz="2000" dirty="0" smtClean="0"/>
          </a:p>
          <a:p>
            <a:pPr algn="ctr"/>
            <a:r>
              <a:rPr lang="x-none" sz="2000" dirty="0" smtClean="0"/>
              <a:t>Kada </a:t>
            </a:r>
            <a:r>
              <a:rPr lang="x-none" sz="2000" dirty="0"/>
              <a:t>je granični trošak jednak graničnom prihodu, </a:t>
            </a:r>
            <a:endParaRPr lang="sr-Latn-CS" sz="2000" dirty="0" smtClean="0"/>
          </a:p>
          <a:p>
            <a:pPr algn="ctr"/>
            <a:r>
              <a:rPr lang="x-none" sz="2000" dirty="0" smtClean="0"/>
              <a:t>prosečni </a:t>
            </a:r>
            <a:r>
              <a:rPr lang="x-none" sz="2000" dirty="0"/>
              <a:t>ukupni troškovi predstavljaju tangentu na krivu tražnje. </a:t>
            </a:r>
          </a:p>
        </p:txBody>
      </p:sp>
      <p:pic>
        <p:nvPicPr>
          <p:cNvPr id="4" name="Picture 3" descr="Slika 3-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" t="4256" r="1321" b="2008"/>
          <a:stretch>
            <a:fillRect/>
          </a:stretch>
        </p:blipFill>
        <p:spPr bwMode="auto">
          <a:xfrm>
            <a:off x="5000628" y="2928934"/>
            <a:ext cx="3860545" cy="25643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844" y="2857496"/>
            <a:ext cx="47149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Imajući u vidu da prosečni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ukupni troškovi uključuju profit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sledeće najbolje alternative alokacije resursa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može se reći da konkretno preduzeće ostvaruje normalni profit.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>
              <a:solidFill>
                <a:srgbClr val="FF0000"/>
              </a:solidFill>
            </a:endParaRPr>
          </a:p>
          <a:p>
            <a:pPr algn="ctr"/>
            <a:r>
              <a:rPr lang="x-none" sz="2000" dirty="0" smtClean="0"/>
              <a:t>Projektovanjem </a:t>
            </a:r>
            <a:r>
              <a:rPr lang="x-none" sz="2000" dirty="0"/>
              <a:t>navedene tačke preseka na x-osu dobija se informacija o obimu proizvodnje potrebnom za ostvarenje normalnog profita</a:t>
            </a:r>
            <a:r>
              <a:rPr lang="x-none" sz="2000" dirty="0" smtClean="0"/>
              <a:t>.</a:t>
            </a:r>
            <a:endParaRPr lang="x-non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20608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71480"/>
            <a:ext cx="78515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Na tržištu potpune konkurencije preduzeće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može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ostvariti i (ekonomski)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gubitak.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Na </a:t>
            </a:r>
            <a:r>
              <a:rPr lang="x-none" sz="2000" dirty="0"/>
              <a:t>grafiku se može videti da konkretno preduzeće ostvaruje </a:t>
            </a:r>
            <a:endParaRPr lang="sr-Latn-CS" sz="2000" dirty="0" smtClean="0"/>
          </a:p>
          <a:p>
            <a:pPr algn="ctr"/>
            <a:r>
              <a:rPr lang="x-none" sz="2000" dirty="0" smtClean="0"/>
              <a:t>obim </a:t>
            </a:r>
            <a:r>
              <a:rPr lang="x-none" sz="2000" dirty="0"/>
              <a:t>proizvodnje pri kome je </a:t>
            </a:r>
            <a:endParaRPr lang="sr-Latn-CS" sz="2000" dirty="0" smtClean="0"/>
          </a:p>
          <a:p>
            <a:pPr algn="ctr"/>
            <a:r>
              <a:rPr lang="x-none" sz="2000" dirty="0" smtClean="0"/>
              <a:t>marginalni </a:t>
            </a:r>
            <a:r>
              <a:rPr lang="x-none" sz="2000" dirty="0"/>
              <a:t>trošak jednak marginalnom prihodu. </a:t>
            </a:r>
            <a:endParaRPr lang="sr-Latn-CS" sz="2000" dirty="0" smtClean="0"/>
          </a:p>
        </p:txBody>
      </p:sp>
      <p:pic>
        <p:nvPicPr>
          <p:cNvPr id="6" name="Picture 5" descr="Slika 3-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238" r="2109" b="1970"/>
          <a:stretch>
            <a:fillRect/>
          </a:stretch>
        </p:blipFill>
        <p:spPr bwMode="auto">
          <a:xfrm>
            <a:off x="4714876" y="2643182"/>
            <a:ext cx="3794115" cy="2702758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2500306"/>
            <a:ext cx="38833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Međutim, pri obimu proizvodnje koji odgovara preseku krive </a:t>
            </a:r>
            <a:endParaRPr lang="sr-Latn-CS" sz="2000" dirty="0" smtClean="0"/>
          </a:p>
          <a:p>
            <a:pPr algn="ctr"/>
            <a:r>
              <a:rPr lang="x-none" sz="2000" dirty="0" smtClean="0"/>
              <a:t>marginalnog troška i krive marginalnog</a:t>
            </a:r>
            <a:r>
              <a:rPr lang="sr-Latn-CS" sz="2000" dirty="0" smtClean="0"/>
              <a:t> </a:t>
            </a:r>
            <a:r>
              <a:rPr lang="x-none" sz="2000" dirty="0" smtClean="0"/>
              <a:t>prihoda</a:t>
            </a:r>
            <a:r>
              <a:rPr lang="x-none" sz="2000" dirty="0"/>
              <a:t>,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prosečni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ukupni troškovi nalaze se iznad krive tražnje,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što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znači da troškovi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premašuju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prihode,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da preduzeće beleži gubitak.</a:t>
            </a:r>
          </a:p>
          <a:p>
            <a:pPr marL="0" algn="just"/>
            <a:endParaRPr lang="x-non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59045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50004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Da </a:t>
            </a:r>
            <a:r>
              <a:rPr lang="x-none" sz="2000" dirty="0"/>
              <a:t>bi se utvrdilo da li preduzeće ostvaruje profit ili gubitak </a:t>
            </a:r>
            <a:endParaRPr lang="sr-Latn-CS" sz="2000" dirty="0" smtClean="0"/>
          </a:p>
          <a:p>
            <a:pPr algn="ctr"/>
            <a:r>
              <a:rPr lang="x-none" sz="2000" dirty="0" smtClean="0"/>
              <a:t>potrebno </a:t>
            </a:r>
            <a:r>
              <a:rPr lang="x-none" sz="2000" dirty="0"/>
              <a:t>je uporediti prosečni prihod i prosečne ukupne troškove. </a:t>
            </a:r>
            <a:endParaRPr lang="x-none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Sa </a:t>
            </a:r>
            <a:r>
              <a:rPr lang="x-none" sz="2000" dirty="0"/>
              <a:t>druge strane, da bi se odredilo da li preduzeće treba da nastavi da posluje </a:t>
            </a:r>
            <a:endParaRPr lang="sr-Latn-CS" sz="2000" dirty="0" smtClean="0"/>
          </a:p>
          <a:p>
            <a:pPr algn="ctr"/>
            <a:r>
              <a:rPr lang="x-none" sz="2000" dirty="0" smtClean="0"/>
              <a:t>i </a:t>
            </a:r>
            <a:r>
              <a:rPr lang="x-none" sz="2000" dirty="0"/>
              <a:t>u slučaju postojanja gubitka potrebno je uporediti </a:t>
            </a:r>
            <a:endParaRPr lang="sr-Latn-CS" sz="2000" dirty="0" smtClean="0"/>
          </a:p>
          <a:p>
            <a:pPr algn="ctr"/>
            <a:r>
              <a:rPr lang="x-none" sz="2000" dirty="0" smtClean="0"/>
              <a:t>prosečni </a:t>
            </a:r>
            <a:r>
              <a:rPr lang="x-none" sz="2000" dirty="0"/>
              <a:t>prihod i prosečne varijabilne troškove.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3286124"/>
            <a:ext cx="3884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Ukoliko prosečan prihod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nije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dovoljan ni da se pokriju prosečni varijabilni troškovi preduzeće bi trebalo da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odustane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od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proizvodnje. </a:t>
            </a: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algn="just"/>
            <a:endParaRPr lang="x-none" sz="2000" b="1" dirty="0" smtClean="0"/>
          </a:p>
        </p:txBody>
      </p:sp>
      <p:pic>
        <p:nvPicPr>
          <p:cNvPr id="8" name="Picture 7" descr="Slika 3-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3" t="4210" r="-307" b="526"/>
          <a:stretch>
            <a:fillRect/>
          </a:stretch>
        </p:blipFill>
        <p:spPr bwMode="auto">
          <a:xfrm>
            <a:off x="4357686" y="2714620"/>
            <a:ext cx="3867172" cy="2646880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6975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8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MONOPOLSKO </a:t>
            </a:r>
            <a:r>
              <a:rPr lang="x-none" sz="2800" b="1" dirty="0" smtClean="0">
                <a:solidFill>
                  <a:schemeClr val="accent3">
                    <a:lumMod val="75000"/>
                  </a:schemeClr>
                </a:solidFill>
              </a:rPr>
              <a:t>TRŽIŠTE - FAKTORI I UZROCI NASTANKA MONOPOLA</a:t>
            </a:r>
            <a:endParaRPr lang="x-none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74943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/>
              <a:t>U monopoloskoj tržišnoj strukturi </a:t>
            </a:r>
            <a:endParaRPr lang="sr-Latn-CS" sz="2000" dirty="0" smtClean="0"/>
          </a:p>
          <a:p>
            <a:pPr algn="ctr"/>
            <a:r>
              <a:rPr lang="x-none" sz="2000" dirty="0" smtClean="0"/>
              <a:t>na strani ponude nalazi se samo jedan učesnik.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Iz tog razloga između pojmova preduzeće i grana (industrija) </a:t>
            </a:r>
            <a:endParaRPr lang="sr-Latn-CS" sz="2000" dirty="0" smtClean="0"/>
          </a:p>
          <a:p>
            <a:pPr algn="ctr"/>
            <a:r>
              <a:rPr lang="x-none" sz="2000" dirty="0" smtClean="0"/>
              <a:t>postavlja se znak jednakosti, </a:t>
            </a:r>
            <a:endParaRPr lang="sr-Latn-CS" sz="2000" dirty="0" smtClean="0"/>
          </a:p>
          <a:p>
            <a:pPr algn="ctr"/>
            <a:r>
              <a:rPr lang="x-none" sz="2000" dirty="0" smtClean="0"/>
              <a:t>jer u privrednoj grani postoji samo jedno preduzeće koje se bavi </a:t>
            </a:r>
            <a:endParaRPr lang="sr-Latn-CS" sz="2000" dirty="0" smtClean="0"/>
          </a:p>
          <a:p>
            <a:pPr algn="ctr"/>
            <a:r>
              <a:rPr lang="x-none" sz="2000" dirty="0" smtClean="0"/>
              <a:t>proizvodnjom konkretnih proizvoda. 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Monopol predstavlja tržišnu strukturu sa jednim ponuđačem, učesnikom na strani ponude i veliki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 brojem kupaca,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učesnika na strani tražnje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460085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85794"/>
            <a:ext cx="864399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Uzroci nastanka monopola su raznovrsni </a:t>
            </a:r>
            <a:endParaRPr lang="sr-Latn-CS" sz="2000" dirty="0" smtClean="0"/>
          </a:p>
          <a:p>
            <a:pPr algn="ctr"/>
            <a:r>
              <a:rPr lang="sr-Latn-CS" sz="2000" dirty="0" smtClean="0"/>
              <a:t>i</a:t>
            </a:r>
          </a:p>
          <a:p>
            <a:pPr algn="ctr"/>
            <a:r>
              <a:rPr lang="x-none" sz="2000" dirty="0" smtClean="0"/>
              <a:t>mogu se svrstati u </a:t>
            </a:r>
            <a:r>
              <a:rPr lang="sr-Latn-CS" sz="2000" dirty="0" smtClean="0"/>
              <a:t>četiri</a:t>
            </a:r>
            <a:r>
              <a:rPr lang="x-none" sz="2000" dirty="0" smtClean="0"/>
              <a:t> grupe: </a:t>
            </a:r>
          </a:p>
          <a:p>
            <a:pPr algn="ctr"/>
            <a:endParaRPr lang="sr-Latn-CS" sz="2000" dirty="0" smtClean="0"/>
          </a:p>
          <a:p>
            <a:pPr algn="ctr"/>
            <a:endParaRPr lang="x-none" sz="2000" dirty="0" smtClean="0"/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Prirodni,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/>
            <a:r>
              <a:rPr lang="x-none" sz="2000" dirty="0" smtClean="0"/>
              <a:t>nastaju kao posledica korišćenja prirodnih dobara,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endParaRPr lang="x-none" sz="2000" dirty="0" smtClean="0">
              <a:solidFill>
                <a:srgbClr val="C00000"/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Zakonski,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/>
            <a:r>
              <a:rPr lang="x-none" sz="2000" dirty="0" smtClean="0"/>
              <a:t>nastaju dodelom ekskluzivnog prava od strane države određenom preduzeću </a:t>
            </a:r>
            <a:endParaRPr lang="sr-Latn-CS" sz="2000" dirty="0" smtClean="0"/>
          </a:p>
          <a:p>
            <a:pPr marL="342900" lvl="0" indent="-342900" algn="ctr"/>
            <a:r>
              <a:rPr lang="x-none" sz="2000" dirty="0" smtClean="0"/>
              <a:t>da proizvodi ili distribuira određene proizvode i usluge,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endParaRPr lang="x-none" sz="2000" dirty="0" smtClean="0">
              <a:solidFill>
                <a:srgbClr val="C00000"/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Ekonomski,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 smtClean="0"/>
              <a:t>javljaju se kao posledica koncentracije i centralizacije kapitala.</a:t>
            </a:r>
            <a:r>
              <a:rPr lang="x-none" sz="2000" dirty="0" smtClean="0">
                <a:solidFill>
                  <a:srgbClr val="C00000"/>
                </a:solidFill>
              </a:rPr>
              <a:t> </a:t>
            </a:r>
            <a:endParaRPr lang="sr-Latn-CS" sz="2000" dirty="0" smtClean="0">
              <a:solidFill>
                <a:srgbClr val="C00000"/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endParaRPr lang="sr-Latn-CS" sz="2000" dirty="0" smtClean="0">
              <a:solidFill>
                <a:srgbClr val="C00000"/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Oktopodski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/>
            <a:r>
              <a:rPr lang="x-none" sz="2000" dirty="0" smtClean="0"/>
              <a:t>javljaju se kao </a:t>
            </a:r>
            <a:r>
              <a:rPr lang="sr-Latn-CS" sz="2000" dirty="0" smtClean="0"/>
              <a:t>kombinacija prirodnog i ekonomskog</a:t>
            </a:r>
            <a:r>
              <a:rPr lang="x-none" sz="2000" dirty="0" smtClean="0"/>
              <a:t>.</a:t>
            </a:r>
            <a:endParaRPr lang="sr-Latn-CS" sz="2000" dirty="0" smtClean="0"/>
          </a:p>
        </p:txBody>
      </p:sp>
    </p:spTree>
    <p:extLst>
      <p:ext uri="{BB962C8B-B14F-4D97-AF65-F5344CB8AC3E}">
        <p14:creationId xmlns:p14="http://schemas.microsoft.com/office/powerpoint/2010/main" val="3030576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755576" y="620688"/>
            <a:ext cx="7715250" cy="5572125"/>
          </a:xfrm>
        </p:spPr>
        <p:txBody>
          <a:bodyPr>
            <a:normAutofit/>
          </a:bodyPr>
          <a:lstStyle/>
          <a:p>
            <a:pPr algn="ctr" eaLnBrk="0" hangingPunct="0"/>
            <a:r>
              <a:rPr lang="en-US" sz="4000" b="1" noProof="1" smtClean="0">
                <a:solidFill>
                  <a:schemeClr val="tx1"/>
                </a:solidFill>
                <a:latin typeface="+mn-lt"/>
              </a:rPr>
              <a:t>II DEO</a:t>
            </a:r>
            <a:br>
              <a:rPr lang="en-US" sz="4000" b="1" noProof="1" smtClean="0">
                <a:solidFill>
                  <a:schemeClr val="tx1"/>
                </a:solidFill>
                <a:latin typeface="+mn-lt"/>
              </a:rPr>
            </a:br>
            <a:r>
              <a:rPr lang="en-US" sz="4000" b="1" noProof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MIKROEKONOMIJA</a:t>
            </a:r>
            <a:r>
              <a:rPr lang="en-US" sz="4000" b="1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b="1" noProof="1" smtClean="0">
                <a:solidFill>
                  <a:schemeClr val="tx1"/>
                </a:solidFill>
                <a:latin typeface="+mn-lt"/>
              </a:rPr>
            </a:br>
            <a:r>
              <a:rPr lang="en-US" sz="4000" b="1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b="1" noProof="1" smtClean="0">
                <a:solidFill>
                  <a:schemeClr val="tx1"/>
                </a:solidFill>
                <a:latin typeface="+mn-lt"/>
              </a:rPr>
            </a:br>
            <a:r>
              <a:rPr lang="en-US" sz="4000" b="1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b="1" noProof="1" smtClean="0">
                <a:solidFill>
                  <a:schemeClr val="tx1"/>
                </a:solidFill>
                <a:latin typeface="+mn-lt"/>
              </a:rPr>
            </a:br>
            <a:r>
              <a:rPr lang="en-US" sz="2700" b="1" noProof="1" smtClean="0">
                <a:solidFill>
                  <a:schemeClr val="tx1"/>
                </a:solidFill>
                <a:latin typeface="+mn-lt"/>
              </a:rPr>
              <a:t>GLAVA 6</a:t>
            </a:r>
            <a:br>
              <a:rPr lang="en-US" sz="2700" b="1" noProof="1" smtClean="0">
                <a:solidFill>
                  <a:schemeClr val="tx1"/>
                </a:solidFill>
                <a:latin typeface="+mn-lt"/>
              </a:rPr>
            </a:br>
            <a:r>
              <a:rPr lang="en-US" sz="2700" b="1" noProof="1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TRŽIŠNE STRUKTURE</a:t>
            </a:r>
            <a:r>
              <a:rPr lang="en-US" sz="2700" b="1" noProof="1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2700" b="1" noProof="1" smtClean="0">
                <a:solidFill>
                  <a:srgbClr val="C00000"/>
                </a:solidFill>
                <a:latin typeface="+mn-lt"/>
              </a:rPr>
            </a:br>
            <a:r>
              <a:rPr lang="en-US" sz="2700" b="1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700" b="1" noProof="1" smtClean="0">
                <a:solidFill>
                  <a:schemeClr val="tx1"/>
                </a:solidFill>
                <a:latin typeface="+mn-lt"/>
              </a:rPr>
            </a:br>
            <a:r>
              <a:rPr lang="en-US" sz="2400" b="1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400" b="1" noProof="1" smtClean="0">
                <a:solidFill>
                  <a:schemeClr val="tx1"/>
                </a:solidFill>
                <a:latin typeface="+mn-lt"/>
              </a:rPr>
            </a:br>
            <a:endParaRPr lang="en-US" sz="2400" b="1" noProof="1">
              <a:solidFill>
                <a:schemeClr val="tx1"/>
              </a:solidFill>
              <a:latin typeface="+mn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78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MONOPOLSKE CENE I PROFIT U USLOVIMA MONOPOLA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1357298"/>
            <a:ext cx="8715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Tačka preseka x-ose krivom graničnog prihoda  predstavlja obim proizvodnje </a:t>
            </a:r>
            <a:endParaRPr lang="sr-Latn-CS" sz="2000" dirty="0" smtClean="0"/>
          </a:p>
          <a:p>
            <a:pPr algn="ctr"/>
            <a:r>
              <a:rPr lang="x-none" sz="2000" dirty="0" smtClean="0"/>
              <a:t>pri </a:t>
            </a:r>
            <a:r>
              <a:rPr lang="x-none" sz="2000" dirty="0"/>
              <a:t>kome 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ukupni prihod maksimalan</a:t>
            </a:r>
            <a:r>
              <a:rPr lang="x-none" sz="2000" dirty="0"/>
              <a:t>. Kada se ista tačka projektuje na krivu tražnje dobija se tačka koja ukazuje na jediničnu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cenovnu elastičnost tražnje</a:t>
            </a:r>
            <a:r>
              <a:rPr lang="x-none" sz="2000" dirty="0"/>
              <a:t>. </a:t>
            </a:r>
            <a:endParaRPr lang="sr-Latn-CS" sz="2000" dirty="0" smtClean="0"/>
          </a:p>
          <a:p>
            <a:pPr algn="ctr"/>
            <a:r>
              <a:rPr lang="x-none" sz="2000" dirty="0" smtClean="0"/>
              <a:t>Sve </a:t>
            </a:r>
            <a:r>
              <a:rPr lang="x-none" sz="2000" dirty="0"/>
              <a:t>tačke ulevo od tačke preseka označavaju elastičnu tražnju, </a:t>
            </a:r>
            <a:endParaRPr lang="sr-Latn-CS" sz="2000" dirty="0" smtClean="0"/>
          </a:p>
          <a:p>
            <a:pPr algn="ctr"/>
            <a:r>
              <a:rPr lang="x-none" sz="2000" dirty="0" smtClean="0"/>
              <a:t>dok </a:t>
            </a:r>
            <a:r>
              <a:rPr lang="x-none" sz="2000" dirty="0"/>
              <a:t>sve tačke desno od tačke preseka označavaju ne elastičnu tražnju</a:t>
            </a:r>
            <a:r>
              <a:rPr lang="x-none" sz="2000" dirty="0" smtClean="0"/>
              <a:t>.</a:t>
            </a:r>
          </a:p>
          <a:p>
            <a:pPr algn="ctr"/>
            <a:endParaRPr lang="x-none" sz="2000" dirty="0"/>
          </a:p>
          <a:p>
            <a:pPr algn="ctr"/>
            <a:r>
              <a:rPr lang="x-none" sz="2000" dirty="0"/>
              <a:t>Imajući u vidu da je u slučaju monopola kao tržišne strukture na strani ponude jedan učesnik, kriva ponude čini se suvišnom u analizi, jer jedini učesnik samostalno odlučuje koliko će proizvoda ponuditi tržištu, vodeći se principom maksimiranja profita. </a:t>
            </a:r>
          </a:p>
        </p:txBody>
      </p:sp>
      <p:pic>
        <p:nvPicPr>
          <p:cNvPr id="4" name="Picture 3" descr="Slika 3-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5978" r="3754" b="1949"/>
          <a:stretch>
            <a:fillRect/>
          </a:stretch>
        </p:blipFill>
        <p:spPr bwMode="auto">
          <a:xfrm>
            <a:off x="3000364" y="4500570"/>
            <a:ext cx="2928958" cy="1658122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30502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14356"/>
            <a:ext cx="8572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Ekonomski profit i u slučaju monopola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predstavlja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iznos iznad prosečnih troškova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koji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nadmašuje i efekte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koji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bi se ostvarili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od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alternativne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alokacije resursa preduzeća u drugu najpovoljniju alternativu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 </a:t>
            </a:r>
            <a:r>
              <a:rPr lang="x-none" sz="2000" dirty="0"/>
              <a:t>Ekonomski profit u slučaju monopola prikazan je na slici </a:t>
            </a:r>
            <a:r>
              <a:rPr lang="sr-Latn-CS" sz="2000" dirty="0" smtClean="0"/>
              <a:t>:</a:t>
            </a:r>
            <a:endParaRPr lang="x-none" sz="2000" dirty="0"/>
          </a:p>
        </p:txBody>
      </p:sp>
      <p:pic>
        <p:nvPicPr>
          <p:cNvPr id="4" name="Picture 3" descr="Slika 3-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6" t="9181" r="2504" b="291"/>
          <a:stretch>
            <a:fillRect/>
          </a:stretch>
        </p:blipFill>
        <p:spPr bwMode="auto">
          <a:xfrm>
            <a:off x="2007608" y="3265387"/>
            <a:ext cx="5278318" cy="2683753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603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928670"/>
            <a:ext cx="7494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Premda se čini da monopolista ima daleko veće šanse za </a:t>
            </a:r>
            <a:endParaRPr lang="sr-Latn-CS" sz="2000" dirty="0" smtClean="0"/>
          </a:p>
          <a:p>
            <a:pPr algn="ctr"/>
            <a:r>
              <a:rPr lang="x-none" sz="2000" dirty="0" smtClean="0"/>
              <a:t>ostvarivanje </a:t>
            </a:r>
            <a:r>
              <a:rPr lang="x-none" sz="2000" dirty="0"/>
              <a:t>profita, posebno ekonomskog, </a:t>
            </a:r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poređenju sa učesnicima na strani ponude </a:t>
            </a:r>
            <a:endParaRPr lang="sr-Latn-CS" sz="2000" dirty="0" smtClean="0"/>
          </a:p>
          <a:p>
            <a:pPr algn="ctr"/>
            <a:r>
              <a:rPr lang="x-none" sz="2000" dirty="0" smtClean="0"/>
              <a:t>na </a:t>
            </a:r>
            <a:r>
              <a:rPr lang="x-none" sz="2000" dirty="0"/>
              <a:t>tržištu potpune konkurencije,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monopolista može doći u situaciju da beleži ekonomski gubitak.</a:t>
            </a:r>
          </a:p>
        </p:txBody>
      </p:sp>
      <p:pic>
        <p:nvPicPr>
          <p:cNvPr id="5" name="Picture 4" descr="Slika 3-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r="777" b="398"/>
          <a:stretch>
            <a:fillRect/>
          </a:stretch>
        </p:blipFill>
        <p:spPr bwMode="auto">
          <a:xfrm>
            <a:off x="1928794" y="3000372"/>
            <a:ext cx="5091028" cy="2646684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815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71480"/>
            <a:ext cx="74943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U slučaju monopola suviše je resursa alocirano na proizvodnju </a:t>
            </a:r>
            <a:endParaRPr lang="sr-Latn-CS" sz="2000" dirty="0" smtClean="0"/>
          </a:p>
          <a:p>
            <a:pPr algn="ctr"/>
            <a:r>
              <a:rPr lang="x-none" sz="2000" dirty="0" smtClean="0"/>
              <a:t>manje </a:t>
            </a:r>
            <a:r>
              <a:rPr lang="x-none" sz="2000" dirty="0"/>
              <a:t>količine proizvoda, u poređenju sa potpunom konkurencijom. Osim toga, imajući u vidu barijere ulaska na tržište,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cena </a:t>
            </a:r>
            <a:r>
              <a:rPr lang="x-none" sz="2000" dirty="0"/>
              <a:t>je na tržištu monopola obično nerealno visoka,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određena </a:t>
            </a:r>
            <a:r>
              <a:rPr lang="x-none" sz="2000" dirty="0"/>
              <a:t>voljom jedinog učesnika na strani ponude, monopoliste.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2500306"/>
            <a:ext cx="390807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Grafik pokazuje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će u slučaju monopola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cena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(Pm) biti veća,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količina proizvoda (Qm) manja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poređenju sa 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cenom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 slučaju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potpune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konkurencije (Pc),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odnosno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količinom u slučaju potpune konkurencije (Qc). </a:t>
            </a:r>
            <a:endParaRPr lang="x-none" sz="20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 descr="Slika 3-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2260" r="3714" b="1575"/>
          <a:stretch>
            <a:fillRect/>
          </a:stretch>
        </p:blipFill>
        <p:spPr bwMode="auto">
          <a:xfrm>
            <a:off x="4143372" y="2571744"/>
            <a:ext cx="4200151" cy="2506827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169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CENOVNA MONOPOLSKA DISKRIMINACIJA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00808"/>
            <a:ext cx="74943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Cenovna diskriminacija može se posmatrati sa različitih </a:t>
            </a:r>
            <a:r>
              <a:rPr lang="x-none" sz="2000" dirty="0" smtClean="0"/>
              <a:t>aspekata:</a:t>
            </a:r>
          </a:p>
          <a:p>
            <a:pPr algn="ctr"/>
            <a:endParaRPr lang="x-none" sz="2000" dirty="0"/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Diskriminacija prema svrsi upotrebe </a:t>
            </a:r>
            <a:endParaRPr lang="x-none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endParaRPr lang="x-none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Diskriminacija 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prema ciljnoj grupi </a:t>
            </a:r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potrošača,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endParaRPr lang="x-none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Diskriminacija prema tržištu </a:t>
            </a:r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prodaje,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endParaRPr lang="x-none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Diskriminacija prema vremenskom </a:t>
            </a:r>
            <a:r>
              <a:rPr lang="x-none" sz="2000" b="1" dirty="0" smtClean="0">
                <a:solidFill>
                  <a:schemeClr val="accent3">
                    <a:lumMod val="75000"/>
                  </a:schemeClr>
                </a:solidFill>
              </a:rPr>
              <a:t>periodu.</a:t>
            </a:r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endParaRPr lang="x-none" sz="2000" b="1" dirty="0">
              <a:solidFill>
                <a:srgbClr val="C00000"/>
              </a:solidFill>
            </a:endParaRPr>
          </a:p>
          <a:p>
            <a:pPr lvl="0" algn="ctr"/>
            <a:r>
              <a:rPr lang="x-none" sz="2000" dirty="0" smtClean="0"/>
              <a:t>Reč </a:t>
            </a:r>
            <a:r>
              <a:rPr lang="x-none" sz="2000" dirty="0"/>
              <a:t>diskriminacija </a:t>
            </a:r>
            <a:r>
              <a:rPr lang="x-none" sz="2000" dirty="0" smtClean="0"/>
              <a:t>se uglavnom </a:t>
            </a:r>
            <a:r>
              <a:rPr lang="x-none" sz="2000" dirty="0"/>
              <a:t>doživljava u negativnom kontekstu, ona često može imati pozitivne efekte. </a:t>
            </a:r>
            <a:endParaRPr lang="sr-Latn-CS" sz="2000" dirty="0" smtClean="0"/>
          </a:p>
          <a:p>
            <a:pPr lvl="0" algn="ctr"/>
            <a:r>
              <a:rPr lang="x-none" sz="2000" dirty="0" smtClean="0"/>
              <a:t>U </a:t>
            </a:r>
            <a:r>
              <a:rPr lang="x-none" sz="2000" dirty="0"/>
              <a:t>tom smislu se i monopol može posmatrati ne samo kao prihvatljiva, već i kao poželjna tržišna struktura</a:t>
            </a:r>
            <a:r>
              <a:rPr lang="x-none" sz="2000" dirty="0" smtClean="0"/>
              <a:t>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1120262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715245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CENOVNA MONOPOLSKA DISKRIMINACIJA</a:t>
            </a:r>
            <a:endParaRPr lang="x-none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8358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Na koji način će u monopolu kao tržišnoj strukturi cene biti regulisane,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zavisi </a:t>
            </a:r>
            <a:r>
              <a:rPr lang="x-none" sz="2000" dirty="0"/>
              <a:t>od cilja koji se time želi postići.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slučaju da je cilj postizanje socijalnog optimuma i efikasna alokacija resursa, </a:t>
            </a:r>
            <a:r>
              <a:rPr lang="x-none" sz="2000" dirty="0"/>
              <a:t>cena u regulisanom monopolu trebalo bi da bude na nivou </a:t>
            </a:r>
            <a:endParaRPr lang="sr-Latn-CS" sz="2000" dirty="0" smtClean="0"/>
          </a:p>
          <a:p>
            <a:pPr algn="ctr"/>
            <a:r>
              <a:rPr lang="x-none" sz="2000" dirty="0" smtClean="0"/>
              <a:t>određenom </a:t>
            </a:r>
            <a:r>
              <a:rPr lang="x-none" sz="2000" dirty="0"/>
              <a:t>u preseku krive graničnog troška i krive tražnje</a:t>
            </a:r>
            <a:r>
              <a:rPr lang="x-none" sz="2000" dirty="0" smtClean="0"/>
              <a:t>.</a:t>
            </a:r>
            <a:endParaRPr lang="x-none" sz="2000" dirty="0"/>
          </a:p>
        </p:txBody>
      </p:sp>
      <p:pic>
        <p:nvPicPr>
          <p:cNvPr id="4" name="Picture 3" descr="Slika 3-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t="3163" r="3716" b="-238"/>
          <a:stretch>
            <a:fillRect/>
          </a:stretch>
        </p:blipFill>
        <p:spPr bwMode="auto">
          <a:xfrm>
            <a:off x="4499992" y="3250223"/>
            <a:ext cx="3819741" cy="2741121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42910" y="3643314"/>
            <a:ext cx="35251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Socijalni </a:t>
            </a:r>
            <a:r>
              <a:rPr lang="x-none" sz="2000"/>
              <a:t>optimum </a:t>
            </a:r>
            <a:endParaRPr lang="sr-Latn-CS" sz="2000" dirty="0" smtClean="0"/>
          </a:p>
          <a:p>
            <a:pPr algn="ctr"/>
            <a:r>
              <a:rPr lang="x-none" sz="2000" smtClean="0"/>
              <a:t>zapravo </a:t>
            </a:r>
            <a:r>
              <a:rPr lang="x-none" sz="2000"/>
              <a:t>podrazumeva </a:t>
            </a:r>
            <a:endParaRPr lang="sr-Latn-CS" sz="2000" dirty="0" smtClean="0"/>
          </a:p>
          <a:p>
            <a:pPr algn="ctr"/>
            <a:r>
              <a:rPr lang="x-none" sz="2000" smtClean="0"/>
              <a:t>obim </a:t>
            </a:r>
            <a:r>
              <a:rPr lang="x-none" sz="2000" dirty="0"/>
              <a:t>proizvodnje i </a:t>
            </a:r>
            <a:r>
              <a:rPr lang="x-none" sz="2000"/>
              <a:t>cene </a:t>
            </a:r>
            <a:endParaRPr lang="sr-Latn-CS" sz="2000" dirty="0" smtClean="0"/>
          </a:p>
          <a:p>
            <a:pPr algn="ctr"/>
            <a:r>
              <a:rPr lang="x-none" sz="2000" smtClean="0"/>
              <a:t>koje </a:t>
            </a:r>
            <a:r>
              <a:rPr lang="x-none" sz="2000" dirty="0"/>
              <a:t>bi bile postignute u slučaju potpune konkurencije. </a:t>
            </a:r>
            <a:endParaRPr lang="x-none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260589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71480"/>
            <a:ext cx="7494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Ukoliko je cilj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obezbeđenje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tehničke efikasnosti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osnov </a:t>
            </a:r>
            <a:r>
              <a:rPr lang="x-none" sz="2000" dirty="0"/>
              <a:t>za određivanje cene su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minimalni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ukupni troškovi proizvodnje.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Tada </a:t>
            </a:r>
            <a:r>
              <a:rPr lang="x-none" sz="2000" dirty="0"/>
              <a:t>će cene proisteći iz tačke preseka krive graničnog troška i krive ukupnih prosečnih troškova. </a:t>
            </a:r>
          </a:p>
        </p:txBody>
      </p:sp>
      <p:pic>
        <p:nvPicPr>
          <p:cNvPr id="6" name="Picture 5" descr="Slika 3-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r="1343"/>
          <a:stretch>
            <a:fillRect/>
          </a:stretch>
        </p:blipFill>
        <p:spPr bwMode="auto">
          <a:xfrm>
            <a:off x="2909667" y="3062312"/>
            <a:ext cx="3474199" cy="2697133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8274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571480"/>
            <a:ext cx="7494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Ukoliko  je cilj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obezbeđenje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konstantne dostupnosti ili raspoloživosti proizvoda,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tada </a:t>
            </a:r>
            <a:r>
              <a:rPr lang="x-none" sz="2000" dirty="0"/>
              <a:t>bi cenu trebalo odrediti na osnovu tačke preseka </a:t>
            </a:r>
            <a:endParaRPr lang="sr-Latn-CS" sz="2000" dirty="0" smtClean="0"/>
          </a:p>
          <a:p>
            <a:pPr algn="ctr"/>
            <a:r>
              <a:rPr lang="x-none" sz="2000" dirty="0" smtClean="0"/>
              <a:t>krive </a:t>
            </a:r>
            <a:r>
              <a:rPr lang="x-none" sz="2000" dirty="0"/>
              <a:t>prosečnih ukupnih troškova i krive tražnje,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a </a:t>
            </a:r>
            <a:r>
              <a:rPr lang="x-none" sz="2000" dirty="0"/>
              <a:t>što se može označiti kao fer cena. </a:t>
            </a:r>
          </a:p>
          <a:p>
            <a:pPr algn="just"/>
            <a:endParaRPr lang="x-none" sz="2000" dirty="0"/>
          </a:p>
        </p:txBody>
      </p:sp>
      <p:pic>
        <p:nvPicPr>
          <p:cNvPr id="5" name="Picture 4" descr="Slika 3-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4465" r="2251" b="922"/>
          <a:stretch>
            <a:fillRect/>
          </a:stretch>
        </p:blipFill>
        <p:spPr bwMode="auto">
          <a:xfrm>
            <a:off x="2143108" y="2643182"/>
            <a:ext cx="4926922" cy="2619614"/>
          </a:xfrm>
          <a:prstGeom prst="rect">
            <a:avLst/>
          </a:prstGeom>
          <a:noFill/>
          <a:ln w="127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425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845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Jovan Dučić 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(1871 – 1943)</a:t>
            </a:r>
          </a:p>
          <a:p>
            <a:pPr algn="ctr"/>
            <a:endParaRPr lang="sr-Latn-C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C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VELIKA JE NESREĆA KADA ČOVEK NE ZNA ŠTA HOĆE</a:t>
            </a:r>
          </a:p>
          <a:p>
            <a:pPr algn="ctr"/>
            <a:r>
              <a:rPr lang="sr-Latn-CS" sz="2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PRAVA KATASTROFA KADA NE ZNA ŠTA MOŽE</a:t>
            </a:r>
          </a:p>
          <a:p>
            <a:pPr algn="ctr"/>
            <a:endParaRPr lang="sr-Latn-C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Latn-C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r-Latn-CS" sz="2400" dirty="0" smtClean="0"/>
              <a:t>Rođen je u Trebinju u BiH.</a:t>
            </a:r>
          </a:p>
          <a:p>
            <a:pPr algn="ctr"/>
            <a:r>
              <a:rPr lang="sr-Latn-CS" sz="2400" dirty="0" smtClean="0"/>
              <a:t>Jedan od najznačajnijih pisaca i pesnika srpskog naroda.</a:t>
            </a:r>
          </a:p>
          <a:p>
            <a:pPr algn="ctr"/>
            <a:r>
              <a:rPr lang="sr-Latn-CS" sz="2400" dirty="0" smtClean="0"/>
              <a:t>Značajan deo svog života provodi u diplomatskoj službi svoje zemlje.</a:t>
            </a:r>
          </a:p>
          <a:p>
            <a:pPr algn="ctr"/>
            <a:endParaRPr lang="sr-Latn-CS" sz="2400" dirty="0" smtClean="0"/>
          </a:p>
          <a:p>
            <a:pPr algn="ctr"/>
            <a:endParaRPr lang="sr-Latn-CS" sz="24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778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TRŽIŠTA NESAVRŠENE KONKURENCIJE</a:t>
            </a:r>
          </a:p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OLIGOPOLSKO TRŽIŠTE </a:t>
            </a:r>
            <a:endParaRPr lang="sr-Latn-CS" sz="2800" b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571612"/>
            <a:ext cx="88583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Osnovna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karakteristika oligopola je da se na strani ponude nalazi mali broj učesnika.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Preduzeća </a:t>
            </a:r>
            <a:r>
              <a:rPr lang="x-none" sz="2000" dirty="0"/>
              <a:t>koja su 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oligopolskom</a:t>
            </a:r>
            <a:r>
              <a:rPr lang="x-none" sz="2000" dirty="0">
                <a:solidFill>
                  <a:schemeClr val="accent1"/>
                </a:solidFill>
              </a:rPr>
              <a:t> </a:t>
            </a:r>
            <a:r>
              <a:rPr lang="x-none" sz="2000" dirty="0"/>
              <a:t>položaju teže da dostignu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monopolski</a:t>
            </a:r>
            <a:r>
              <a:rPr lang="x-none" sz="2000" dirty="0"/>
              <a:t> položaj. </a:t>
            </a:r>
          </a:p>
          <a:p>
            <a:pPr algn="ctr"/>
            <a:endParaRPr lang="sr-Latn-CS" sz="2000" dirty="0" smtClean="0">
              <a:solidFill>
                <a:srgbClr val="FF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Najjednostavniji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oblik oligopola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je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duopol,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koji  </a:t>
            </a:r>
            <a:r>
              <a:rPr lang="x-none" sz="2000" dirty="0"/>
              <a:t>podrazumeva da se na strani ponude nalaze samo dva ponuđača – dva prodavca</a:t>
            </a:r>
            <a:r>
              <a:rPr lang="x-none" sz="2000" dirty="0" smtClean="0"/>
              <a:t>.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tome, duopolisti mogu biti u ulozi dominantnog ponuđača ili satelita.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zavisnosti od toga u kakvom su međusobnom </a:t>
            </a:r>
            <a:r>
              <a:rPr lang="x-none" sz="2000" dirty="0" smtClean="0"/>
              <a:t>odnosu, mogu </a:t>
            </a:r>
            <a:r>
              <a:rPr lang="x-none" sz="2000" dirty="0"/>
              <a:t>se izdvojiti </a:t>
            </a:r>
            <a:endParaRPr lang="sr-Latn-CS" sz="2000" dirty="0" smtClean="0"/>
          </a:p>
          <a:p>
            <a:pPr algn="ctr"/>
            <a:r>
              <a:rPr lang="x-none" sz="2000" dirty="0" smtClean="0"/>
              <a:t>tri </a:t>
            </a:r>
            <a:r>
              <a:rPr lang="x-none" sz="2000" dirty="0"/>
              <a:t>modela </a:t>
            </a:r>
            <a:r>
              <a:rPr lang="x-none" sz="2000" dirty="0" smtClean="0"/>
              <a:t>oligopola</a:t>
            </a:r>
            <a:r>
              <a:rPr lang="sr-Latn-CS" sz="2000" dirty="0" smtClean="0"/>
              <a:t> - duopola</a:t>
            </a:r>
            <a:r>
              <a:rPr lang="x-none" sz="2000" dirty="0" smtClean="0"/>
              <a:t>:</a:t>
            </a:r>
            <a:endParaRPr lang="x-none" sz="2000" dirty="0"/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Model satelita,</a:t>
            </a: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Model dominantnog preduzeća, i</a:t>
            </a:r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Model maksimiranja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prodaje.</a:t>
            </a: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0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73532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TIPOVI I STRUKTURA TRŽIŠTA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643050"/>
            <a:ext cx="74943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endParaRPr lang="x-none" sz="2000" dirty="0"/>
          </a:p>
          <a:p>
            <a:pPr marL="0" lvl="2" algn="ctr"/>
            <a:r>
              <a:rPr lang="x-none" sz="2000" dirty="0" smtClean="0"/>
              <a:t>Koliko </a:t>
            </a:r>
            <a:r>
              <a:rPr lang="x-none" sz="2000" dirty="0"/>
              <a:t>će preduzeće moći da bude uticajno u okruženju, </a:t>
            </a:r>
            <a:endParaRPr lang="sr-Latn-CS" sz="2000" dirty="0" smtClean="0"/>
          </a:p>
          <a:p>
            <a:pPr marL="0" lvl="2" algn="ctr"/>
            <a:r>
              <a:rPr lang="x-none" sz="2000" dirty="0" smtClean="0"/>
              <a:t>na </a:t>
            </a:r>
            <a:r>
              <a:rPr lang="x-none" sz="2000" dirty="0"/>
              <a:t>tržištu u velikoj meri određeno </a:t>
            </a:r>
            <a:r>
              <a:rPr lang="x-none" sz="2000" dirty="0" smtClean="0"/>
              <a:t>je:</a:t>
            </a:r>
          </a:p>
          <a:p>
            <a:pPr marL="0" lvl="2" algn="ctr"/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2" indent="-28575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tržišnom strukturom,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2" indent="-28575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tipologijom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koja determiniše kontekst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poslovanja.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2" indent="-285750" algn="ctr"/>
            <a:endParaRPr lang="sr-Latn-CS" sz="2000" dirty="0" smtClean="0">
              <a:solidFill>
                <a:srgbClr val="FF0000"/>
              </a:solidFill>
            </a:endParaRPr>
          </a:p>
          <a:p>
            <a:pPr marL="285750" lvl="2" indent="-285750" algn="ctr"/>
            <a:endParaRPr lang="sr-Latn-CS" sz="2000" dirty="0" smtClean="0">
              <a:solidFill>
                <a:srgbClr val="C00000"/>
              </a:solidFill>
            </a:endParaRPr>
          </a:p>
          <a:p>
            <a:pPr marL="285750" lvl="2" indent="-285750"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Tržišna struktura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2" indent="-285750" algn="ctr"/>
            <a:r>
              <a:rPr lang="x-none" sz="2000" dirty="0" smtClean="0"/>
              <a:t>definiše odnos između učesnika </a:t>
            </a:r>
            <a:endParaRPr lang="sr-Latn-CS" sz="2000" dirty="0" smtClean="0"/>
          </a:p>
          <a:p>
            <a:pPr marL="0" lvl="2" algn="ctr"/>
            <a:r>
              <a:rPr lang="x-none" sz="2000" dirty="0" smtClean="0"/>
              <a:t>na strani </a:t>
            </a:r>
            <a:endParaRPr lang="sr-Latn-CS" sz="2000" dirty="0" smtClean="0"/>
          </a:p>
          <a:p>
            <a:pPr marL="0" lvl="2"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ponude i tražnje.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2" indent="-285750" algn="ctr">
              <a:buFont typeface="Wingdings" panose="05000000000000000000" pitchFamily="2" charset="2"/>
              <a:buChar char="Ø"/>
            </a:pPr>
            <a:endParaRPr lang="x-none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84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01524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1" smtClean="0">
                <a:solidFill>
                  <a:schemeClr val="accent3">
                    <a:lumMod val="75000"/>
                  </a:schemeClr>
                </a:solidFill>
              </a:rPr>
              <a:t>MODEL SATELITA</a:t>
            </a:r>
            <a:endParaRPr lang="en-US" sz="2800" b="1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285860"/>
            <a:ext cx="7494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/>
              <a:t>Model satelita ili Kurnoov model </a:t>
            </a:r>
          </a:p>
          <a:p>
            <a:pPr algn="ctr"/>
            <a:r>
              <a:rPr lang="en-US" sz="2000" noProof="1" smtClean="0"/>
              <a:t>javlja se kada se duopolisti </a:t>
            </a:r>
          </a:p>
          <a:p>
            <a:pPr algn="ctr"/>
            <a:r>
              <a:rPr lang="en-US" sz="2000" noProof="1" smtClean="0"/>
              <a:t>ponašaju na isti način, </a:t>
            </a:r>
          </a:p>
          <a:p>
            <a:pPr algn="ctr"/>
            <a:r>
              <a:rPr lang="en-US" sz="2000" noProof="1" smtClean="0"/>
              <a:t>i to u smislu da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ni jedan ni drugi ne ispoljavaju želju za dominacijom. </a:t>
            </a:r>
          </a:p>
          <a:p>
            <a:pPr algn="ctr"/>
            <a:r>
              <a:rPr lang="en-US" sz="2000" noProof="1" smtClean="0"/>
              <a:t>To znači da su oba učesnika na strani ponude u ulozi satelita.</a:t>
            </a:r>
            <a:endParaRPr lang="en-US" sz="2000" noProof="1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857628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1" smtClean="0">
                <a:solidFill>
                  <a:schemeClr val="accent3">
                    <a:lumMod val="75000"/>
                  </a:schemeClr>
                </a:solidFill>
              </a:rPr>
              <a:t>MODEL DOMINANTNOG PREDUZEĆA</a:t>
            </a:r>
            <a:endParaRPr lang="en-US" sz="2800" b="1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4857760"/>
            <a:ext cx="7494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/>
              <a:t>Model dominantnog preduzeća ili Štakelbergov model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podrazumeva da je jedno od dva preduzeća dominantno, a drugo satelit. </a:t>
            </a:r>
          </a:p>
        </p:txBody>
      </p:sp>
    </p:spTree>
    <p:extLst>
      <p:ext uri="{BB962C8B-B14F-4D97-AF65-F5344CB8AC3E}">
        <p14:creationId xmlns:p14="http://schemas.microsoft.com/office/powerpoint/2010/main" val="1097500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01524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MODEL MAKSIMIRANJA PRODAJE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2071678"/>
            <a:ext cx="74943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Model maksimiranja prodaje ili Boulijev model 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podrazumeva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da su oba preduzeća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tržištu duopola dominantna,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odnosno </a:t>
            </a:r>
            <a:r>
              <a:rPr lang="x-none" sz="2000" dirty="0"/>
              <a:t>da teže da ostvare lidersku poziciju.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To </a:t>
            </a:r>
            <a:r>
              <a:rPr lang="x-none" sz="2000" dirty="0"/>
              <a:t>praktično znači da duopolisti žele da prodaju maksimalne </a:t>
            </a:r>
            <a:r>
              <a:rPr lang="x-none" sz="2000" dirty="0" smtClean="0"/>
              <a:t>količine</a:t>
            </a:r>
            <a:r>
              <a:rPr lang="sr-Latn-CS" sz="2000" dirty="0" smtClean="0"/>
              <a:t>.</a:t>
            </a:r>
            <a:endParaRPr lang="x-non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2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01524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1" smtClean="0">
                <a:solidFill>
                  <a:schemeClr val="accent3">
                    <a:lumMod val="75000"/>
                  </a:schemeClr>
                </a:solidFill>
              </a:rPr>
              <a:t>KARTELSKI SPORAZUMI</a:t>
            </a:r>
            <a:endParaRPr lang="en-US" sz="2800" b="1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214422"/>
            <a:ext cx="74943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/>
              <a:t>Kada je situacija na tržištu oligopola, u uslovima duopola </a:t>
            </a:r>
          </a:p>
          <a:p>
            <a:pPr algn="ctr"/>
            <a:r>
              <a:rPr lang="en-US" sz="2000" noProof="1" smtClean="0"/>
              <a:t>takva da oba preduzeća nastoje da obezbede maksimiranje prodaje, </a:t>
            </a:r>
          </a:p>
          <a:p>
            <a:pPr algn="ctr"/>
            <a:r>
              <a:rPr lang="en-US" sz="2000" noProof="1" smtClean="0"/>
              <a:t>za duopoliste je najbolje da sklope međusobni sporazum.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U zavisnosti od vrste sporazuma,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odnosno načina udruživanja preduzeća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oligopol kao tržišna struktura može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da preraste u monopol ili tržišnu strukturu veoma sličnu monopolu.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odnosno Kartel.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U takvom slučaju oligopolisti ili duopolisti </a:t>
            </a:r>
          </a:p>
          <a:p>
            <a:pPr algn="ctr"/>
            <a:r>
              <a:rPr lang="en-US" sz="2000" noProof="1" smtClean="0"/>
              <a:t>koji su do tada bili konkurenti postaju partneri </a:t>
            </a:r>
          </a:p>
          <a:p>
            <a:pPr algn="ctr"/>
            <a:r>
              <a:rPr lang="en-US" sz="2000" noProof="1" smtClean="0"/>
              <a:t>koji se nalaze na istoj strani. </a:t>
            </a:r>
          </a:p>
          <a:p>
            <a:pPr algn="ctr"/>
            <a:r>
              <a:rPr lang="en-US" sz="2000" noProof="1" smtClean="0"/>
              <a:t>Oni se dogovaraju kako o cenama, </a:t>
            </a:r>
          </a:p>
          <a:p>
            <a:pPr algn="ctr"/>
            <a:r>
              <a:rPr lang="en-US" sz="2000" noProof="1" smtClean="0"/>
              <a:t>tako i o količinama proizvoda koje će ponuditi tržištu.</a:t>
            </a:r>
          </a:p>
          <a:p>
            <a:pPr algn="just"/>
            <a:endParaRPr lang="en-US" sz="2000" noProof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96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01524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1" smtClean="0">
                <a:solidFill>
                  <a:schemeClr val="accent3">
                    <a:lumMod val="75000"/>
                  </a:schemeClr>
                </a:solidFill>
              </a:rPr>
              <a:t>KARTELSKI SPORAZUMI</a:t>
            </a:r>
            <a:endParaRPr lang="en-US" sz="2800" b="1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340768"/>
            <a:ext cx="74943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/>
              <a:t>Premda je prva pomisao da udruživanjem i dogovaranjem </a:t>
            </a:r>
          </a:p>
          <a:p>
            <a:pPr algn="ctr"/>
            <a:r>
              <a:rPr lang="en-US" sz="2000" noProof="1" smtClean="0"/>
              <a:t>oko uslova prodaje oligopol ili duopol, </a:t>
            </a:r>
          </a:p>
          <a:p>
            <a:pPr algn="ctr"/>
            <a:r>
              <a:rPr lang="en-US" sz="2000" noProof="1" smtClean="0"/>
              <a:t>kao njegov specifičnih slučaj, prelazi u monopol kao kartel </a:t>
            </a:r>
          </a:p>
          <a:p>
            <a:pPr algn="ctr"/>
            <a:r>
              <a:rPr lang="en-US" sz="2000" noProof="1" smtClean="0"/>
              <a:t>situacija nije sasvim jednostavna.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Prvo ova preduzeća razlikuju se makar po jednom elementu, </a:t>
            </a:r>
          </a:p>
          <a:p>
            <a:pPr algn="ctr"/>
            <a:r>
              <a:rPr lang="en-US" sz="2000" noProof="1" smtClean="0"/>
              <a:t>a to su troškovi proizvodnje, koji najčešće jesu različiti.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Takođe, različit može biti i kapacitet ovih preduzeća, </a:t>
            </a:r>
          </a:p>
          <a:p>
            <a:pPr algn="ctr"/>
            <a:r>
              <a:rPr lang="en-US" sz="2000" noProof="1" smtClean="0"/>
              <a:t>što doprinosi da oni ne moraju ili ne mogu da imaju isti obim prodaje.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Određivanje ravnoteže u slučaju kartelskog sporazuma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podrazumeva određivanje prodajne cene,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kao i učešće svakog od duopoliste u ponudi,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ali i ostvarenom profitu.</a:t>
            </a:r>
            <a:endParaRPr lang="en-US" sz="2000" noProof="1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75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01524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1" smtClean="0">
                <a:solidFill>
                  <a:schemeClr val="accent3">
                    <a:lumMod val="75000"/>
                  </a:schemeClr>
                </a:solidFill>
              </a:rPr>
              <a:t>TEORIJA IGARA</a:t>
            </a:r>
            <a:endParaRPr lang="en-US" sz="2800" b="1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142984"/>
            <a:ext cx="83582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/>
              <a:t>Situacija u kojoj oba preduzeća žele da budu lideri i ne odstupaju od toga </a:t>
            </a:r>
          </a:p>
          <a:p>
            <a:pPr algn="ctr"/>
            <a:r>
              <a:rPr lang="en-US" sz="2000" noProof="1" smtClean="0"/>
              <a:t>ne vodi dogovoru. </a:t>
            </a:r>
          </a:p>
          <a:p>
            <a:pPr algn="ctr"/>
            <a:r>
              <a:rPr lang="en-US" sz="2000" noProof="1" smtClean="0"/>
              <a:t>Ukoliko se dogovor postigne reč je o kartelu, </a:t>
            </a:r>
          </a:p>
          <a:p>
            <a:pPr algn="ctr"/>
            <a:r>
              <a:rPr lang="en-US" sz="2000" noProof="1" smtClean="0"/>
              <a:t>odnosno kartelskom sporazumu koji je prethodno opisan.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Međutim, ukoliko do dogovora ne dođe preduzeća se nalaze u </a:t>
            </a:r>
          </a:p>
          <a:p>
            <a:pPr algn="ctr"/>
            <a:r>
              <a:rPr lang="en-US" sz="2000" noProof="1" smtClean="0"/>
              <a:t>konfliktnoj situaciji.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Oni imaju različite ciljeve i različite strategije koje ih mogu dovesti do ostvarenja tih ciljeva.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Određivanje optimalnih strategija u slučaju kada između duopolista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postoji konflikt vrši se pomoću teorije igara.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Prema teoriji igara, igra podrazumeva postojanje određenih pravila </a:t>
            </a:r>
          </a:p>
          <a:p>
            <a:pPr algn="ctr"/>
            <a:r>
              <a:rPr lang="en-US" sz="2000" noProof="1" smtClean="0"/>
              <a:t>pri čemu svako od učesnika (u slučaju duopola postoje dva učesnika) </a:t>
            </a:r>
          </a:p>
          <a:p>
            <a:pPr algn="ctr"/>
            <a:r>
              <a:rPr lang="en-US" sz="2000" noProof="1" smtClean="0"/>
              <a:t>bira strategiju na način da maksimira profit. </a:t>
            </a:r>
            <a:endParaRPr lang="en-US" sz="2000" noProof="1"/>
          </a:p>
        </p:txBody>
      </p:sp>
    </p:spTree>
    <p:extLst>
      <p:ext uri="{BB962C8B-B14F-4D97-AF65-F5344CB8AC3E}">
        <p14:creationId xmlns:p14="http://schemas.microsoft.com/office/powerpoint/2010/main" val="168447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571480"/>
            <a:ext cx="74943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Teorija </a:t>
            </a:r>
            <a:r>
              <a:rPr lang="x-none" sz="2000" dirty="0"/>
              <a:t>igara koja se koristi za analizu duopola ima u fokusu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takozvane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igre sa nultom sumom.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Igre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sa nultom sumom su one u kojima jedan igrač ne može da dobije, dok drugi igrač ne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izgubi.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Primer </a:t>
            </a:r>
            <a:r>
              <a:rPr lang="x-none" sz="2000" dirty="0"/>
              <a:t>igre prikazan je u </a:t>
            </a:r>
            <a:r>
              <a:rPr lang="x-none" sz="2000" dirty="0" smtClean="0"/>
              <a:t>tabeli.</a:t>
            </a:r>
            <a:endParaRPr lang="x-none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645984"/>
              </p:ext>
            </p:extLst>
          </p:nvPr>
        </p:nvGraphicFramePr>
        <p:xfrm>
          <a:off x="142844" y="3214686"/>
          <a:ext cx="8786875" cy="2857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9847"/>
                <a:gridCol w="1457324"/>
                <a:gridCol w="1457324"/>
                <a:gridCol w="1457324"/>
                <a:gridCol w="1477528"/>
                <a:gridCol w="1477528"/>
              </a:tblGrid>
              <a:tr h="403946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Strategije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Strategije lidera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smtClean="0">
                          <a:effectLst/>
                        </a:rPr>
                        <a:t>Minimaksi</a:t>
                      </a:r>
                      <a:r>
                        <a:rPr lang="sr-Latn-CS" sz="2000" dirty="0" smtClean="0">
                          <a:effectLst/>
                        </a:rPr>
                        <a:t> (max gubitak)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3764">
                <a:tc gridSpan="2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I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II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smtClean="0">
                          <a:effectLst/>
                        </a:rPr>
                        <a:t>I</a:t>
                      </a:r>
                      <a:r>
                        <a:rPr lang="sr-Latn-CS" sz="2000" dirty="0" smtClean="0">
                          <a:effectLst/>
                        </a:rPr>
                        <a:t>I</a:t>
                      </a:r>
                      <a:r>
                        <a:rPr lang="x-none" sz="2000" smtClean="0">
                          <a:effectLst/>
                        </a:rPr>
                        <a:t>I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403946">
                <a:tc rowSpan="3"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Strategije satelita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I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4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3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5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5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94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II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7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4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6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7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94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smtClean="0">
                          <a:effectLst/>
                        </a:rPr>
                        <a:t>I</a:t>
                      </a:r>
                      <a:r>
                        <a:rPr lang="sr-Latn-CS" sz="2000" dirty="0" smtClean="0">
                          <a:effectLst/>
                        </a:rPr>
                        <a:t>I</a:t>
                      </a:r>
                      <a:r>
                        <a:rPr lang="x-none" sz="2000" smtClean="0">
                          <a:effectLst/>
                        </a:rPr>
                        <a:t>I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3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1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4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4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39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smtClean="0">
                          <a:effectLst/>
                        </a:rPr>
                        <a:t>Maksimini</a:t>
                      </a:r>
                      <a:r>
                        <a:rPr lang="sr-Latn-CS" sz="2000" dirty="0" smtClean="0">
                          <a:effectLst/>
                        </a:rPr>
                        <a:t> (min dobitak)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3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1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4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47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928670"/>
            <a:ext cx="74943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Lider </a:t>
            </a:r>
            <a:r>
              <a:rPr lang="x-none" sz="2000" dirty="0"/>
              <a:t>koji želi da dobije što više </a:t>
            </a:r>
            <a:endParaRPr lang="sr-Latn-CS" sz="2000" dirty="0" smtClean="0"/>
          </a:p>
          <a:p>
            <a:pPr algn="ctr"/>
            <a:r>
              <a:rPr lang="x-none" sz="2000" dirty="0" smtClean="0"/>
              <a:t>bira </a:t>
            </a:r>
            <a:r>
              <a:rPr lang="x-none" sz="2000" dirty="0"/>
              <a:t>minimalni iznos koji može dobiti po svakoj svojoj alternativi, odnosno u ovom slučaju to je red tabele naslovljen kao </a:t>
            </a:r>
            <a:r>
              <a:rPr lang="x-none" sz="2000" dirty="0">
                <a:solidFill>
                  <a:srgbClr val="C00000"/>
                </a:solidFill>
              </a:rPr>
              <a:t>Maksimini</a:t>
            </a:r>
            <a:r>
              <a:rPr lang="x-none" sz="2000" dirty="0"/>
              <a:t>, </a:t>
            </a:r>
            <a:endParaRPr lang="sr-Latn-CS" sz="2000" dirty="0" smtClean="0"/>
          </a:p>
          <a:p>
            <a:pPr algn="ctr"/>
            <a:r>
              <a:rPr lang="x-none" sz="2000" dirty="0" smtClean="0"/>
              <a:t>a </a:t>
            </a:r>
            <a:r>
              <a:rPr lang="x-none" sz="2000" dirty="0"/>
              <a:t>zatim od svih minimalnih iznosa bira </a:t>
            </a:r>
            <a:r>
              <a:rPr lang="x-none" sz="2000" dirty="0" smtClean="0"/>
              <a:t>najveći, </a:t>
            </a:r>
            <a:endParaRPr lang="sr-Latn-CS" sz="2000" dirty="0" smtClean="0"/>
          </a:p>
          <a:p>
            <a:pPr algn="ctr"/>
            <a:r>
              <a:rPr lang="x-none" sz="2000" dirty="0" smtClean="0"/>
              <a:t>od </a:t>
            </a:r>
            <a:r>
              <a:rPr lang="x-none" sz="2000" dirty="0"/>
              <a:t>minimuma po kolonama 3, 1 i 4 </a:t>
            </a:r>
            <a:endParaRPr lang="sr-Latn-CS" sz="2000" dirty="0" smtClean="0"/>
          </a:p>
          <a:p>
            <a:pPr algn="ctr"/>
            <a:r>
              <a:rPr lang="x-none" sz="2000" dirty="0" smtClean="0"/>
              <a:t>dominantno </a:t>
            </a:r>
            <a:r>
              <a:rPr lang="x-none" sz="2000" dirty="0"/>
              <a:t>preduzeće bira 4, </a:t>
            </a:r>
            <a:endParaRPr lang="sr-Latn-CS" sz="2000" dirty="0" smtClean="0"/>
          </a:p>
          <a:p>
            <a:pPr algn="ctr"/>
            <a:r>
              <a:rPr lang="x-none" sz="2000" dirty="0" smtClean="0"/>
              <a:t>a </a:t>
            </a:r>
            <a:r>
              <a:rPr lang="x-none" sz="2000" dirty="0"/>
              <a:t>to znači da bira treću strategiju</a:t>
            </a:r>
            <a:r>
              <a:rPr lang="x-none" sz="2000" dirty="0" smtClean="0"/>
              <a:t>.</a:t>
            </a:r>
          </a:p>
          <a:p>
            <a:pPr algn="ctr"/>
            <a:endParaRPr lang="x-none" sz="2000" dirty="0"/>
          </a:p>
          <a:p>
            <a:pPr algn="ctr"/>
            <a:r>
              <a:rPr lang="x-none" sz="2000" dirty="0"/>
              <a:t>P</a:t>
            </a:r>
            <a:r>
              <a:rPr lang="x-none" sz="2000" dirty="0" smtClean="0"/>
              <a:t>reduzeće </a:t>
            </a:r>
            <a:r>
              <a:rPr lang="x-none" sz="2000" dirty="0"/>
              <a:t>satelit </a:t>
            </a:r>
            <a:endParaRPr lang="sr-Latn-CS" sz="2000" dirty="0" smtClean="0"/>
          </a:p>
          <a:p>
            <a:pPr algn="ctr"/>
            <a:r>
              <a:rPr lang="x-none" sz="2000" dirty="0" smtClean="0"/>
              <a:t>bira </a:t>
            </a:r>
            <a:r>
              <a:rPr lang="x-none" sz="2000" dirty="0"/>
              <a:t>maksimalni iznos koji može izgubiti po svakoj svojoj alternativi, odnosno u ovom slučaju to je kolona tabele naslovljena kao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Minimaksi</a:t>
            </a:r>
            <a:r>
              <a:rPr lang="x-none" sz="2000" dirty="0"/>
              <a:t>, a zatim od svih maksimalnih iznosa bira </a:t>
            </a:r>
            <a:r>
              <a:rPr lang="x-none" sz="2000" dirty="0" smtClean="0"/>
              <a:t>najmanji, </a:t>
            </a:r>
            <a:endParaRPr lang="sr-Latn-CS" sz="2000" dirty="0" smtClean="0"/>
          </a:p>
          <a:p>
            <a:pPr algn="ctr"/>
            <a:r>
              <a:rPr lang="x-none" sz="2000" dirty="0" smtClean="0"/>
              <a:t>od </a:t>
            </a:r>
            <a:r>
              <a:rPr lang="x-none" sz="2000" dirty="0"/>
              <a:t>maksimuma po redovima 5, 7 i 4 </a:t>
            </a:r>
            <a:endParaRPr lang="sr-Latn-CS" sz="2000" dirty="0" smtClean="0"/>
          </a:p>
          <a:p>
            <a:pPr algn="ctr"/>
            <a:r>
              <a:rPr lang="x-none" sz="2000" dirty="0" smtClean="0"/>
              <a:t>preduzeće </a:t>
            </a:r>
            <a:r>
              <a:rPr lang="x-none" sz="2000" dirty="0"/>
              <a:t>satelit bira 4, </a:t>
            </a:r>
            <a:endParaRPr lang="sr-Latn-CS" sz="2000" dirty="0" smtClean="0"/>
          </a:p>
          <a:p>
            <a:pPr algn="ctr"/>
            <a:r>
              <a:rPr lang="x-none" sz="2000" dirty="0" smtClean="0"/>
              <a:t>a </a:t>
            </a:r>
            <a:r>
              <a:rPr lang="x-none" sz="2000" dirty="0"/>
              <a:t>to znači da bira treću strategiju.</a:t>
            </a:r>
            <a:r>
              <a:rPr lang="x-none" sz="2000" dirty="0" smtClean="0"/>
              <a:t> 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3339347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1" smtClean="0">
                <a:solidFill>
                  <a:schemeClr val="accent3">
                    <a:lumMod val="75000"/>
                  </a:schemeClr>
                </a:solidFill>
              </a:rPr>
              <a:t>MONOPOLISTIČKA KONKURENCIJA</a:t>
            </a:r>
            <a:endParaRPr lang="en-US" sz="2800" b="1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071546"/>
            <a:ext cx="8572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Latn-RS" sz="2000" noProof="1" smtClean="0"/>
          </a:p>
          <a:p>
            <a:pPr algn="ctr"/>
            <a:r>
              <a:rPr lang="en-US" sz="2000" noProof="1" smtClean="0"/>
              <a:t>Monopolistička konkurencija predstavlja još jednu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varijantu između savršene konkurencije i monopola ili oligopola. </a:t>
            </a:r>
          </a:p>
          <a:p>
            <a:pPr algn="ctr"/>
            <a:endParaRPr lang="en-US" sz="2000" noProof="1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000" noProof="1" smtClean="0"/>
              <a:t>U savršenoj konkurenciji </a:t>
            </a:r>
          </a:p>
          <a:p>
            <a:pPr algn="ctr"/>
            <a:r>
              <a:rPr lang="en-US" sz="2000" noProof="1" smtClean="0"/>
              <a:t>cena je manja, a ponuđena količina veća,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dok je u monopolističkoj konkurenciji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cena veća, a ponuđena količina proizvoda manja. </a:t>
            </a:r>
          </a:p>
          <a:p>
            <a:pPr algn="ctr"/>
            <a:endParaRPr lang="en-US" sz="2000" noProof="1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Broj učesnika na strani ponude veći je nego u slučaju monopola, </a:t>
            </a:r>
          </a:p>
          <a:p>
            <a:pPr algn="ctr"/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ali i pak manji nego u slučaju savršene konkurencije.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Obično je reč o malom broju učesnika između kojih postoji </a:t>
            </a:r>
          </a:p>
          <a:p>
            <a:pPr algn="ctr"/>
            <a:r>
              <a:rPr lang="en-US" sz="2000" noProof="1" smtClean="0"/>
              <a:t>cenovna i/ili necenovna konkurencija.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Da li će preovladati karakteristike savršene konkurencije ili monopola </a:t>
            </a:r>
          </a:p>
          <a:p>
            <a:pPr algn="ctr"/>
            <a:r>
              <a:rPr lang="en-US" sz="2000" noProof="1" smtClean="0"/>
              <a:t>zavisi od toga da li je na strani ponude manji ili veći broj učesnika. </a:t>
            </a:r>
          </a:p>
        </p:txBody>
      </p:sp>
    </p:spTree>
    <p:extLst>
      <p:ext uri="{BB962C8B-B14F-4D97-AF65-F5344CB8AC3E}">
        <p14:creationId xmlns:p14="http://schemas.microsoft.com/office/powerpoint/2010/main" val="908878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714356"/>
            <a:ext cx="74943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 smtClean="0"/>
              <a:t>Kakve će konkretno biti karakteristike monopolističke konkurencije zavisi od:</a:t>
            </a:r>
          </a:p>
          <a:p>
            <a:pPr algn="ctr"/>
            <a:endParaRPr lang="x-none" sz="2000" dirty="0" smtClean="0"/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Broja učesnika na strani ponude</a:t>
            </a:r>
            <a:r>
              <a:rPr lang="x-none" sz="2000" dirty="0" smtClean="0"/>
              <a:t>, </a:t>
            </a:r>
            <a:endParaRPr lang="sr-Latn-CS" sz="2000" dirty="0" smtClean="0"/>
          </a:p>
          <a:p>
            <a:pPr marL="342900" lvl="0" indent="-342900" algn="ctr"/>
            <a:r>
              <a:rPr lang="x-none" sz="2000" dirty="0" smtClean="0"/>
              <a:t>veći je nego u slučaju monopola</a:t>
            </a:r>
            <a:r>
              <a:rPr lang="sr-Latn-CS" sz="2000" dirty="0" smtClean="0"/>
              <a:t> i oligopola</a:t>
            </a:r>
            <a:r>
              <a:rPr lang="x-none" sz="2000" dirty="0" smtClean="0"/>
              <a:t>, </a:t>
            </a:r>
            <a:endParaRPr lang="sr-Latn-CS" sz="2000" dirty="0" smtClean="0"/>
          </a:p>
          <a:p>
            <a:pPr marL="342900" lvl="0" indent="-342900" algn="ctr"/>
            <a:r>
              <a:rPr lang="x-none" sz="2000" dirty="0" smtClean="0"/>
              <a:t>ali i pak manji nego u slučaju savršene konkurencije,</a:t>
            </a:r>
            <a:endParaRPr lang="sr-Latn-CS" sz="2000" dirty="0" smtClean="0"/>
          </a:p>
          <a:p>
            <a:pPr marL="342900" lvl="0" indent="-342900" algn="ctr"/>
            <a:endParaRPr lang="x-none" sz="2000" dirty="0" smtClean="0"/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Stepena diferenciranosti proizvoda</a:t>
            </a:r>
            <a:r>
              <a:rPr lang="x-none" sz="2000" dirty="0" smtClean="0"/>
              <a:t>, </a:t>
            </a:r>
            <a:endParaRPr lang="sr-Latn-CS" sz="2000" dirty="0" smtClean="0"/>
          </a:p>
          <a:p>
            <a:pPr marL="342900" lvl="0" indent="-342900" algn="ctr"/>
            <a:r>
              <a:rPr lang="x-none" sz="2000" dirty="0" smtClean="0"/>
              <a:t>podrazumeva da se proizvodi koji imaju sličnu upotrebu, </a:t>
            </a:r>
            <a:endParaRPr lang="sr-Latn-CS" sz="2000" dirty="0" smtClean="0"/>
          </a:p>
          <a:p>
            <a:pPr marL="342900" lvl="0" indent="-342900" algn="ctr"/>
            <a:r>
              <a:rPr lang="x-none" sz="2000" dirty="0" smtClean="0"/>
              <a:t>odnosno </a:t>
            </a:r>
            <a:r>
              <a:rPr lang="sr-Latn-CS" sz="2000" dirty="0" smtClean="0"/>
              <a:t>da </a:t>
            </a:r>
            <a:r>
              <a:rPr lang="x-none" sz="2000" dirty="0" smtClean="0"/>
              <a:t>koriste se za zadovoljenje istih ili sličnih potreba </a:t>
            </a:r>
            <a:endParaRPr lang="sr-Latn-CS" sz="2000" dirty="0" smtClean="0"/>
          </a:p>
          <a:p>
            <a:pPr marL="342900" lvl="0" indent="-342900" algn="ctr"/>
            <a:r>
              <a:rPr lang="x-none" sz="2000" dirty="0" smtClean="0"/>
              <a:t>ipak nisu potpuno identični ili standardizovani,</a:t>
            </a:r>
            <a:endParaRPr lang="sr-Latn-CS" sz="2000" dirty="0" smtClean="0"/>
          </a:p>
          <a:p>
            <a:pPr marL="342900" lvl="0" indent="-342900" algn="ctr"/>
            <a:endParaRPr lang="x-none" sz="2000" dirty="0" smtClean="0"/>
          </a:p>
          <a:p>
            <a:pPr marL="342900" lvl="0" indent="-34290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Slobode ulaska i izlaska iz grane</a:t>
            </a:r>
            <a:r>
              <a:rPr lang="x-none" sz="2000" dirty="0" smtClean="0"/>
              <a:t>, </a:t>
            </a:r>
            <a:endParaRPr lang="sr-Latn-CS" sz="2000" dirty="0" smtClean="0"/>
          </a:p>
          <a:p>
            <a:pPr marL="342900" lvl="0" indent="-342900" algn="ctr"/>
            <a:r>
              <a:rPr lang="x-none" sz="2000" dirty="0" smtClean="0"/>
              <a:t>vezuje se za specifične uslove koje preduzeće mora da ispuni </a:t>
            </a:r>
            <a:endParaRPr lang="sr-Latn-CS" sz="2000" dirty="0" smtClean="0"/>
          </a:p>
          <a:p>
            <a:pPr marL="342900" indent="-342900" algn="ctr"/>
            <a:r>
              <a:rPr lang="x-none" sz="2000" dirty="0" smtClean="0"/>
              <a:t>da bi moglo da nastupa, odnosno da se povuče sa određenog tržišta.</a:t>
            </a:r>
            <a:r>
              <a:rPr lang="en-US" sz="2000" dirty="0" smtClean="0"/>
              <a:t> </a:t>
            </a:r>
            <a:r>
              <a:rPr lang="en-US" sz="2000" dirty="0" err="1" smtClean="0"/>
              <a:t>Ovi</a:t>
            </a:r>
            <a:r>
              <a:rPr lang="en-US" sz="2000" dirty="0" smtClean="0"/>
              <a:t> </a:t>
            </a:r>
            <a:r>
              <a:rPr lang="en-US" sz="2000" dirty="0" err="1" smtClean="0"/>
              <a:t>uslovi</a:t>
            </a:r>
            <a:r>
              <a:rPr lang="en-US" sz="2000" dirty="0" smtClean="0"/>
              <a:t> </a:t>
            </a:r>
            <a:r>
              <a:rPr lang="en-US" sz="2000" dirty="0" err="1" smtClean="0"/>
              <a:t>obično</a:t>
            </a:r>
            <a:r>
              <a:rPr lang="en-US" sz="2000" dirty="0" smtClean="0"/>
              <a:t> se </a:t>
            </a:r>
            <a:r>
              <a:rPr lang="en-US" sz="2000" dirty="0" err="1" smtClean="0"/>
              <a:t>odnose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retke</a:t>
            </a:r>
            <a:r>
              <a:rPr lang="en-US" sz="2000" dirty="0" smtClean="0"/>
              <a:t> </a:t>
            </a:r>
            <a:r>
              <a:rPr lang="en-US" sz="2000" dirty="0" err="1" smtClean="0"/>
              <a:t>resurse</a:t>
            </a:r>
            <a:r>
              <a:rPr lang="en-US" sz="2000" dirty="0" smtClean="0"/>
              <a:t>, </a:t>
            </a:r>
            <a:r>
              <a:rPr lang="en-US" sz="2000" dirty="0" err="1" smtClean="0"/>
              <a:t>koji</a:t>
            </a:r>
            <a:r>
              <a:rPr lang="en-US" sz="2000" dirty="0" smtClean="0"/>
              <a:t> se </a:t>
            </a:r>
            <a:r>
              <a:rPr lang="en-US" sz="2000" dirty="0" err="1" smtClean="0"/>
              <a:t>teško</a:t>
            </a:r>
            <a:r>
              <a:rPr lang="en-US" sz="2000" dirty="0" smtClean="0"/>
              <a:t> 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gotovo</a:t>
            </a:r>
            <a:r>
              <a:rPr lang="en-US" sz="2000" dirty="0" smtClean="0"/>
              <a:t> </a:t>
            </a:r>
            <a:r>
              <a:rPr lang="en-US" sz="2000" dirty="0" err="1" smtClean="0"/>
              <a:t>nikako</a:t>
            </a:r>
            <a:r>
              <a:rPr lang="en-US" sz="2000" dirty="0" smtClean="0"/>
              <a:t> ne </a:t>
            </a:r>
            <a:r>
              <a:rPr lang="en-US" sz="2000" dirty="0" err="1" smtClean="0"/>
              <a:t>mogu</a:t>
            </a:r>
            <a:r>
              <a:rPr lang="en-US" sz="2000" dirty="0" smtClean="0"/>
              <a:t> </a:t>
            </a:r>
            <a:r>
              <a:rPr lang="en-US" sz="2000" dirty="0" err="1" smtClean="0"/>
              <a:t>kopirati</a:t>
            </a:r>
            <a:r>
              <a:rPr lang="en-US" sz="2000" dirty="0" smtClean="0"/>
              <a:t>.</a:t>
            </a:r>
            <a:endParaRPr lang="x-none" sz="2000" dirty="0"/>
          </a:p>
        </p:txBody>
      </p:sp>
    </p:spTree>
    <p:extLst>
      <p:ext uri="{BB962C8B-B14F-4D97-AF65-F5344CB8AC3E}">
        <p14:creationId xmlns:p14="http://schemas.microsoft.com/office/powerpoint/2010/main" val="525301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73532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TRŽIŠTE RADA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4943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Tržište radne snage veoma je značajan element u ekonomskoj analizi, zbog toga što je u savremenim uslovima, kao što je istaknuto,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radna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snaga osnov ostvarivanja konkurentske prednosti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zahvaljujući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znanju i veštinama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x-none" sz="2000" dirty="0" smtClean="0"/>
              <a:t>Na </a:t>
            </a:r>
            <a:r>
              <a:rPr lang="x-none" sz="2000" dirty="0"/>
              <a:t>tržištu radne snage tržišna struktura nije jedina koja determiniše varijacije u zaradi i stepenu zaposlenosti. </a:t>
            </a:r>
            <a:endParaRPr lang="sr-Latn-CS" sz="2000" dirty="0" smtClean="0"/>
          </a:p>
          <a:p>
            <a:pPr algn="ctr"/>
            <a:r>
              <a:rPr lang="x-none" sz="2000" dirty="0" smtClean="0"/>
              <a:t>Kao </a:t>
            </a:r>
            <a:r>
              <a:rPr lang="x-none" sz="2000" dirty="0"/>
              <a:t>izvori varijacija </a:t>
            </a:r>
            <a:r>
              <a:rPr lang="x-none" sz="2000" dirty="0" smtClean="0"/>
              <a:t>javljaju se:</a:t>
            </a:r>
          </a:p>
          <a:p>
            <a:pPr algn="ctr"/>
            <a:endParaRPr lang="x-none" sz="2000" dirty="0"/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Varijacije u geografskoj mobilnosti,</a:t>
            </a: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Rasna i polna diskriminacija,</a:t>
            </a: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Razlika u produktivnosti koja proističe iz sposobnosti zaposlenih,</a:t>
            </a: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Razlika u sektorima, odnosno privrednim granama,</a:t>
            </a:r>
          </a:p>
          <a:p>
            <a:pPr marL="34290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Vrednost proizvoda na čijoj su proizvodnji angažovani zaposleni.</a:t>
            </a:r>
          </a:p>
        </p:txBody>
      </p:sp>
    </p:spTree>
    <p:extLst>
      <p:ext uri="{BB962C8B-B14F-4D97-AF65-F5344CB8AC3E}">
        <p14:creationId xmlns:p14="http://schemas.microsoft.com/office/powerpoint/2010/main" val="956926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73532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KATEGORIJE TRŽIŠNIH STRUKTURA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1428736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x-none" sz="2000" smtClean="0"/>
              <a:t>U </a:t>
            </a:r>
            <a:r>
              <a:rPr lang="x-none" sz="2000" dirty="0" smtClean="0"/>
              <a:t>tabeli je </a:t>
            </a:r>
            <a:r>
              <a:rPr lang="x-none" sz="2000" dirty="0" err="1" smtClean="0"/>
              <a:t>identifikovno</a:t>
            </a:r>
            <a:r>
              <a:rPr lang="x-none" sz="2000" dirty="0" smtClean="0"/>
              <a:t> </a:t>
            </a:r>
            <a:r>
              <a:rPr lang="x-none" sz="2000" dirty="0"/>
              <a:t>devet različitih tržišnih struktura </a:t>
            </a:r>
            <a:r>
              <a:rPr lang="x-none" sz="2000"/>
              <a:t>ili </a:t>
            </a:r>
            <a:r>
              <a:rPr lang="x-none" sz="2000" smtClean="0"/>
              <a:t>stanja</a:t>
            </a:r>
            <a:r>
              <a:rPr lang="sr-Latn-CS" sz="2000" dirty="0" smtClean="0"/>
              <a:t> </a:t>
            </a:r>
          </a:p>
          <a:p>
            <a:pPr marL="0" lvl="2" algn="ctr"/>
            <a:r>
              <a:rPr lang="sr-Latn-CS" sz="2000" dirty="0" smtClean="0"/>
              <a:t>po osnovu brojnosti učesnika na tržištu</a:t>
            </a:r>
            <a:r>
              <a:rPr lang="x-none" sz="2000" smtClean="0"/>
              <a:t>: </a:t>
            </a:r>
            <a:endParaRPr lang="x-none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91364"/>
              </p:ext>
            </p:extLst>
          </p:nvPr>
        </p:nvGraphicFramePr>
        <p:xfrm>
          <a:off x="971600" y="2708920"/>
          <a:ext cx="7128792" cy="3453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1490"/>
                <a:gridCol w="1341490"/>
                <a:gridCol w="1488924"/>
                <a:gridCol w="1433242"/>
                <a:gridCol w="1523646"/>
              </a:tblGrid>
              <a:tr h="490563">
                <a:tc rowSpan="2"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PONUDA</a:t>
                      </a:r>
                      <a:endParaRPr lang="x-non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49056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Broj učesnika</a:t>
                      </a:r>
                      <a:endParaRPr lang="x-non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Mnogo</a:t>
                      </a:r>
                      <a:endParaRPr lang="x-non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Malo</a:t>
                      </a:r>
                      <a:endParaRPr lang="x-non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Jedan</a:t>
                      </a:r>
                      <a:endParaRPr lang="x-non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943">
                <a:tc rowSpan="3"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T</a:t>
                      </a:r>
                    </a:p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R</a:t>
                      </a:r>
                    </a:p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A</a:t>
                      </a:r>
                    </a:p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Ž</a:t>
                      </a:r>
                    </a:p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NJ</a:t>
                      </a:r>
                    </a:p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A</a:t>
                      </a:r>
                      <a:endParaRPr lang="x-non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Mnogo</a:t>
                      </a:r>
                      <a:endParaRPr lang="x-non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Potpuna konkurencija</a:t>
                      </a:r>
                      <a:endParaRPr lang="x-non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Oligopson</a:t>
                      </a:r>
                      <a:endParaRPr lang="x-non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Monopson</a:t>
                      </a:r>
                      <a:endParaRPr lang="x-non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494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Malo</a:t>
                      </a:r>
                      <a:endParaRPr lang="x-non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Oligopol</a:t>
                      </a:r>
                      <a:endParaRPr lang="x-non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Bilateralni oligopol</a:t>
                      </a:r>
                      <a:endParaRPr lang="x-non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smtClean="0">
                          <a:effectLst/>
                        </a:rPr>
                        <a:t>Kvazi</a:t>
                      </a:r>
                      <a:r>
                        <a:rPr lang="sr-Latn-CS" sz="2000" dirty="0" smtClean="0">
                          <a:effectLst/>
                        </a:rPr>
                        <a:t> </a:t>
                      </a:r>
                      <a:r>
                        <a:rPr lang="x-none" sz="2000" smtClean="0">
                          <a:effectLst/>
                        </a:rPr>
                        <a:t>monopson</a:t>
                      </a:r>
                      <a:endParaRPr lang="x-non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730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Jedan</a:t>
                      </a:r>
                      <a:endParaRPr lang="x-none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Monopol</a:t>
                      </a:r>
                      <a:endParaRPr lang="x-non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smtClean="0">
                          <a:effectLst/>
                        </a:rPr>
                        <a:t>Kvazi</a:t>
                      </a:r>
                      <a:r>
                        <a:rPr lang="sr-Latn-CS" sz="2000" dirty="0" smtClean="0">
                          <a:effectLst/>
                        </a:rPr>
                        <a:t> </a:t>
                      </a:r>
                      <a:r>
                        <a:rPr lang="x-none" sz="2000" smtClean="0">
                          <a:effectLst/>
                        </a:rPr>
                        <a:t>monopol</a:t>
                      </a:r>
                      <a:endParaRPr lang="x-non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Bilateralni monopol</a:t>
                      </a:r>
                      <a:endParaRPr lang="x-none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581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73532"/>
            <a:ext cx="778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TRŽIŠTE RADNE SNAGE U USLOVIMA POTPUNE KONKURENCIJE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643050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Zaposleni predstavljaju organizovanu grupu ljudi koja radi u preduzeću,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odnosno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svojim radom doprinosi ostvarenju ciljeva preduzeća.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Nominalna zarada (W)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nekorigovana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 skladu troškovima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života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ne </a:t>
            </a:r>
            <a:r>
              <a:rPr lang="x-none" sz="2000" dirty="0"/>
              <a:t>govori mnogo o količini rada koji se nudi na tržištu radne snage,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kao </a:t>
            </a:r>
            <a:r>
              <a:rPr lang="x-none" sz="2000" dirty="0"/>
              <a:t>faktora proizvodnje. 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Informativno </a:t>
            </a:r>
            <a:r>
              <a:rPr lang="x-none" sz="2000" dirty="0"/>
              <a:t>značajnijom veličinom smatra se </a:t>
            </a:r>
            <a:r>
              <a:rPr lang="x-none" sz="2000" dirty="0" smtClean="0"/>
              <a:t>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Realna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zarada (Wr)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Ona p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redstavlja nominalnu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zaradu prilagođenu troškovima života,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odnosno </a:t>
            </a:r>
            <a:r>
              <a:rPr lang="x-none" sz="2000" dirty="0"/>
              <a:t>korigovanu u skladu sa kretanjem cena </a:t>
            </a:r>
            <a:r>
              <a:rPr lang="x-none" sz="2000" dirty="0" smtClean="0"/>
              <a:t>(P).</a:t>
            </a:r>
            <a:endParaRPr lang="x-none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080512"/>
              </p:ext>
            </p:extLst>
          </p:nvPr>
        </p:nvGraphicFramePr>
        <p:xfrm>
          <a:off x="3929058" y="5429264"/>
          <a:ext cx="936581" cy="639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Jednačina" r:id="rId4" imgW="571252" imgH="393529" progId="Equation.3">
                  <p:embed/>
                </p:oleObj>
              </mc:Choice>
              <mc:Fallback>
                <p:oleObj name="Jednačina" r:id="rId4" imgW="571252" imgH="39352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5429264"/>
                        <a:ext cx="936581" cy="6399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227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642918"/>
            <a:ext cx="74943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Na tržištu potpune konkurencije, zaposleni bi trebalo da bude plaćen srazmerno doprinosu rezultata preduzeća.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Doprinos </a:t>
            </a:r>
            <a:r>
              <a:rPr lang="x-none" sz="2000" dirty="0"/>
              <a:t>zaposlenog rezultatu preduzeća zapravo </a:t>
            </a:r>
            <a:r>
              <a:rPr lang="x-none" sz="2000" dirty="0" smtClean="0"/>
              <a:t>predstavlja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granični proizvod rada. </a:t>
            </a:r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Granični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proizvod rada (MRPl)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pokazuje </a:t>
            </a:r>
            <a:r>
              <a:rPr lang="x-none" sz="2000" dirty="0"/>
              <a:t>koliko zaposleni doprinosi ostvarenju prihoda preduzeća.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Granični </a:t>
            </a:r>
            <a:r>
              <a:rPr lang="x-none" sz="2000" dirty="0"/>
              <a:t>proizvod rada utvrđuje se na osnovu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graničnog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proizvoda </a:t>
            </a:r>
            <a:r>
              <a:rPr lang="x-none" sz="2000" dirty="0" smtClean="0"/>
              <a:t>(MPP</a:t>
            </a:r>
            <a:r>
              <a:rPr lang="x-none" sz="2000" dirty="0"/>
              <a:t>) i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cene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proizvedenog proizvoda </a:t>
            </a:r>
            <a:r>
              <a:rPr lang="x-none" sz="2000" dirty="0"/>
              <a:t>(Pq), </a:t>
            </a:r>
            <a:r>
              <a:rPr lang="x-none" sz="2000" dirty="0" smtClean="0"/>
              <a:t>odnosno:</a:t>
            </a:r>
          </a:p>
          <a:p>
            <a:pPr algn="ctr"/>
            <a:r>
              <a:rPr lang="x-none" sz="2000" dirty="0" smtClean="0"/>
              <a:t>  </a:t>
            </a:r>
            <a:r>
              <a:rPr lang="x-none" sz="2000" dirty="0"/>
              <a:t>MRPl = MPP x </a:t>
            </a:r>
            <a:r>
              <a:rPr lang="x-none" sz="2000" dirty="0" smtClean="0"/>
              <a:t>Pq</a:t>
            </a:r>
            <a:endParaRPr lang="sr-Latn-CS" sz="2000" dirty="0" smtClean="0"/>
          </a:p>
          <a:p>
            <a:pPr algn="ctr"/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Na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tržištu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savršene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konkurencije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cena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rada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se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određuje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na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nivou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privredne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3">
                    <a:lumMod val="75000"/>
                  </a:schemeClr>
                </a:solidFill>
              </a:rPr>
              <a:t>grane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6692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8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noProof="1" smtClean="0">
                <a:solidFill>
                  <a:schemeClr val="accent3">
                    <a:lumMod val="75000"/>
                  </a:schemeClr>
                </a:solidFill>
              </a:rPr>
              <a:t>TRŽIŠTE RADNE SNAGE U USLOVIMA MONOPSONA</a:t>
            </a:r>
            <a:endParaRPr lang="en-US" sz="2800" b="1" noProof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72816"/>
            <a:ext cx="84296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noProof="1" smtClean="0"/>
              <a:t>Za tržište radne snage se može reći da najčešće ima karakteristike </a:t>
            </a:r>
          </a:p>
          <a:p>
            <a:pPr algn="ctr"/>
            <a:r>
              <a:rPr lang="en-US" sz="2000" noProof="1" smtClean="0"/>
              <a:t>monopsona ili makar određene elemente monopsonske moći, </a:t>
            </a:r>
          </a:p>
          <a:p>
            <a:pPr algn="ctr"/>
            <a:r>
              <a:rPr lang="en-US" sz="2000" noProof="1" smtClean="0"/>
              <a:t>od strane poslodavca (preduzeća).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Inače, suprotno monopolu, </a:t>
            </a:r>
          </a:p>
          <a:p>
            <a:pPr algn="ctr"/>
            <a:r>
              <a:rPr lang="en-US" sz="2000" noProof="1" smtClean="0"/>
              <a:t>koji predstavlja tržišnu strukturu sa jednim ponuđačem i mnogo kupaca, </a:t>
            </a:r>
            <a:r>
              <a:rPr lang="en-US" sz="2000" noProof="1" smtClean="0">
                <a:solidFill>
                  <a:schemeClr val="accent3">
                    <a:lumMod val="75000"/>
                  </a:schemeClr>
                </a:solidFill>
              </a:rPr>
              <a:t>monopson predstavlja tržišnu strukturu sa mnogo ponuđača i jednim kupcem. </a:t>
            </a:r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U slučaju tržišta radne snage, to praktično znači da postoji jedno preduzeće kome zaposleni mogu ponuditi svoje znanje i veštine, </a:t>
            </a:r>
          </a:p>
          <a:p>
            <a:pPr algn="ctr"/>
            <a:r>
              <a:rPr lang="en-US" sz="2000" noProof="1" smtClean="0"/>
              <a:t>odnosno kod koga se mogu  zaposliti. </a:t>
            </a:r>
          </a:p>
          <a:p>
            <a:pPr algn="ctr"/>
            <a:endParaRPr lang="en-US" sz="2000" noProof="1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04601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00042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Ipak</a:t>
            </a:r>
            <a:r>
              <a:rPr lang="en-US" sz="2000" dirty="0" smtClean="0"/>
              <a:t>, </a:t>
            </a:r>
            <a:r>
              <a:rPr lang="en-US" sz="2000" dirty="0" err="1" smtClean="0"/>
              <a:t>najčešće</a:t>
            </a:r>
            <a:r>
              <a:rPr lang="en-US" sz="2000" dirty="0" smtClean="0"/>
              <a:t> </a:t>
            </a:r>
            <a:r>
              <a:rPr lang="en-US" sz="2000" dirty="0" err="1" smtClean="0"/>
              <a:t>nije</a:t>
            </a:r>
            <a:r>
              <a:rPr lang="en-US" sz="2000" dirty="0" smtClean="0"/>
              <a:t> </a:t>
            </a:r>
            <a:r>
              <a:rPr lang="en-US" sz="2000" dirty="0" err="1" smtClean="0"/>
              <a:t>reč</a:t>
            </a:r>
            <a:r>
              <a:rPr lang="en-US" sz="2000" dirty="0" smtClean="0"/>
              <a:t> o </a:t>
            </a:r>
            <a:r>
              <a:rPr lang="en-US" sz="2000" dirty="0" err="1" smtClean="0"/>
              <a:t>postojanju</a:t>
            </a:r>
            <a:r>
              <a:rPr lang="en-US" sz="2000" dirty="0" smtClean="0"/>
              <a:t> </a:t>
            </a:r>
            <a:r>
              <a:rPr lang="en-US" sz="2000" dirty="0" err="1" smtClean="0"/>
              <a:t>samo</a:t>
            </a:r>
            <a:r>
              <a:rPr lang="en-US" sz="2000" dirty="0" smtClean="0"/>
              <a:t> </a:t>
            </a:r>
            <a:r>
              <a:rPr lang="en-US" sz="2000" dirty="0" err="1" smtClean="0"/>
              <a:t>jednog</a:t>
            </a:r>
            <a:r>
              <a:rPr lang="en-US" sz="2000" dirty="0" smtClean="0"/>
              <a:t> </a:t>
            </a:r>
            <a:r>
              <a:rPr lang="en-US" sz="2000" dirty="0" err="1" smtClean="0"/>
              <a:t>kupca</a:t>
            </a:r>
            <a:r>
              <a:rPr lang="en-US" sz="2000" dirty="0" smtClean="0"/>
              <a:t> </a:t>
            </a:r>
            <a:endParaRPr lang="sr-Latn-CS" sz="2000" dirty="0" smtClean="0"/>
          </a:p>
          <a:p>
            <a:pPr algn="ctr"/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tržištu</a:t>
            </a:r>
            <a:r>
              <a:rPr lang="en-US" sz="2000" dirty="0" smtClean="0"/>
              <a:t> </a:t>
            </a:r>
            <a:r>
              <a:rPr lang="en-US" sz="2000" dirty="0" err="1" smtClean="0"/>
              <a:t>radne</a:t>
            </a:r>
            <a:r>
              <a:rPr lang="en-US" sz="2000" dirty="0" smtClean="0"/>
              <a:t> </a:t>
            </a:r>
            <a:r>
              <a:rPr lang="en-US" sz="2000" dirty="0" err="1" smtClean="0"/>
              <a:t>snage</a:t>
            </a:r>
            <a:r>
              <a:rPr lang="en-US" sz="2000" dirty="0" smtClean="0"/>
              <a:t>, </a:t>
            </a:r>
            <a:endParaRPr lang="sr-Latn-CS" sz="2000" dirty="0" smtClean="0"/>
          </a:p>
          <a:p>
            <a:pPr algn="ctr"/>
            <a:r>
              <a:rPr lang="en-US" sz="2000" dirty="0" err="1" smtClean="0"/>
              <a:t>već</a:t>
            </a:r>
            <a:r>
              <a:rPr lang="en-US" sz="2000" dirty="0" smtClean="0"/>
              <a:t> </a:t>
            </a:r>
            <a:r>
              <a:rPr lang="en-US" sz="2000" dirty="0" err="1" smtClean="0"/>
              <a:t>grupe</a:t>
            </a:r>
            <a:r>
              <a:rPr lang="en-US" sz="2000" dirty="0" smtClean="0"/>
              <a:t> </a:t>
            </a:r>
            <a:r>
              <a:rPr lang="en-US" sz="2000" dirty="0" err="1" smtClean="0"/>
              <a:t>kupaca</a:t>
            </a:r>
            <a:r>
              <a:rPr lang="en-US" sz="2000" dirty="0" smtClean="0"/>
              <a:t> – </a:t>
            </a:r>
            <a:r>
              <a:rPr lang="en-US" sz="2000" dirty="0" err="1" smtClean="0"/>
              <a:t>poslodavaca</a:t>
            </a:r>
            <a:r>
              <a:rPr lang="en-US" sz="2000" dirty="0" smtClean="0"/>
              <a:t> </a:t>
            </a:r>
            <a:endParaRPr lang="sr-Latn-CS" sz="2000" dirty="0" smtClean="0"/>
          </a:p>
          <a:p>
            <a:pPr algn="ctr"/>
            <a:r>
              <a:rPr lang="en-US" sz="2000" dirty="0" err="1" smtClean="0"/>
              <a:t>koji</a:t>
            </a:r>
            <a:r>
              <a:rPr lang="en-US" sz="2000" dirty="0" smtClean="0"/>
              <a:t> „</a:t>
            </a:r>
            <a:r>
              <a:rPr lang="en-US" sz="2000" dirty="0" err="1" smtClean="0"/>
              <a:t>kupuju</a:t>
            </a:r>
            <a:r>
              <a:rPr lang="en-US" sz="2000" dirty="0" smtClean="0"/>
              <a:t>“ </a:t>
            </a:r>
            <a:r>
              <a:rPr lang="en-US" sz="2000" dirty="0" err="1" smtClean="0"/>
              <a:t>standardizovani</a:t>
            </a:r>
            <a:r>
              <a:rPr lang="en-US" sz="2000" dirty="0" smtClean="0"/>
              <a:t> </a:t>
            </a:r>
            <a:r>
              <a:rPr lang="en-US" sz="2000" dirty="0" err="1" smtClean="0"/>
              <a:t>rad</a:t>
            </a:r>
            <a:r>
              <a:rPr lang="en-US" sz="2000" dirty="0" smtClean="0"/>
              <a:t>, </a:t>
            </a:r>
            <a:endParaRPr lang="sr-Latn-CS" sz="2000" dirty="0" smtClean="0"/>
          </a:p>
          <a:p>
            <a:pPr algn="ctr"/>
            <a:r>
              <a:rPr lang="en-US" sz="2000" dirty="0" err="1" smtClean="0"/>
              <a:t>dok</a:t>
            </a:r>
            <a:r>
              <a:rPr lang="en-US" sz="2000" dirty="0" smtClean="0"/>
              <a:t> je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strani</a:t>
            </a:r>
            <a:r>
              <a:rPr lang="en-US" sz="2000" dirty="0" smtClean="0"/>
              <a:t> </a:t>
            </a:r>
            <a:r>
              <a:rPr lang="en-US" sz="2000" dirty="0" err="1" smtClean="0"/>
              <a:t>ponude</a:t>
            </a:r>
            <a:r>
              <a:rPr lang="en-US" sz="2000" dirty="0" smtClean="0"/>
              <a:t> </a:t>
            </a:r>
            <a:r>
              <a:rPr lang="en-US" sz="2000" dirty="0" err="1" smtClean="0"/>
              <a:t>tržište</a:t>
            </a:r>
            <a:r>
              <a:rPr lang="en-US" sz="2000" dirty="0" smtClean="0"/>
              <a:t> </a:t>
            </a:r>
            <a:r>
              <a:rPr lang="en-US" sz="2000" dirty="0" err="1" smtClean="0"/>
              <a:t>potpuno</a:t>
            </a:r>
            <a:r>
              <a:rPr lang="en-US" sz="2000" dirty="0" smtClean="0"/>
              <a:t> </a:t>
            </a:r>
            <a:r>
              <a:rPr lang="en-US" sz="2000" dirty="0" err="1" smtClean="0"/>
              <a:t>konkurentno</a:t>
            </a:r>
            <a:r>
              <a:rPr lang="en-US" sz="2000" dirty="0" smtClean="0"/>
              <a:t>, </a:t>
            </a:r>
            <a:endParaRPr lang="sr-Latn-CS" sz="2000" dirty="0" smtClean="0"/>
          </a:p>
          <a:p>
            <a:pPr algn="ctr"/>
            <a:r>
              <a:rPr lang="en-US" sz="2000" dirty="0" err="1" smtClean="0"/>
              <a:t>što</a:t>
            </a:r>
            <a:r>
              <a:rPr lang="en-US" sz="2000" dirty="0" smtClean="0"/>
              <a:t> </a:t>
            </a:r>
            <a:r>
              <a:rPr lang="en-US" sz="2000" dirty="0" err="1" smtClean="0"/>
              <a:t>znači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postoji</a:t>
            </a:r>
            <a:r>
              <a:rPr lang="en-US" sz="2000" dirty="0" smtClean="0"/>
              <a:t> </a:t>
            </a:r>
            <a:r>
              <a:rPr lang="en-US" sz="2000" dirty="0" err="1" smtClean="0"/>
              <a:t>veliki</a:t>
            </a:r>
            <a:r>
              <a:rPr lang="en-US" sz="2000" dirty="0" smtClean="0"/>
              <a:t> </a:t>
            </a:r>
            <a:r>
              <a:rPr lang="en-US" sz="2000" dirty="0" err="1" smtClean="0"/>
              <a:t>broj</a:t>
            </a:r>
            <a:r>
              <a:rPr lang="en-US" sz="2000" dirty="0" smtClean="0"/>
              <a:t> </a:t>
            </a:r>
            <a:r>
              <a:rPr lang="en-US" sz="2000" dirty="0" err="1" smtClean="0"/>
              <a:t>ponuđača</a:t>
            </a:r>
            <a:r>
              <a:rPr lang="en-US" sz="2000" dirty="0" smtClean="0"/>
              <a:t>.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Kao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što u slučaju monopola cene u velikoj meri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određuje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 jedini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ponuđač,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tako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 slučaju monopsona cene u velikoj meri 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određuje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jedini (ili manji broj) kupaca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na tržištu radne snage.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slučaju da monopsonista želi da privuče još radnika </a:t>
            </a:r>
            <a:endParaRPr lang="sr-Latn-CS" sz="2000" dirty="0" smtClean="0"/>
          </a:p>
          <a:p>
            <a:pPr algn="ctr"/>
            <a:r>
              <a:rPr lang="x-none" sz="2000" dirty="0" smtClean="0"/>
              <a:t>on </a:t>
            </a:r>
            <a:r>
              <a:rPr lang="x-none" sz="2000" dirty="0"/>
              <a:t>može to da učini tako što će ponuditi veću zaradu. </a:t>
            </a:r>
            <a:endParaRPr lang="sr-Latn-CS" sz="2000" dirty="0" smtClean="0"/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Presek krive graničnog troška i krive tražnje služi monopsonisti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da odredi najviši nivo cene rada koji je za njega prihvatljiv,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ali ipak bira najniži iznos zarade, prihvatljiv sa aspekta tržišta</a:t>
            </a:r>
            <a:r>
              <a:rPr lang="sr-Latn-CS" sz="2000" dirty="0" smtClean="0"/>
              <a:t>.</a:t>
            </a:r>
            <a:endParaRPr lang="x-none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601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EFEKAT MINIMALNE ZARADE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0746" y="1508586"/>
            <a:ext cx="74943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Uvođenje minimalnih zarada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/>
              <a:t>ima </a:t>
            </a:r>
            <a:r>
              <a:rPr lang="x-none" sz="2000" dirty="0"/>
              <a:t>za cilj kontrolu i sprečavanje najopasnijeg efekta monopsona </a:t>
            </a:r>
            <a:endParaRPr lang="sr-Latn-CS" sz="2000" dirty="0" smtClean="0"/>
          </a:p>
          <a:p>
            <a:pPr algn="ctr"/>
            <a:r>
              <a:rPr lang="x-none" sz="2000" dirty="0" smtClean="0"/>
              <a:t>na </a:t>
            </a:r>
            <a:r>
              <a:rPr lang="x-none" sz="2000" dirty="0"/>
              <a:t>tržištu radne snage u smislu </a:t>
            </a:r>
            <a:endParaRPr lang="sr-Latn-CS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neravnopravnog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prelivanja sredstava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iz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ruku zaposlenih u ruke poslodavaca (vlasnika preduzeća).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sr-Latn-CS" sz="2000" dirty="0" smtClean="0">
              <a:solidFill>
                <a:srgbClr val="C00000"/>
              </a:solidFill>
            </a:endParaRPr>
          </a:p>
          <a:p>
            <a:pPr algn="ctr"/>
            <a:r>
              <a:rPr lang="x-none" sz="2000" dirty="0" smtClean="0"/>
              <a:t>Definisanjem </a:t>
            </a:r>
            <a:r>
              <a:rPr lang="x-none" sz="2000" dirty="0"/>
              <a:t>minimalne zarade na način se sprečava bahatost i samovolja poslodavaca</a:t>
            </a:r>
            <a:r>
              <a:rPr lang="x-none" sz="2000" dirty="0" smtClean="0"/>
              <a:t>.</a:t>
            </a:r>
          </a:p>
          <a:p>
            <a:pPr algn="ctr"/>
            <a:endParaRPr lang="x-none" sz="1000" dirty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U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slučaju monopsona,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minimalna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zarada sprečava nepravedno bogaćenje poslodavaca na račun zaposlenih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ctr"/>
            <a:endParaRPr lang="x-none" sz="1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uslovima monopsona, definisanje minimalne zarade nema negativne efekte na zaposlenost sve dok je minimalna zarada definisana na nivou ispod preseka krive graničnog troška i graničnog proizvoda rada</a:t>
            </a:r>
            <a:r>
              <a:rPr lang="x-none" sz="2000" dirty="0" smtClean="0"/>
              <a:t>.</a:t>
            </a:r>
            <a:endParaRPr lang="x-none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290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782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ULOGA UNIJA I SINDIKATA NA TRŽIŠTU MONOPSONA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74943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Jedna od analiza uloge unija </a:t>
            </a:r>
            <a:r>
              <a:rPr lang="x-none" sz="2000" dirty="0" smtClean="0"/>
              <a:t>sindikata počiva </a:t>
            </a:r>
            <a:r>
              <a:rPr lang="x-none" sz="2000" dirty="0"/>
              <a:t>na njihovoj podeli </a:t>
            </a:r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dve </a:t>
            </a:r>
            <a:r>
              <a:rPr lang="x-none" sz="2000" dirty="0" smtClean="0"/>
              <a:t>grupe: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Craft unija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organizuje </a:t>
            </a:r>
            <a:r>
              <a:rPr lang="x-none" sz="2000" dirty="0"/>
              <a:t>zaposlene sa istovrsnim znanjem i veštinama </a:t>
            </a:r>
            <a:endParaRPr lang="sr-Latn-CS" sz="2000" dirty="0" smtClean="0"/>
          </a:p>
          <a:p>
            <a:pPr marL="342900" indent="-342900" algn="ctr"/>
            <a:r>
              <a:rPr lang="x-none" sz="2000" dirty="0" smtClean="0"/>
              <a:t>i </a:t>
            </a:r>
            <a:r>
              <a:rPr lang="x-none" sz="2000" dirty="0"/>
              <a:t>predstavlja ekskluzivnu uniju. </a:t>
            </a:r>
            <a:endParaRPr lang="sr-Latn-CS" sz="2000" dirty="0" smtClean="0"/>
          </a:p>
          <a:p>
            <a:pPr marL="342900" indent="-342900" algn="ctr"/>
            <a:r>
              <a:rPr lang="x-none" sz="2000" dirty="0" smtClean="0"/>
              <a:t>Craft </a:t>
            </a:r>
            <a:r>
              <a:rPr lang="x-none" sz="2000" dirty="0"/>
              <a:t>unija može da kontroliše ponudu radne snage u izvesnoj meri, </a:t>
            </a:r>
            <a:endParaRPr lang="sr-Latn-CS" sz="2000" dirty="0" smtClean="0"/>
          </a:p>
          <a:p>
            <a:pPr marL="342900" indent="-342900" algn="ctr"/>
            <a:r>
              <a:rPr lang="x-none" sz="2000" dirty="0" smtClean="0"/>
              <a:t>jer </a:t>
            </a:r>
            <a:r>
              <a:rPr lang="x-none" sz="2000" dirty="0"/>
              <a:t>ona predstavlja zaposlene sa istovrsnim veštinama</a:t>
            </a:r>
            <a:r>
              <a:rPr lang="x-none" sz="2000" dirty="0" smtClean="0"/>
              <a:t>.</a:t>
            </a:r>
            <a:endParaRPr lang="sr-Latn-CS" sz="2000" dirty="0" smtClean="0"/>
          </a:p>
          <a:p>
            <a:pPr marL="342900" indent="-342900" algn="ctr"/>
            <a:endParaRPr lang="x-none" sz="2000" dirty="0" smtClean="0"/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Industrijska unija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ctr"/>
            <a:r>
              <a:rPr lang="x-none" sz="2000" dirty="0" smtClean="0"/>
              <a:t>je </a:t>
            </a:r>
            <a:r>
              <a:rPr lang="x-none" sz="2000" dirty="0"/>
              <a:t>ona koja organizuje zaposlene u okviru jednog preduzeća, </a:t>
            </a:r>
            <a:endParaRPr lang="sr-Latn-CS" sz="2000" dirty="0" smtClean="0"/>
          </a:p>
          <a:p>
            <a:pPr marL="342900" indent="-342900" algn="ctr"/>
            <a:r>
              <a:rPr lang="x-none" sz="2000" dirty="0" smtClean="0"/>
              <a:t>bez </a:t>
            </a:r>
            <a:r>
              <a:rPr lang="x-none" sz="2000" dirty="0"/>
              <a:t>obzira na to koja znanja i veštine poseduju. </a:t>
            </a:r>
            <a:endParaRPr lang="sr-Latn-CS" sz="2000" dirty="0" smtClean="0"/>
          </a:p>
          <a:p>
            <a:pPr marL="342900" indent="-342900" algn="ctr"/>
            <a:r>
              <a:rPr lang="x-none" sz="2000" dirty="0" smtClean="0"/>
              <a:t>Pregovaračka </a:t>
            </a:r>
            <a:r>
              <a:rPr lang="x-none" sz="2000" dirty="0"/>
              <a:t>moć industrijske unije proističe iz takozvane solidarnosti, mogućnosti za organizaciju štrajka i uzdržavanja svih zaposlenih </a:t>
            </a:r>
            <a:endParaRPr lang="sr-Latn-CS" sz="2000" dirty="0" smtClean="0"/>
          </a:p>
          <a:p>
            <a:pPr marL="342900" indent="-342900" algn="ctr"/>
            <a:r>
              <a:rPr lang="x-none" sz="2000" dirty="0" smtClean="0"/>
              <a:t>od </a:t>
            </a:r>
            <a:r>
              <a:rPr lang="x-none" sz="2000" dirty="0"/>
              <a:t>posla, čime se može naneti značajna šteta poslodavcu.</a:t>
            </a:r>
            <a:r>
              <a:rPr lang="x-none" sz="2000" dirty="0" smtClean="0"/>
              <a:t> </a:t>
            </a:r>
            <a:endParaRPr lang="x-none" sz="2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200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500042"/>
            <a:ext cx="85725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/>
              <a:t>U uslovima monopsona, </a:t>
            </a:r>
            <a:endParaRPr lang="sr-Latn-CS" sz="2000" dirty="0" smtClean="0"/>
          </a:p>
          <a:p>
            <a:pPr algn="ctr"/>
            <a:r>
              <a:rPr lang="x-none" sz="2000" dirty="0" smtClean="0"/>
              <a:t>uslovi </a:t>
            </a:r>
            <a:r>
              <a:rPr lang="x-none" sz="2000" dirty="0"/>
              <a:t>rada i zarada zaposlenih ne podstiču efikasnu alokaciju </a:t>
            </a:r>
            <a:endParaRPr lang="sr-Latn-CS" sz="2000" dirty="0" smtClean="0"/>
          </a:p>
          <a:p>
            <a:pPr algn="ctr"/>
            <a:r>
              <a:rPr lang="x-none" sz="2000" dirty="0" smtClean="0"/>
              <a:t>i </a:t>
            </a:r>
            <a:r>
              <a:rPr lang="x-none" sz="2000" dirty="0"/>
              <a:t>za posledicu imaju želju zaposlenih </a:t>
            </a:r>
            <a:endParaRPr lang="sr-Latn-CS" sz="2000" dirty="0" smtClean="0"/>
          </a:p>
          <a:p>
            <a:pPr algn="ctr"/>
            <a:r>
              <a:rPr lang="x-none" sz="2000" dirty="0" smtClean="0"/>
              <a:t>da </a:t>
            </a:r>
            <a:r>
              <a:rPr lang="x-none" sz="2000" dirty="0"/>
              <a:t>se čuje njihov glas </a:t>
            </a:r>
            <a:r>
              <a:rPr lang="x-none" sz="2000" dirty="0" smtClean="0"/>
              <a:t>o </a:t>
            </a:r>
            <a:r>
              <a:rPr lang="x-none" sz="2000" dirty="0"/>
              <a:t>uslovima rada </a:t>
            </a:r>
            <a:endParaRPr lang="sr-Latn-CS" sz="2000" dirty="0" smtClean="0"/>
          </a:p>
          <a:p>
            <a:pPr algn="ctr"/>
            <a:r>
              <a:rPr lang="x-none" sz="2000" dirty="0" smtClean="0"/>
              <a:t>i </a:t>
            </a:r>
            <a:r>
              <a:rPr lang="x-none" sz="2000" dirty="0"/>
              <a:t>predlaže metod za borbu protiv monopsonske moći poslodavaca </a:t>
            </a:r>
            <a:endParaRPr lang="sr-Latn-CS" sz="2000" dirty="0" smtClean="0"/>
          </a:p>
          <a:p>
            <a:pPr algn="ctr"/>
            <a:r>
              <a:rPr lang="x-none" sz="2000" dirty="0" smtClean="0"/>
              <a:t>koje </a:t>
            </a:r>
            <a:r>
              <a:rPr lang="x-none" sz="2000" dirty="0"/>
              <a:t>svodi njihove zarade ispod nivoa na kome bi se formirale </a:t>
            </a:r>
            <a:endParaRPr lang="sr-Latn-CS" sz="2000" dirty="0" smtClean="0"/>
          </a:p>
          <a:p>
            <a:pPr algn="ctr"/>
            <a:r>
              <a:rPr lang="x-none" sz="2000" dirty="0" smtClean="0"/>
              <a:t>u </a:t>
            </a:r>
            <a:r>
              <a:rPr lang="x-none" sz="2000" dirty="0"/>
              <a:t>uslovima potpune konkurencije</a:t>
            </a:r>
            <a:r>
              <a:rPr lang="x-none" sz="2000" dirty="0" smtClean="0"/>
              <a:t>.</a:t>
            </a:r>
          </a:p>
          <a:p>
            <a:pPr algn="ctr"/>
            <a:endParaRPr lang="x-none" sz="2000" dirty="0" smtClean="0"/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Ovakvi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uslovi upravo doprinose da zaposleni organizuju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udruže se u unije radi kolektivnog (grupnog) pregovaranja. </a:t>
            </a:r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x-none" sz="2000" dirty="0"/>
          </a:p>
          <a:p>
            <a:pPr algn="ctr"/>
            <a:r>
              <a:rPr lang="x-none" sz="2000" dirty="0"/>
              <a:t>Poslodavac </a:t>
            </a:r>
            <a:r>
              <a:rPr lang="sr-Latn-CS" sz="2000" dirty="0" smtClean="0"/>
              <a:t>je </a:t>
            </a:r>
            <a:r>
              <a:rPr lang="x-none" sz="2000" dirty="0" smtClean="0"/>
              <a:t>zainteresovan </a:t>
            </a:r>
            <a:r>
              <a:rPr lang="x-none" sz="2000" dirty="0"/>
              <a:t>za tačku preseka </a:t>
            </a:r>
            <a:endParaRPr lang="sr-Latn-CS" sz="2000" dirty="0" smtClean="0"/>
          </a:p>
          <a:p>
            <a:pPr algn="ctr"/>
            <a:r>
              <a:rPr lang="x-none" sz="2000" dirty="0" smtClean="0"/>
              <a:t>krive </a:t>
            </a:r>
            <a:r>
              <a:rPr lang="x-none" sz="2000" dirty="0"/>
              <a:t>graničnog troška rada (MRC) i krive tražnje,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kako </a:t>
            </a:r>
            <a:r>
              <a:rPr lang="x-none" sz="2000" dirty="0"/>
              <a:t>bi se odredila zarada</a:t>
            </a:r>
            <a:r>
              <a:rPr lang="x-none" sz="2000" dirty="0" smtClean="0"/>
              <a:t>,</a:t>
            </a:r>
            <a:endParaRPr lang="sr-Latn-CS" sz="2000" dirty="0" smtClean="0"/>
          </a:p>
          <a:p>
            <a:pPr algn="ctr"/>
            <a:r>
              <a:rPr lang="x-none" sz="2000" dirty="0" smtClean="0"/>
              <a:t>a </a:t>
            </a:r>
            <a:r>
              <a:rPr lang="x-none" sz="2000" dirty="0"/>
              <a:t>unija, koja se nalazi u ulozi monopoliste, zainteresovana je za </a:t>
            </a:r>
            <a:endParaRPr lang="sr-Latn-CS" sz="2000" dirty="0" smtClean="0"/>
          </a:p>
          <a:p>
            <a:pPr algn="ctr"/>
            <a:r>
              <a:rPr lang="x-none" sz="2000" dirty="0" smtClean="0"/>
              <a:t>tačku </a:t>
            </a:r>
            <a:r>
              <a:rPr lang="x-none" sz="2000" dirty="0"/>
              <a:t>preseka </a:t>
            </a:r>
            <a:endParaRPr lang="sr-Latn-CS" sz="2000" dirty="0" smtClean="0"/>
          </a:p>
          <a:p>
            <a:pPr algn="ctr"/>
            <a:r>
              <a:rPr lang="x-none" sz="2000" dirty="0" smtClean="0"/>
              <a:t>krive </a:t>
            </a:r>
            <a:r>
              <a:rPr lang="x-none" sz="2000" dirty="0"/>
              <a:t>graničnog proizvoda rada (MRP) i krive ponude, </a:t>
            </a:r>
            <a:endParaRPr lang="sr-Latn-CS" sz="2000" dirty="0" smtClean="0"/>
          </a:p>
          <a:p>
            <a:pPr algn="ctr"/>
            <a:r>
              <a:rPr lang="x-none" sz="2000" dirty="0" smtClean="0"/>
              <a:t>kako </a:t>
            </a:r>
            <a:r>
              <a:rPr lang="x-none" sz="2000" dirty="0"/>
              <a:t>bi se odredila zarada.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9302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404664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noProof="1" smtClean="0"/>
              <a:t>George Bernard Shaw </a:t>
            </a:r>
          </a:p>
          <a:p>
            <a:pPr algn="ctr"/>
            <a:r>
              <a:rPr lang="en-US" sz="2000" b="1" noProof="1" smtClean="0"/>
              <a:t>(1856 -1950)</a:t>
            </a:r>
          </a:p>
          <a:p>
            <a:pPr algn="ctr"/>
            <a:endParaRPr lang="en-US" sz="2000" b="1" noProof="1" smtClean="0">
              <a:solidFill>
                <a:srgbClr val="FF0000"/>
              </a:solidFill>
            </a:endParaRPr>
          </a:p>
          <a:p>
            <a:pPr algn="ctr"/>
            <a:r>
              <a:rPr lang="en-US" sz="2000" b="1" noProof="1" smtClean="0">
                <a:solidFill>
                  <a:schemeClr val="accent3">
                    <a:lumMod val="75000"/>
                  </a:schemeClr>
                </a:solidFill>
              </a:rPr>
              <a:t>PREDUZETNICI SU LJUDI KOJI ISTRAJU I TRAŽE </a:t>
            </a:r>
          </a:p>
          <a:p>
            <a:pPr algn="ctr"/>
            <a:r>
              <a:rPr lang="en-US" sz="2000" b="1" noProof="1" smtClean="0">
                <a:solidFill>
                  <a:schemeClr val="accent3">
                    <a:lumMod val="75000"/>
                  </a:schemeClr>
                </a:solidFill>
              </a:rPr>
              <a:t>ŽELJENE OKOLNOSTI </a:t>
            </a:r>
          </a:p>
          <a:p>
            <a:pPr algn="ctr"/>
            <a:r>
              <a:rPr lang="en-US" sz="2000" b="1" noProof="1" smtClean="0">
                <a:solidFill>
                  <a:schemeClr val="accent3">
                    <a:lumMod val="75000"/>
                  </a:schemeClr>
                </a:solidFill>
              </a:rPr>
              <a:t>A AKO IH NE NAĐU </a:t>
            </a:r>
          </a:p>
          <a:p>
            <a:pPr algn="ctr"/>
            <a:r>
              <a:rPr lang="en-US" sz="2000" b="1" noProof="1" smtClean="0">
                <a:solidFill>
                  <a:schemeClr val="accent3">
                    <a:lumMod val="75000"/>
                  </a:schemeClr>
                </a:solidFill>
              </a:rPr>
              <a:t>STVARAJU IH SAMI</a:t>
            </a:r>
          </a:p>
          <a:p>
            <a:pPr algn="ctr"/>
            <a:endParaRPr lang="en-US" sz="2000" b="1" noProof="1" smtClean="0"/>
          </a:p>
          <a:p>
            <a:pPr algn="ctr"/>
            <a:endParaRPr lang="en-US" sz="2000" noProof="1" smtClean="0"/>
          </a:p>
          <a:p>
            <a:pPr algn="ctr"/>
            <a:r>
              <a:rPr lang="en-US" sz="2000" noProof="1" smtClean="0"/>
              <a:t>Englesko-Irski književnik, dramatičar, pisac brojnih duhovitih komada. </a:t>
            </a:r>
          </a:p>
          <a:p>
            <a:pPr algn="ctr"/>
            <a:r>
              <a:rPr lang="en-US" sz="2000" noProof="1" smtClean="0"/>
              <a:t>Nobelovac i dobitnik Oskara za delo Pigmalion.</a:t>
            </a:r>
          </a:p>
          <a:p>
            <a:pPr algn="ctr"/>
            <a:endParaRPr lang="en-US" sz="2000" b="1" noProof="1" smtClean="0"/>
          </a:p>
          <a:p>
            <a:pPr algn="ctr"/>
            <a:r>
              <a:rPr lang="en-US" sz="2000" noProof="1" smtClean="0"/>
              <a:t>Smatrao je da je srpska ćirilica najsavršenije pismo na svetu </a:t>
            </a:r>
          </a:p>
          <a:p>
            <a:pPr algn="ctr"/>
            <a:r>
              <a:rPr lang="en-US" sz="2000" noProof="1" smtClean="0"/>
              <a:t>i jedan zaokružen i logičan sistem. U svom testamentu ostavio je novčani iznos (£367,233 13s) Englezu koji uspe da reformiše i uprosti englesku abecedu po uzoru na Vukovu ćirilicu (jedno slovo jedan glas). </a:t>
            </a:r>
            <a:endParaRPr lang="en-US" noProof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3662" y="3244334"/>
            <a:ext cx="6356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4400" b="1" dirty="0">
                <a:solidFill>
                  <a:schemeClr val="accent3">
                    <a:lumMod val="75000"/>
                  </a:schemeClr>
                </a:solidFill>
              </a:rPr>
              <a:t>HVALA </a:t>
            </a:r>
            <a:r>
              <a:rPr lang="sr-Latn-CS" sz="4400" b="1" dirty="0">
                <a:solidFill>
                  <a:schemeClr val="accent3">
                    <a:lumMod val="75000"/>
                  </a:schemeClr>
                </a:solidFill>
              </a:rPr>
              <a:t>VAM </a:t>
            </a:r>
            <a:r>
              <a:rPr lang="x-none" sz="4400" b="1" dirty="0">
                <a:solidFill>
                  <a:schemeClr val="accent3">
                    <a:lumMod val="75000"/>
                  </a:schemeClr>
                </a:solidFill>
              </a:rPr>
              <a:t>NA PAŽNJI</a:t>
            </a:r>
          </a:p>
        </p:txBody>
      </p:sp>
    </p:spTree>
    <p:extLst>
      <p:ext uri="{BB962C8B-B14F-4D97-AF65-F5344CB8AC3E}">
        <p14:creationId xmlns:p14="http://schemas.microsoft.com/office/powerpoint/2010/main" val="80922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7224" y="642918"/>
            <a:ext cx="74943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endParaRPr lang="x-none" sz="2000" dirty="0"/>
          </a:p>
          <a:p>
            <a:pPr algn="ctr"/>
            <a:r>
              <a:rPr lang="en-US" sz="2400" noProof="1" smtClean="0">
                <a:solidFill>
                  <a:schemeClr val="accent3">
                    <a:lumMod val="75000"/>
                  </a:schemeClr>
                </a:solidFill>
              </a:rPr>
              <a:t>Nije dovoljno posmatrati samo broj učesnika na tržištu </a:t>
            </a:r>
            <a:r>
              <a:rPr lang="en-US" sz="2400" noProof="1" smtClean="0"/>
              <a:t>i njihov odnos na strani ponude i tražnje, </a:t>
            </a:r>
          </a:p>
          <a:p>
            <a:pPr algn="ctr"/>
            <a:r>
              <a:rPr lang="en-US" sz="2400" noProof="1" smtClean="0">
                <a:solidFill>
                  <a:schemeClr val="accent3">
                    <a:lumMod val="75000"/>
                  </a:schemeClr>
                </a:solidFill>
              </a:rPr>
              <a:t>već u analizu treba uključiti i druge faktore. </a:t>
            </a:r>
          </a:p>
          <a:p>
            <a:pPr algn="ctr"/>
            <a:endParaRPr lang="en-US" sz="2400" noProof="1" smtClean="0"/>
          </a:p>
          <a:p>
            <a:pPr algn="ctr"/>
            <a:r>
              <a:rPr lang="en-US" sz="2400" noProof="1" smtClean="0"/>
              <a:t>Pri tome, najčešće se izdvajaju sledeći: </a:t>
            </a:r>
          </a:p>
          <a:p>
            <a:pPr algn="ctr"/>
            <a:r>
              <a:rPr lang="en-US" sz="2400" noProof="1" smtClean="0">
                <a:solidFill>
                  <a:schemeClr val="accent3">
                    <a:lumMod val="75000"/>
                  </a:schemeClr>
                </a:solidFill>
              </a:rPr>
              <a:t>stepen kontrole cena, </a:t>
            </a:r>
          </a:p>
          <a:p>
            <a:pPr algn="ctr"/>
            <a:endParaRPr lang="en-US" sz="2400" noProof="1" smtClean="0">
              <a:solidFill>
                <a:srgbClr val="C00000"/>
              </a:solidFill>
            </a:endParaRPr>
          </a:p>
          <a:p>
            <a:pPr algn="ctr"/>
            <a:r>
              <a:rPr lang="en-US" sz="2400" noProof="1" smtClean="0">
                <a:solidFill>
                  <a:schemeClr val="accent3">
                    <a:lumMod val="75000"/>
                  </a:schemeClr>
                </a:solidFill>
              </a:rPr>
              <a:t>stepen diferencijacije proizvoda, </a:t>
            </a:r>
          </a:p>
          <a:p>
            <a:pPr algn="ctr"/>
            <a:endParaRPr lang="en-US" sz="2400" noProof="1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400" noProof="1" smtClean="0">
                <a:solidFill>
                  <a:schemeClr val="accent3">
                    <a:lumMod val="75000"/>
                  </a:schemeClr>
                </a:solidFill>
              </a:rPr>
              <a:t>elastičnost tražnje, </a:t>
            </a:r>
          </a:p>
          <a:p>
            <a:pPr algn="ctr"/>
            <a:endParaRPr lang="en-US" sz="2400" noProof="1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2400" noProof="1" smtClean="0">
                <a:solidFill>
                  <a:schemeClr val="accent3">
                    <a:lumMod val="75000"/>
                  </a:schemeClr>
                </a:solidFill>
              </a:rPr>
              <a:t>prisutnost u granama </a:t>
            </a:r>
          </a:p>
          <a:p>
            <a:pPr algn="ctr"/>
            <a:r>
              <a:rPr lang="en-US" sz="2400" noProof="1" smtClean="0"/>
              <a:t>i slično. </a:t>
            </a:r>
          </a:p>
          <a:p>
            <a:pPr marL="0" lvl="2" algn="ctr"/>
            <a:r>
              <a:rPr lang="en-US" sz="2000" noProof="1" smtClean="0"/>
              <a:t> </a:t>
            </a:r>
            <a:endParaRPr lang="en-US" sz="2000" b="1" noProof="1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857232"/>
            <a:ext cx="7494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x-none" sz="2000" dirty="0"/>
              <a:t>Danas je opšte prihvaćena klasifikacija koju je dao </a:t>
            </a:r>
            <a:r>
              <a:rPr lang="x-none" sz="2000" dirty="0" smtClean="0"/>
              <a:t>Vajntraub. </a:t>
            </a:r>
            <a:endParaRPr lang="sr-Latn-CS" sz="2000" dirty="0" smtClean="0"/>
          </a:p>
          <a:p>
            <a:pPr marL="0" lvl="2" algn="ctr"/>
            <a:r>
              <a:rPr lang="x-none" sz="2000" dirty="0" smtClean="0"/>
              <a:t>U četiri </a:t>
            </a:r>
            <a:r>
              <a:rPr lang="x-none" sz="2000" dirty="0"/>
              <a:t>osnovne tržišne </a:t>
            </a:r>
            <a:r>
              <a:rPr lang="x-none" sz="2000" dirty="0" smtClean="0"/>
              <a:t>strukture: </a:t>
            </a:r>
            <a:endParaRPr lang="sr-Latn-CS" sz="2000" dirty="0" smtClean="0"/>
          </a:p>
          <a:p>
            <a:pPr marL="0" lvl="2"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potpuna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konkurencija, monopol, oligopol i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2" algn="ctr"/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monopolistička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konkurencija</a:t>
            </a:r>
            <a:r>
              <a:rPr lang="x-none" sz="2000" dirty="0" smtClean="0"/>
              <a:t>.</a:t>
            </a:r>
          </a:p>
          <a:p>
            <a:pPr algn="ctr"/>
            <a:endParaRPr lang="sr-Latn-CS" sz="2000" dirty="0" smtClean="0"/>
          </a:p>
          <a:p>
            <a:pPr algn="ctr"/>
            <a:r>
              <a:rPr lang="x-none" sz="2000" dirty="0" smtClean="0"/>
              <a:t>Karakteristike </a:t>
            </a:r>
            <a:r>
              <a:rPr lang="x-none" sz="2000" dirty="0"/>
              <a:t>ovih tržišnih </a:t>
            </a:r>
            <a:r>
              <a:rPr lang="x-none" sz="2000" dirty="0" smtClean="0"/>
              <a:t>struktura prikazane </a:t>
            </a:r>
            <a:r>
              <a:rPr lang="x-none" sz="2000" dirty="0"/>
              <a:t>su u </a:t>
            </a:r>
            <a:r>
              <a:rPr lang="x-none" sz="2000" dirty="0" smtClean="0"/>
              <a:t>tabeli. </a:t>
            </a:r>
            <a:endParaRPr lang="x-none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12345"/>
              </p:ext>
            </p:extLst>
          </p:nvPr>
        </p:nvGraphicFramePr>
        <p:xfrm>
          <a:off x="899592" y="2996952"/>
          <a:ext cx="7350334" cy="3330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1396798"/>
                <a:gridCol w="1996302"/>
                <a:gridCol w="2085026"/>
              </a:tblGrid>
              <a:tr h="690218"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Tipovi tržišta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Broj učesnika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Elastičnost tražnje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Unakrsna elastičnost tražnje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0218"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Potpuna konkurencija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Veliki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Savršena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Jednaka nuli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825"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Monopol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Jedan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Mala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Jednaka nuli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2825"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Oligopol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Mali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Savršena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Postoji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0218"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Monopolistička konkurencija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Veliki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>
                          <a:effectLst/>
                        </a:rPr>
                        <a:t>Velika</a:t>
                      </a:r>
                      <a:endParaRPr lang="x-none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x-none" sz="2000" dirty="0">
                          <a:effectLst/>
                        </a:rPr>
                        <a:t>Postoji</a:t>
                      </a:r>
                      <a:endParaRPr lang="x-none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27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500042"/>
            <a:ext cx="74943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x-none" sz="2000" dirty="0"/>
              <a:t>Tržišna struktura može biti u </a:t>
            </a:r>
            <a:r>
              <a:rPr lang="x-none" sz="2000" dirty="0" smtClean="0"/>
              <a:t>formi:</a:t>
            </a:r>
          </a:p>
          <a:p>
            <a:pPr marL="0" lvl="2" algn="ctr"/>
            <a:endParaRPr lang="x-none" sz="2000" dirty="0" smtClean="0"/>
          </a:p>
          <a:p>
            <a:pPr marL="285750" lvl="2" indent="-28575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Potpune konkurencije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2" indent="-285750" algn="ctr"/>
            <a:r>
              <a:rPr lang="x-none" sz="2000" dirty="0" smtClean="0"/>
              <a:t>koja predstavlja </a:t>
            </a:r>
            <a:r>
              <a:rPr lang="x-none" sz="2000" dirty="0"/>
              <a:t>jednu od mogućih struktura </a:t>
            </a:r>
            <a:r>
              <a:rPr lang="x-none" sz="2000" dirty="0" smtClean="0"/>
              <a:t>tržišta,</a:t>
            </a:r>
          </a:p>
          <a:p>
            <a:pPr marL="0" lvl="2" algn="ctr"/>
            <a:r>
              <a:rPr lang="x-none" sz="2000" dirty="0" smtClean="0"/>
              <a:t> </a:t>
            </a:r>
            <a:endParaRPr lang="x-none" sz="2000" dirty="0" smtClean="0">
              <a:solidFill>
                <a:srgbClr val="C00000"/>
              </a:solidFill>
            </a:endParaRPr>
          </a:p>
          <a:p>
            <a:pPr marL="285750" lvl="2" indent="-28575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Monopola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2" indent="-285750" algn="ctr"/>
            <a:r>
              <a:rPr lang="x-none" sz="2000" dirty="0" smtClean="0"/>
              <a:t>koja podrazumeva </a:t>
            </a:r>
            <a:r>
              <a:rPr lang="x-none" sz="2000" dirty="0"/>
              <a:t>da se na tržištu na strani ponude javlja </a:t>
            </a:r>
            <a:endParaRPr lang="sr-Latn-CS" sz="2000" dirty="0" smtClean="0"/>
          </a:p>
          <a:p>
            <a:pPr marL="285750" lvl="2" indent="-285750" algn="ctr"/>
            <a:r>
              <a:rPr lang="x-none" sz="2000" dirty="0" smtClean="0"/>
              <a:t>samo </a:t>
            </a:r>
            <a:r>
              <a:rPr lang="x-none" sz="2000" dirty="0"/>
              <a:t>jedan ponuđač, koji nudi konkretni proizvod </a:t>
            </a:r>
            <a:endParaRPr lang="sr-Latn-CS" sz="2000" dirty="0" smtClean="0"/>
          </a:p>
          <a:p>
            <a:pPr marL="285750" lvl="2" indent="-285750" algn="ctr"/>
            <a:r>
              <a:rPr lang="x-none" sz="2000" dirty="0" smtClean="0"/>
              <a:t>velikom </a:t>
            </a:r>
            <a:r>
              <a:rPr lang="x-none" sz="2000" dirty="0"/>
              <a:t>broju nezavisnih </a:t>
            </a:r>
            <a:r>
              <a:rPr lang="x-none" sz="2000" dirty="0" smtClean="0"/>
              <a:t>kupaca,</a:t>
            </a:r>
          </a:p>
          <a:p>
            <a:pPr marL="0" lvl="2" algn="ctr"/>
            <a:endParaRPr lang="x-none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2" indent="-28575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Monopolističke konkurencije 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2" indent="-285750" algn="ctr"/>
            <a:r>
              <a:rPr lang="x-none" sz="2000" dirty="0" smtClean="0"/>
              <a:t>koja predstavlja </a:t>
            </a:r>
            <a:r>
              <a:rPr lang="x-none" sz="2000" dirty="0"/>
              <a:t>tržišnu strukturu koja se nalazi između </a:t>
            </a:r>
            <a:endParaRPr lang="sr-Latn-CS" sz="2000" dirty="0" smtClean="0"/>
          </a:p>
          <a:p>
            <a:pPr marL="285750" lvl="2" indent="-285750" algn="ctr"/>
            <a:r>
              <a:rPr lang="x-none" sz="2000" dirty="0" smtClean="0"/>
              <a:t>potpune </a:t>
            </a:r>
            <a:r>
              <a:rPr lang="x-none" sz="2000" dirty="0"/>
              <a:t>konkurencije i </a:t>
            </a:r>
            <a:r>
              <a:rPr lang="x-none" sz="2000" dirty="0" smtClean="0"/>
              <a:t>monopola</a:t>
            </a:r>
            <a:r>
              <a:rPr lang="sr-Latn-CS" sz="2000" dirty="0" smtClean="0"/>
              <a:t> ili oligopola</a:t>
            </a:r>
            <a:r>
              <a:rPr lang="x-none" sz="2000" dirty="0" smtClean="0"/>
              <a:t>,</a:t>
            </a:r>
          </a:p>
          <a:p>
            <a:pPr marL="0" lvl="2" algn="ctr"/>
            <a:endParaRPr lang="x-none" sz="2000" dirty="0" smtClean="0">
              <a:solidFill>
                <a:srgbClr val="C00000"/>
              </a:solidFill>
            </a:endParaRPr>
          </a:p>
          <a:p>
            <a:pPr marL="285750" lvl="2" indent="-285750" algn="ctr"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Oligopola</a:t>
            </a:r>
            <a:r>
              <a:rPr lang="x-none" sz="2000" dirty="0" smtClean="0">
                <a:solidFill>
                  <a:srgbClr val="C00000"/>
                </a:solidFill>
              </a:rPr>
              <a:t> </a:t>
            </a:r>
            <a:endParaRPr lang="sr-Latn-CS" sz="2000" dirty="0" smtClean="0">
              <a:solidFill>
                <a:srgbClr val="C00000"/>
              </a:solidFill>
            </a:endParaRPr>
          </a:p>
          <a:p>
            <a:pPr marL="285750" lvl="2" indent="-285750" algn="ctr"/>
            <a:r>
              <a:rPr lang="x-none" sz="2000" dirty="0" smtClean="0"/>
              <a:t>koji </a:t>
            </a:r>
            <a:r>
              <a:rPr lang="x-none" sz="2000" dirty="0"/>
              <a:t>podrazumeva postojanje nekoliko </a:t>
            </a:r>
            <a:r>
              <a:rPr lang="x-none" sz="2000" dirty="0" smtClean="0"/>
              <a:t>ponuđača, </a:t>
            </a:r>
            <a:endParaRPr lang="sr-Latn-CS" sz="2000" dirty="0" smtClean="0"/>
          </a:p>
          <a:p>
            <a:pPr marL="285750" lvl="2" indent="-285750" algn="ctr"/>
            <a:r>
              <a:rPr lang="x-none" sz="2000" dirty="0" smtClean="0"/>
              <a:t>pri </a:t>
            </a:r>
            <a:r>
              <a:rPr lang="x-none" sz="2000" dirty="0"/>
              <a:t>čemu ponuđači, </a:t>
            </a:r>
            <a:r>
              <a:rPr lang="x-none" sz="2000" dirty="0" smtClean="0"/>
              <a:t>međusobno </a:t>
            </a:r>
            <a:r>
              <a:rPr lang="x-none" sz="2000" dirty="0"/>
              <a:t>sarađuju, najčešće kada je u pitanju određivanje, odnosno vođenje politike cena.</a:t>
            </a:r>
            <a:r>
              <a:rPr lang="x-none" sz="2000" dirty="0" smtClean="0">
                <a:solidFill>
                  <a:srgbClr val="C00000"/>
                </a:solidFill>
              </a:rPr>
              <a:t> </a:t>
            </a:r>
            <a:endParaRPr lang="x-none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68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17548"/>
            <a:ext cx="7782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chemeClr val="accent3">
                    <a:lumMod val="75000"/>
                  </a:schemeClr>
                </a:solidFill>
              </a:rPr>
              <a:t>TIPOLOGIJA TRŽIŠTA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844824"/>
            <a:ext cx="749435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x-none" sz="2000" dirty="0"/>
              <a:t>Tipologija tržišta se odnosi na klasifikaciju tržišta </a:t>
            </a:r>
            <a:endParaRPr lang="sr-Latn-CS" sz="2000" dirty="0" smtClean="0"/>
          </a:p>
          <a:p>
            <a:pPr marL="0" lvl="2" algn="ctr"/>
            <a:r>
              <a:rPr lang="x-none" sz="2000" dirty="0" smtClean="0"/>
              <a:t>prema </a:t>
            </a:r>
            <a:r>
              <a:rPr lang="x-none" sz="2000" dirty="0"/>
              <a:t>različitim kriterijumima. </a:t>
            </a:r>
            <a:endParaRPr lang="sr-Latn-CS" sz="2000" dirty="0" smtClean="0"/>
          </a:p>
          <a:p>
            <a:pPr marL="0" lvl="2" algn="ctr"/>
            <a:endParaRPr lang="sr-Latn-CS" sz="2000" dirty="0" smtClean="0"/>
          </a:p>
          <a:p>
            <a:pPr marL="0" lvl="2" algn="ctr"/>
            <a:r>
              <a:rPr lang="x-none" sz="2000" dirty="0" smtClean="0"/>
              <a:t>Oni </a:t>
            </a:r>
            <a:r>
              <a:rPr lang="x-none" sz="2000" dirty="0"/>
              <a:t>mogu biti mnogobrojni ali u osnovi razlikujemo sledeće klasifikacije </a:t>
            </a:r>
            <a:r>
              <a:rPr lang="x-none" sz="2000" dirty="0" smtClean="0"/>
              <a:t>tržišta:</a:t>
            </a:r>
          </a:p>
          <a:p>
            <a:pPr marL="0" lvl="2" algn="ctr"/>
            <a:endParaRPr lang="x-none" sz="2000" dirty="0">
              <a:solidFill>
                <a:srgbClr val="C00000"/>
              </a:solidFill>
            </a:endParaRPr>
          </a:p>
          <a:p>
            <a:pPr marL="342900" lvl="2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Prostorni aspekt tržišta </a:t>
            </a:r>
            <a:endParaRPr lang="x-none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2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Robni aspekt tržišta </a:t>
            </a:r>
            <a:endParaRPr lang="x-none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2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Tržište sa aspekta veza i odnosa </a:t>
            </a:r>
            <a:endParaRPr lang="x-none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2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Tržište sa aspekta tržišne tehnike i institucija </a:t>
            </a:r>
          </a:p>
        </p:txBody>
      </p:sp>
    </p:spTree>
    <p:extLst>
      <p:ext uri="{BB962C8B-B14F-4D97-AF65-F5344CB8AC3E}">
        <p14:creationId xmlns:p14="http://schemas.microsoft.com/office/powerpoint/2010/main" val="396221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714356"/>
            <a:ext cx="749435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x-none" sz="2000" b="1" i="1" dirty="0">
                <a:solidFill>
                  <a:schemeClr val="accent3">
                    <a:lumMod val="75000"/>
                  </a:schemeClr>
                </a:solidFill>
              </a:rPr>
              <a:t>Prostorni aspekt tržišta</a:t>
            </a:r>
            <a:r>
              <a:rPr lang="x-none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sr-Latn-CS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2" algn="ctr"/>
            <a:r>
              <a:rPr lang="x-none" sz="2000" dirty="0" smtClean="0"/>
              <a:t>koji </a:t>
            </a:r>
            <a:r>
              <a:rPr lang="x-none" sz="2000" dirty="0"/>
              <a:t>u sebi sadrži klasificiranje tržišta prema prostornom </a:t>
            </a:r>
            <a:r>
              <a:rPr lang="x-none" sz="2000" dirty="0" smtClean="0"/>
              <a:t>obuhvatu:</a:t>
            </a:r>
          </a:p>
          <a:p>
            <a:pPr marL="0" lvl="2" algn="ctr"/>
            <a:endParaRPr lang="x-none" sz="2000" b="1" dirty="0">
              <a:solidFill>
                <a:srgbClr val="C00000"/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Intralokalno,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Lokalno,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Regionalno,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Zonalno,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Nacionalno,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Tržište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ekon</a:t>
            </a:r>
            <a:r>
              <a:rPr lang="sr-Latn-CS" sz="2000" dirty="0" smtClean="0">
                <a:solidFill>
                  <a:schemeClr val="accent3">
                    <a:lumMod val="75000"/>
                  </a:schemeClr>
                </a:solidFill>
              </a:rPr>
              <a:t>omskih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grupacija i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asocijacija,</a:t>
            </a:r>
            <a:endParaRPr lang="sr-Latn-CS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 algn="ctr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x-none" sz="2000" dirty="0">
                <a:solidFill>
                  <a:schemeClr val="accent3">
                    <a:lumMod val="75000"/>
                  </a:schemeClr>
                </a:solidFill>
              </a:rPr>
              <a:t>Međunarodno i svetsko </a:t>
            </a:r>
            <a:r>
              <a:rPr lang="x-none" sz="2000" dirty="0" smtClean="0">
                <a:solidFill>
                  <a:schemeClr val="accent3">
                    <a:lumMod val="75000"/>
                  </a:schemeClr>
                </a:solidFill>
              </a:rPr>
              <a:t>tržište.</a:t>
            </a:r>
            <a:endParaRPr lang="x-none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0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3466</Words>
  <Application>Microsoft Office PowerPoint</Application>
  <PresentationFormat>On-screen Show (4:3)</PresentationFormat>
  <Paragraphs>608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Calibri</vt:lpstr>
      <vt:lpstr>Constantia</vt:lpstr>
      <vt:lpstr>Times New Roman</vt:lpstr>
      <vt:lpstr>Wingdings</vt:lpstr>
      <vt:lpstr>Wingdings 2</vt:lpstr>
      <vt:lpstr>Flow</vt:lpstr>
      <vt:lpstr>Jednačina</vt:lpstr>
      <vt:lpstr>EKONOMIJA Prof. dr Miodrag Paspalj Prof. dr Nebojša Pušara</vt:lpstr>
      <vt:lpstr>II DEO MIKROEKONOMIJA   GLAVA 6 TRŽIŠNE STRUKTURE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PREDAVANJE</dc:title>
  <dc:creator>OGNJEN</dc:creator>
  <cp:lastModifiedBy>Dejan Obucinski</cp:lastModifiedBy>
  <cp:revision>122</cp:revision>
  <dcterms:created xsi:type="dcterms:W3CDTF">2013-10-30T19:41:39Z</dcterms:created>
  <dcterms:modified xsi:type="dcterms:W3CDTF">2020-11-19T10:30:56Z</dcterms:modified>
</cp:coreProperties>
</file>