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785C-8B10-41FD-B640-F53043B0D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/>
              <a:t>Управљање холистичком организацијом маркетинга</a:t>
            </a:r>
            <a:endParaRPr lang="en-US" sz="3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72FBAF4-C583-41CE-AEA8-45261EEBA7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6745-A19B-4E67-8922-91B978A5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1635"/>
          </a:xfrm>
        </p:spPr>
        <p:txBody>
          <a:bodyPr/>
          <a:lstStyle/>
          <a:p>
            <a:pPr algn="ctr"/>
            <a:r>
              <a:rPr lang="sr-Cyrl-RS" dirty="0"/>
              <a:t>Имплементација маркетинга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B06F8-C671-485C-B57B-45FC0E2C2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37253"/>
            <a:ext cx="10131425" cy="457200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Добро креирана маркетинг стратегија може бити угрожена због лоше имплементације.</a:t>
            </a:r>
          </a:p>
          <a:p>
            <a:pPr algn="just"/>
            <a:r>
              <a:rPr lang="ru-RU" sz="2400" dirty="0"/>
              <a:t>Имплементација маркетинга представља процес претварања стратешког маркетинг плана у задатеке, који треба да допринесу остваривању постављених циљева.</a:t>
            </a:r>
          </a:p>
          <a:p>
            <a:pPr algn="just"/>
            <a:r>
              <a:rPr lang="ru-RU" sz="2400" dirty="0"/>
              <a:t>Успешна имплементација захтева: </a:t>
            </a:r>
          </a:p>
          <a:p>
            <a:pPr algn="just"/>
            <a:r>
              <a:rPr lang="ru-RU" sz="2400" dirty="0"/>
              <a:t>      1. Прецизно дијагностификовање маркетиншког проблема</a:t>
            </a:r>
          </a:p>
          <a:p>
            <a:pPr algn="just"/>
            <a:r>
              <a:rPr lang="ru-RU" sz="2400" dirty="0"/>
              <a:t>      2. Процену на ком нивоу компаније постоји проблем</a:t>
            </a:r>
          </a:p>
          <a:p>
            <a:pPr algn="just"/>
            <a:r>
              <a:rPr lang="ru-RU" sz="2400" dirty="0"/>
              <a:t>      3. Вештине спровођења стратешког маркетинг плана</a:t>
            </a:r>
          </a:p>
          <a:p>
            <a:pPr algn="just"/>
            <a:r>
              <a:rPr lang="ru-RU" sz="2400" dirty="0"/>
              <a:t>      4. Вештина евалуације резултата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28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8C720-8ACA-4AA7-ACE4-49ADE40EF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179443"/>
          </a:xfrm>
        </p:spPr>
        <p:txBody>
          <a:bodyPr/>
          <a:lstStyle/>
          <a:p>
            <a:pPr algn="ctr"/>
            <a:r>
              <a:rPr lang="sr-Cyrl-RS" dirty="0"/>
              <a:t>Контрола маркетинга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CEDC-E0E0-4C75-80A4-CEC143B9E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89043"/>
            <a:ext cx="10131425" cy="4002157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Задатак одељења за маркетинг јесте континуирано контролисање маркетиншких активности.</a:t>
            </a:r>
          </a:p>
          <a:p>
            <a:pPr algn="just"/>
            <a:r>
              <a:rPr lang="ru-RU" sz="2400" dirty="0"/>
              <a:t>Контрола ефикасности маркетинга усмерена је на идентификовање начина за повећање ефикасности маркетинга – ефикасности продајне силе, ефикасности оглашавања, ефикасности унапређења продаје, ефикасности дистрибуције</a:t>
            </a:r>
          </a:p>
          <a:p>
            <a:pPr algn="just"/>
            <a:r>
              <a:rPr lang="ru-RU" sz="2400" dirty="0"/>
              <a:t>Стратешка контрола маркетинга усмерена је на периодичну проверу свеукупних маркетиншких циљева и ефективности.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045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A5C2-024D-4FD0-B3DA-7FA0754E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477E-7172-4DDB-BE7B-3AEACD4B1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650067"/>
          </a:xfrm>
        </p:spPr>
        <p:txBody>
          <a:bodyPr/>
          <a:lstStyle/>
          <a:p>
            <a:pPr algn="just"/>
            <a:r>
              <a:rPr lang="sr-Cyrl-RS" sz="2400" dirty="0"/>
              <a:t>Котлер, К., Келер, К.Л. (2017). </a:t>
            </a:r>
            <a:r>
              <a:rPr lang="sr-Cyrl-RS" sz="2400" i="1" dirty="0"/>
              <a:t>Маркетинг менаџмент. </a:t>
            </a:r>
            <a:r>
              <a:rPr lang="sr-Cyrl-RS" sz="2400" dirty="0"/>
              <a:t>Дата статус и Економски факултет, Београд.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1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660F-F3A6-49A0-A55C-C90A062B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Холистички маркетинг – свеобухватни маркетинг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E5551-F00B-403F-B345-FF3A1D2C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Компоненте холистичког маркетинга су:</a:t>
            </a:r>
          </a:p>
          <a:p>
            <a:r>
              <a:rPr lang="ru-RU" sz="2400" dirty="0"/>
              <a:t>Маркетинг односа</a:t>
            </a:r>
          </a:p>
          <a:p>
            <a:r>
              <a:rPr lang="ru-RU" sz="2400" dirty="0"/>
              <a:t>Интегрисани маркетинг</a:t>
            </a:r>
          </a:p>
          <a:p>
            <a:r>
              <a:rPr lang="ru-RU" sz="2400" dirty="0"/>
              <a:t>Интерни маркетинг</a:t>
            </a:r>
          </a:p>
          <a:p>
            <a:r>
              <a:rPr lang="ru-RU" sz="2400" dirty="0"/>
              <a:t>Друштвено одговоран маркетинг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3000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9AD2-C4B6-4B88-AD00-EC12F32E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F387-865A-4874-AAF1-C275D597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61391"/>
            <a:ext cx="10131425" cy="49298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Маркетинг односа састоји се у успостављању и развоју дугорочних, блиских односа са купцима, члановима канала маркетинга и осталим маркетиншким партнерима који могу директно или посредно да утичу на успех маркетиншких активности компаније.</a:t>
            </a:r>
          </a:p>
          <a:p>
            <a:pPr algn="just"/>
            <a:r>
              <a:rPr lang="ru-RU" sz="2400" dirty="0"/>
              <a:t> Интегрисани маркетинг подразумева интегрисање бројних активности маркетинга које се користе за креирање, комуницирање и испоручивање вредности за купца.</a:t>
            </a:r>
          </a:p>
          <a:p>
            <a:pPr algn="just"/>
            <a:r>
              <a:rPr lang="ru-RU" sz="2400" dirty="0"/>
              <a:t>Интерни маркетинг треба да обезбеди да сви запослени унутар организације прихвате филозофију и основне принципе маркетинга и да учествују у избору, стварању и комуникацији вредности за купца.</a:t>
            </a:r>
          </a:p>
          <a:p>
            <a:pPr algn="just"/>
            <a:r>
              <a:rPr lang="ru-RU" sz="2400" dirty="0"/>
              <a:t>Друштвено одговоран маркетинг подразумева да компанија приликом доношења одлука не узима у обзир искључиво своје интересе и интересе купца, већ да узима у обзир и интересе друштва у целини.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95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4AD3-A448-446D-A734-9C2AFA348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60174"/>
          </a:xfrm>
        </p:spPr>
        <p:txBody>
          <a:bodyPr/>
          <a:lstStyle/>
          <a:p>
            <a:pPr algn="ctr"/>
            <a:r>
              <a:rPr lang="sr-Cyrl-RS" cap="none" dirty="0"/>
              <a:t>Организација одељења за маркетинг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49EED-64E1-4326-9DB2-86FBD4D9C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75" y="1815549"/>
            <a:ext cx="10131425" cy="38994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Савремене организације могу да организују одељење за маркетинг на неки од следећих начина:</a:t>
            </a:r>
          </a:p>
          <a:p>
            <a:pPr lvl="1" algn="just"/>
            <a:r>
              <a:rPr lang="ru-RU" sz="2200" dirty="0"/>
              <a:t>Функционална организација</a:t>
            </a:r>
          </a:p>
          <a:p>
            <a:pPr lvl="1" algn="just"/>
            <a:r>
              <a:rPr lang="ru-RU" sz="2200" dirty="0"/>
              <a:t>Географска организација</a:t>
            </a:r>
          </a:p>
          <a:p>
            <a:pPr lvl="1" algn="just"/>
            <a:r>
              <a:rPr lang="ru-RU" sz="2200" dirty="0"/>
              <a:t>Организациона структура заснована на производу или бренду</a:t>
            </a:r>
          </a:p>
          <a:p>
            <a:pPr lvl="1" algn="just"/>
            <a:r>
              <a:rPr lang="ru-RU" sz="2200" dirty="0"/>
              <a:t>Организациона структура заснована на тржишту</a:t>
            </a:r>
          </a:p>
          <a:p>
            <a:pPr lvl="1" algn="just"/>
            <a:r>
              <a:rPr lang="ru-RU" sz="2200" dirty="0"/>
              <a:t>Матрична организациона структура</a:t>
            </a:r>
          </a:p>
          <a:p>
            <a:pPr lvl="1" algn="just"/>
            <a:r>
              <a:rPr lang="ru-RU" sz="2200" dirty="0"/>
              <a:t>Корпоративно-дивизиона организациона структура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535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F9BF-E37F-4118-B4AF-34439FE78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89113"/>
          </a:xfrm>
        </p:spPr>
        <p:txBody>
          <a:bodyPr/>
          <a:lstStyle/>
          <a:p>
            <a:pPr algn="ctr"/>
            <a:r>
              <a:rPr lang="sr-Cyrl-RS" cap="none" dirty="0"/>
              <a:t>Функционална организација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97C6D-0063-471D-8159-6CF2144F1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09531"/>
            <a:ext cx="10131425" cy="408167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Функционална организација маркетинга обухвата функционалне специјалисте (менаџер за маркетиншку администрацију, менаџер за оглашавање и унапређење продаје, менаџер продаје, менаџер за истраживање маркетинга, менаџер нових производа) који подносе извештаје потпредседнику за маркетинг.</a:t>
            </a:r>
          </a:p>
          <a:p>
            <a:pPr algn="just"/>
            <a:r>
              <a:rPr lang="ru-RU" sz="2400" dirty="0"/>
              <a:t>Предност је административна једноставност.</a:t>
            </a:r>
          </a:p>
          <a:p>
            <a:pPr algn="just"/>
            <a:r>
              <a:rPr lang="ru-RU" sz="2400" dirty="0"/>
              <a:t>Недостатак се односи на ризик да се изгуби ефективност с порастом производа и тржишта, као и неадекватно планирање за специфичне производе и тржишта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95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F609-02D0-4E42-B51E-2C4DAA00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86678"/>
          </a:xfrm>
        </p:spPr>
        <p:txBody>
          <a:bodyPr/>
          <a:lstStyle/>
          <a:p>
            <a:pPr algn="ctr"/>
            <a:r>
              <a:rPr lang="sr-Cyrl-RS" cap="none" dirty="0"/>
              <a:t>Географска организација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D222-56B0-4CAB-B08F-872795A8F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72148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Географска организација заснива се на организовању продајне силе према географским подручјима.</a:t>
            </a:r>
          </a:p>
          <a:p>
            <a:pPr algn="just"/>
            <a:r>
              <a:rPr lang="ru-RU" sz="2400" dirty="0"/>
              <a:t>Менаџер за националну продају контролише менаџере за регионалну продају, а они контолишу зонске менаџере.</a:t>
            </a:r>
          </a:p>
          <a:p>
            <a:pPr algn="just"/>
            <a:r>
              <a:rPr lang="ru-RU" sz="2400" dirty="0"/>
              <a:t>Зонски менаџери контролишу обласне менаџере док они контролишу продавце.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58568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51EA-190D-4158-9D66-9EB5882D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none" dirty="0"/>
              <a:t>Организациона структура заснована на производу или бренду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17C0B-9849-4223-8EED-21985865E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026281"/>
          </a:xfrm>
        </p:spPr>
        <p:txBody>
          <a:bodyPr/>
          <a:lstStyle/>
          <a:p>
            <a:pPr algn="just"/>
            <a:r>
              <a:rPr lang="ru-RU" sz="2400" dirty="0"/>
              <a:t>Својствена је компанијама које нуде велики број производа и брендова.</a:t>
            </a:r>
          </a:p>
          <a:p>
            <a:pPr algn="just"/>
            <a:r>
              <a:rPr lang="ru-RU" sz="2400" dirty="0"/>
              <a:t>Менаџер производа контролише менаџере категорије производа, који контролишу менаџере посебних производа или брендова.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1B16-B70C-46D7-86AE-A8BB259B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/>
              <a:t>Организациона структура заснована на тржишту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A9BFB-7B7C-4949-A972-FDDEF8642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Најчешће се примењује када се купци  групишу у различите корисничке групе које имају различите куповне преференције и праксе.</a:t>
            </a:r>
          </a:p>
          <a:p>
            <a:pPr algn="just"/>
            <a:r>
              <a:rPr lang="ru-RU" sz="2400" dirty="0"/>
              <a:t>Менаџер тржишта контролише неколико менаџера, који се називају менаџери за развој тржита, специјалистима за тржиште или специјалистима за одређену привредну грану.</a:t>
            </a:r>
          </a:p>
          <a:p>
            <a:pPr algn="just"/>
            <a:r>
              <a:rPr lang="ru-RU" sz="2400" dirty="0"/>
              <a:t>Менаџери тржишта праве дугорочне и краткорочне планове за своја тржишта.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805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35DE-48A1-4084-902E-A1E82937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cap="none" dirty="0"/>
              <a:t>Корпоративно-дивизиона организациона структура</a:t>
            </a:r>
            <a:endParaRPr lang="en-US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DDFC8-CE38-4BDF-AD1E-4AC94CA24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Компанија са великим бројем производа и тржишта може да се подели у дивизије.</a:t>
            </a:r>
          </a:p>
          <a:p>
            <a:pPr algn="just"/>
            <a:r>
              <a:rPr lang="ru-RU" sz="2400" dirty="0"/>
              <a:t>Дивизије формирају сопствена оделења и услуге.</a:t>
            </a:r>
          </a:p>
          <a:p>
            <a:pPr algn="just"/>
            <a:r>
              <a:rPr lang="ru-RU" sz="2400" dirty="0"/>
              <a:t>Независно од организационе структуре маркетинга, све пословне функције треба да буду интегрисане да би се остварили циљеви компаније.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9120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{FC26D8AC-2B3E-426E-9A37-A6D012A36549}tf03457452</Template>
  <TotalTime>263</TotalTime>
  <Words>570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Celestial</vt:lpstr>
      <vt:lpstr>Управљање холистичком организацијом маркетинга</vt:lpstr>
      <vt:lpstr>Холистички маркетинг – свеобухватни маркетинг</vt:lpstr>
      <vt:lpstr> </vt:lpstr>
      <vt:lpstr>Организација одељења за маркетинг</vt:lpstr>
      <vt:lpstr>Функционална организација</vt:lpstr>
      <vt:lpstr>Географска организација</vt:lpstr>
      <vt:lpstr>Организациона структура заснована на производу или бренду</vt:lpstr>
      <vt:lpstr>Организациона структура заснована на тржишту</vt:lpstr>
      <vt:lpstr>Корпоративно-дивизиона организациона структура</vt:lpstr>
      <vt:lpstr>Имплементација маркетинга</vt:lpstr>
      <vt:lpstr>Контрола маркетинга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holističke organizacije marketinga</dc:title>
  <dc:creator>Maja Djurica</dc:creator>
  <cp:lastModifiedBy>Maja Djurica</cp:lastModifiedBy>
  <cp:revision>24</cp:revision>
  <dcterms:created xsi:type="dcterms:W3CDTF">2020-05-14T09:50:32Z</dcterms:created>
  <dcterms:modified xsi:type="dcterms:W3CDTF">2021-05-30T07:28:41Z</dcterms:modified>
</cp:coreProperties>
</file>