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4674-77CB-4B2F-B71F-E5F1A1778D0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772F-46E3-4C3A-9D16-7EC6FA3BB3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15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4674-77CB-4B2F-B71F-E5F1A1778D0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772F-46E3-4C3A-9D16-7EC6FA3B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6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4674-77CB-4B2F-B71F-E5F1A1778D0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772F-46E3-4C3A-9D16-7EC6FA3B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0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4674-77CB-4B2F-B71F-E5F1A1778D0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772F-46E3-4C3A-9D16-7EC6FA3B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4674-77CB-4B2F-B71F-E5F1A1778D0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772F-46E3-4C3A-9D16-7EC6FA3BB3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80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4674-77CB-4B2F-B71F-E5F1A1778D0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772F-46E3-4C3A-9D16-7EC6FA3B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5102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4674-77CB-4B2F-B71F-E5F1A1778D0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772F-46E3-4C3A-9D16-7EC6FA3B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9363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4674-77CB-4B2F-B71F-E5F1A1778D0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772F-46E3-4C3A-9D16-7EC6FA3B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5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4674-77CB-4B2F-B71F-E5F1A1778D0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772F-46E3-4C3A-9D16-7EC6FA3B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4784674-77CB-4B2F-B71F-E5F1A1778D0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71772F-46E3-4C3A-9D16-7EC6FA3B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1282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4674-77CB-4B2F-B71F-E5F1A1778D0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772F-46E3-4C3A-9D16-7EC6FA3B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7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4784674-77CB-4B2F-B71F-E5F1A1778D0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71772F-46E3-4C3A-9D16-7EC6FA3BB37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9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BC51AE-8773-45F3-A5F8-64C572AC6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5F437A-EA17-443F-B49B-28F16F9B3B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Ugovori</a:t>
            </a:r>
            <a:r>
              <a:rPr lang="en-US" dirty="0"/>
              <a:t> van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odnosa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, </a:t>
            </a:r>
            <a:r>
              <a:rPr lang="en-US" dirty="0" err="1"/>
              <a:t>odmori</a:t>
            </a:r>
            <a:r>
              <a:rPr lang="en-US" dirty="0"/>
              <a:t>, </a:t>
            </a:r>
            <a:r>
              <a:rPr lang="en-US" dirty="0" err="1"/>
              <a:t>odsustva</a:t>
            </a:r>
            <a:r>
              <a:rPr lang="en-US" dirty="0"/>
              <a:t> I </a:t>
            </a:r>
            <a:r>
              <a:rPr lang="en-US" dirty="0" err="1"/>
              <a:t>praznici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71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211A51-7BFA-4CDC-B858-BC4BD1B85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	Vrste radnog vremena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BE6ADB-4B70-425F-A894-7B4288AB1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Puno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Nepuno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Skraćeno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Prekovremeni rad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19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10F04E-28AE-4031-8405-797A5D81B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31544"/>
          </a:xfrm>
        </p:spPr>
        <p:txBody>
          <a:bodyPr>
            <a:normAutofit fontScale="90000"/>
          </a:bodyPr>
          <a:lstStyle/>
          <a:p>
            <a:r>
              <a:rPr lang="sr-Latn-RS" dirty="0"/>
              <a:t>		Vrste radnog vremena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C848AC-B8B1-4F28-82B7-6322338A4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05" y="1845733"/>
            <a:ext cx="10734575" cy="44708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 Skraćeno radno vreme</a:t>
            </a:r>
          </a:p>
          <a:p>
            <a:pPr marL="0" indent="0">
              <a:buNone/>
            </a:pPr>
            <a:r>
              <a:rPr lang="sr-Latn-RS" dirty="0"/>
              <a:t>					</a:t>
            </a:r>
            <a:r>
              <a:rPr lang="en-US" dirty="0" err="1"/>
              <a:t>Član</a:t>
            </a:r>
            <a:r>
              <a:rPr lang="en-US" dirty="0"/>
              <a:t> 52</a:t>
            </a:r>
          </a:p>
          <a:p>
            <a:r>
              <a:rPr lang="en-US" dirty="0" err="1"/>
              <a:t>Zaposlenom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naročito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teškim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napornim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za </a:t>
            </a:r>
            <a:r>
              <a:rPr lang="en-US" dirty="0" err="1">
                <a:solidFill>
                  <a:srgbClr val="FF0000"/>
                </a:solidFill>
              </a:rPr>
              <a:t>zdravlje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štetnim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poslovima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utvrđenim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zakonom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ili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opštim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aktom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pored </a:t>
            </a:r>
            <a:r>
              <a:rPr lang="en-US" dirty="0" err="1"/>
              <a:t>primene</a:t>
            </a:r>
            <a:r>
              <a:rPr lang="en-US" dirty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mera</a:t>
            </a:r>
            <a:r>
              <a:rPr lang="en-US" dirty="0"/>
              <a:t> </a:t>
            </a:r>
            <a:r>
              <a:rPr lang="en-US" dirty="0" err="1"/>
              <a:t>bezbednosti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,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za </a:t>
            </a:r>
            <a:r>
              <a:rPr lang="en-US" dirty="0" err="1"/>
              <a:t>ličnu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povećano</a:t>
            </a:r>
            <a:r>
              <a:rPr lang="en-US" dirty="0"/>
              <a:t> </a:t>
            </a:r>
            <a:r>
              <a:rPr lang="en-US" dirty="0" err="1"/>
              <a:t>štetno</a:t>
            </a:r>
            <a:r>
              <a:rPr lang="en-US" dirty="0"/>
              <a:t> </a:t>
            </a:r>
            <a:r>
              <a:rPr lang="en-US" dirty="0" err="1"/>
              <a:t>dejstvo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zdravlje</a:t>
            </a:r>
            <a:r>
              <a:rPr lang="en-US" dirty="0"/>
              <a:t> </a:t>
            </a:r>
            <a:r>
              <a:rPr lang="en-US" dirty="0" err="1"/>
              <a:t>zaposlenog</a:t>
            </a:r>
            <a:r>
              <a:rPr lang="en-US" dirty="0"/>
              <a:t> - </a:t>
            </a:r>
            <a:r>
              <a:rPr lang="en-US" dirty="0" err="1">
                <a:solidFill>
                  <a:srgbClr val="7030A0"/>
                </a:solidFill>
              </a:rPr>
              <a:t>skraćuje</a:t>
            </a:r>
            <a:r>
              <a:rPr lang="en-US" dirty="0">
                <a:solidFill>
                  <a:srgbClr val="7030A0"/>
                </a:solidFill>
              </a:rPr>
              <a:t> se </a:t>
            </a:r>
            <a:r>
              <a:rPr lang="en-US" dirty="0" err="1">
                <a:solidFill>
                  <a:srgbClr val="7030A0"/>
                </a:solidFill>
              </a:rPr>
              <a:t>radno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vreme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srazmerno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štetnom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dejstvu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uslova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rada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na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zdravlje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radnu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sposobnost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zaposlenog</a:t>
            </a:r>
            <a:r>
              <a:rPr lang="en-US" dirty="0">
                <a:solidFill>
                  <a:srgbClr val="7030A0"/>
                </a:solidFill>
              </a:rPr>
              <a:t>,</a:t>
            </a:r>
            <a:r>
              <a:rPr lang="en-US" dirty="0"/>
              <a:t> a </a:t>
            </a:r>
            <a:r>
              <a:rPr lang="en-US" dirty="0" err="1">
                <a:solidFill>
                  <a:srgbClr val="0070C0"/>
                </a:solidFill>
              </a:rPr>
              <a:t>najviše</a:t>
            </a:r>
            <a:r>
              <a:rPr lang="en-US" dirty="0">
                <a:solidFill>
                  <a:srgbClr val="0070C0"/>
                </a:solidFill>
              </a:rPr>
              <a:t> 10 </a:t>
            </a:r>
            <a:r>
              <a:rPr lang="en-US" dirty="0" err="1">
                <a:solidFill>
                  <a:srgbClr val="0070C0"/>
                </a:solidFill>
              </a:rPr>
              <a:t>časova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nedeljno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povećanim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).</a:t>
            </a:r>
          </a:p>
          <a:p>
            <a:r>
              <a:rPr lang="en-US" dirty="0" err="1"/>
              <a:t>Skraćeno</a:t>
            </a:r>
            <a:r>
              <a:rPr lang="en-US" dirty="0"/>
              <a:t>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se </a:t>
            </a:r>
            <a:r>
              <a:rPr lang="en-US" dirty="0" err="1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osnovu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stručne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analize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</a:t>
            </a:r>
          </a:p>
          <a:p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skraćeno</a:t>
            </a:r>
            <a:r>
              <a:rPr lang="en-US" dirty="0"/>
              <a:t>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da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punim </a:t>
            </a:r>
            <a:r>
              <a:rPr lang="en-US" dirty="0" err="1"/>
              <a:t>radnim</a:t>
            </a:r>
            <a:r>
              <a:rPr lang="en-US" dirty="0"/>
              <a:t> </a:t>
            </a:r>
            <a:r>
              <a:rPr lang="en-US" dirty="0" err="1"/>
              <a:t>vremenom</a:t>
            </a:r>
            <a:r>
              <a:rPr lang="en-US" dirty="0"/>
              <a:t>.</a:t>
            </a:r>
            <a:endParaRPr lang="sr-Latn-RS" dirty="0"/>
          </a:p>
          <a:p>
            <a:endParaRPr lang="sr-Latn-R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1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15BF19-A455-4370-80AC-65881D28D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     Skraćeno radno vreme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4BEDA5-C8E1-4407-83D2-13FD9E15C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Na poslovima sa skraćenim radnim vremenom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Zabranjena je preraspodela rada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Zabranjen je prekovremeni rad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85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B1057E-0E84-486F-AAEF-BFEF8FA16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	Prekovremeni rad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BC78C5-BBD5-471E-83D4-0EB49FF0C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				</a:t>
            </a:r>
            <a:r>
              <a:rPr lang="en-US" dirty="0" err="1"/>
              <a:t>Član</a:t>
            </a:r>
            <a:r>
              <a:rPr lang="en-US" dirty="0"/>
              <a:t> 53</a:t>
            </a:r>
          </a:p>
          <a:p>
            <a:r>
              <a:rPr lang="en-US" dirty="0"/>
              <a:t>Na </a:t>
            </a:r>
            <a:r>
              <a:rPr lang="en-US" dirty="0" err="1"/>
              <a:t>zahtev</a:t>
            </a:r>
            <a:r>
              <a:rPr lang="en-US" dirty="0"/>
              <a:t> </a:t>
            </a:r>
            <a:r>
              <a:rPr lang="en-US" dirty="0" err="1"/>
              <a:t>poslodavca</a:t>
            </a:r>
            <a:r>
              <a:rPr lang="en-US" dirty="0"/>
              <a:t>, </a:t>
            </a:r>
            <a:r>
              <a:rPr lang="en-US" dirty="0" err="1"/>
              <a:t>zaposleni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 od </a:t>
            </a:r>
            <a:r>
              <a:rPr lang="en-US" dirty="0" err="1"/>
              <a:t>punog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sr-Latn-RS" dirty="0"/>
              <a:t>: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više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sile</a:t>
            </a:r>
            <a:r>
              <a:rPr lang="en-US" dirty="0">
                <a:solidFill>
                  <a:srgbClr val="FF0000"/>
                </a:solidFill>
              </a:rPr>
              <a:t>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FF0000"/>
                </a:solidFill>
              </a:rPr>
              <a:t>iznenadnog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povećanja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obima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posla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u </a:t>
            </a:r>
            <a:r>
              <a:rPr lang="en-US" dirty="0" err="1">
                <a:solidFill>
                  <a:srgbClr val="FF0000"/>
                </a:solidFill>
              </a:rPr>
              <a:t>drugim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slučajevima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kada</a:t>
            </a:r>
            <a:r>
              <a:rPr lang="en-US" dirty="0">
                <a:solidFill>
                  <a:srgbClr val="FF0000"/>
                </a:solidFill>
              </a:rPr>
              <a:t> je </a:t>
            </a:r>
            <a:r>
              <a:rPr lang="en-US" dirty="0" err="1">
                <a:solidFill>
                  <a:srgbClr val="FF0000"/>
                </a:solidFill>
              </a:rPr>
              <a:t>neophodno</a:t>
            </a:r>
            <a:r>
              <a:rPr lang="en-US" dirty="0">
                <a:solidFill>
                  <a:srgbClr val="FF0000"/>
                </a:solidFill>
              </a:rPr>
              <a:t> da se u </a:t>
            </a:r>
            <a:r>
              <a:rPr lang="en-US" dirty="0" err="1">
                <a:solidFill>
                  <a:srgbClr val="FF0000"/>
                </a:solidFill>
              </a:rPr>
              <a:t>određenom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roku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završi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posao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koji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planiran</a:t>
            </a:r>
            <a:r>
              <a:rPr lang="en-US" dirty="0">
                <a:solidFill>
                  <a:srgbClr val="FF0000"/>
                </a:solidFill>
              </a:rPr>
              <a:t> (u </a:t>
            </a:r>
            <a:r>
              <a:rPr lang="en-US" dirty="0" err="1">
                <a:solidFill>
                  <a:srgbClr val="FF0000"/>
                </a:solidFill>
              </a:rPr>
              <a:t>daljem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tekstu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prekovremeni</a:t>
            </a:r>
            <a:r>
              <a:rPr lang="en-US" dirty="0">
                <a:solidFill>
                  <a:srgbClr val="FF0000"/>
                </a:solidFill>
              </a:rPr>
              <a:t> rad). </a:t>
            </a:r>
          </a:p>
          <a:p>
            <a:r>
              <a:rPr lang="en-US" dirty="0" err="1"/>
              <a:t>Prekovremeni</a:t>
            </a:r>
            <a:r>
              <a:rPr lang="en-US" dirty="0"/>
              <a:t> rad </a:t>
            </a:r>
            <a:r>
              <a:rPr lang="en-US" b="1" dirty="0">
                <a:solidFill>
                  <a:srgbClr val="FF0000"/>
                </a:solidFill>
              </a:rPr>
              <a:t>NE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traje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duže</a:t>
            </a:r>
            <a:r>
              <a:rPr lang="en-US" b="1" dirty="0">
                <a:solidFill>
                  <a:srgbClr val="FF0000"/>
                </a:solidFill>
              </a:rPr>
              <a:t> od </a:t>
            </a:r>
            <a:r>
              <a:rPr lang="en-US" b="1" dirty="0" err="1">
                <a:solidFill>
                  <a:srgbClr val="FF0000"/>
                </a:solidFill>
              </a:rPr>
              <a:t>osam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časova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nedeljno</a:t>
            </a:r>
            <a:r>
              <a:rPr lang="en-US" dirty="0"/>
              <a:t>.</a:t>
            </a:r>
          </a:p>
          <a:p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NE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duže</a:t>
            </a:r>
            <a:r>
              <a:rPr lang="en-US" b="1" dirty="0">
                <a:solidFill>
                  <a:srgbClr val="FF0000"/>
                </a:solidFill>
              </a:rPr>
              <a:t> od 12 </a:t>
            </a:r>
            <a:r>
              <a:rPr lang="en-US" b="1" dirty="0" err="1">
                <a:solidFill>
                  <a:srgbClr val="FF0000"/>
                </a:solidFill>
              </a:rPr>
              <a:t>časova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dnevno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uključujući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prekovremeni</a:t>
            </a:r>
            <a:r>
              <a:rPr lang="en-US" b="1" dirty="0">
                <a:solidFill>
                  <a:srgbClr val="FF0000"/>
                </a:solidFill>
              </a:rPr>
              <a:t> rad.!</a:t>
            </a:r>
          </a:p>
          <a:p>
            <a:r>
              <a:rPr lang="en-US" dirty="0" err="1"/>
              <a:t>Zaposlenom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uvedeno</a:t>
            </a:r>
            <a:r>
              <a:rPr lang="en-US" dirty="0"/>
              <a:t> </a:t>
            </a:r>
            <a:r>
              <a:rPr lang="en-US" dirty="0" err="1"/>
              <a:t>skraćeno</a:t>
            </a:r>
            <a:r>
              <a:rPr lang="en-US" dirty="0"/>
              <a:t>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članom</a:t>
            </a:r>
            <a:r>
              <a:rPr lang="en-US" dirty="0"/>
              <a:t> 52.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odredi</a:t>
            </a:r>
            <a:r>
              <a:rPr lang="en-US" dirty="0"/>
              <a:t> </a:t>
            </a:r>
            <a:r>
              <a:rPr lang="en-US" dirty="0" err="1"/>
              <a:t>prekovremeni</a:t>
            </a:r>
            <a:r>
              <a:rPr lang="en-US" dirty="0"/>
              <a:t> rad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drukčije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9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1A387D-5862-4EF3-AA8C-AF42F11C7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		Prekovremni rad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B3EC0F-7964-4FBF-955B-2F1EE2338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Ko </a:t>
            </a:r>
            <a:r>
              <a:rPr lang="en-US" b="1" dirty="0">
                <a:solidFill>
                  <a:srgbClr val="FF0000"/>
                </a:solidFill>
              </a:rPr>
              <a:t>NE</a:t>
            </a:r>
            <a:r>
              <a:rPr lang="sr-Latn-RS" dirty="0"/>
              <a:t> može da radi prekovremeno:</a:t>
            </a:r>
          </a:p>
          <a:p>
            <a:pPr marL="0" indent="0">
              <a:buNone/>
            </a:pPr>
            <a:endParaRPr lang="sr-Latn-R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Maloletnici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Trudnice i dojilje uz nalaz nadležnog lekara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Lice kojem bi takav rad pogoršao zdravstveno stanje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Roditelj deteta do 3 godine( osim ako ne priloži svoju pisanu saglasnost)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Samohrani roditelj deteta do 7 godina (osim ako ne priloži svoju pisanu saglasnost)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8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FF0C86-83DA-4202-9B1D-6A0C3BDC8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4523"/>
          </a:xfrm>
        </p:spPr>
        <p:txBody>
          <a:bodyPr/>
          <a:lstStyle/>
          <a:p>
            <a:r>
              <a:rPr lang="sr-Latn-RS" dirty="0"/>
              <a:t>	Raspored radnog vremena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4F8FBD-4DAF-4F7B-9086-CB43383E9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173" y="1520880"/>
            <a:ext cx="11297653" cy="4422719"/>
          </a:xfrm>
        </p:spPr>
        <p:txBody>
          <a:bodyPr>
            <a:normAutofit fontScale="85000" lnSpcReduction="10000"/>
          </a:bodyPr>
          <a:lstStyle/>
          <a:p>
            <a:endParaRPr lang="sr-Latn-RS" dirty="0"/>
          </a:p>
          <a:p>
            <a:r>
              <a:rPr lang="en-US" dirty="0"/>
              <a:t>                                                                                    </a:t>
            </a:r>
            <a:r>
              <a:rPr lang="en-US" dirty="0" err="1"/>
              <a:t>Član</a:t>
            </a:r>
            <a:r>
              <a:rPr lang="en-US" dirty="0"/>
              <a:t> 55</a:t>
            </a:r>
            <a:r>
              <a:rPr lang="sr-Latn-RS" dirty="0"/>
              <a:t> </a:t>
            </a:r>
            <a:endParaRPr lang="en-US" dirty="0"/>
          </a:p>
          <a:p>
            <a:r>
              <a:rPr lang="en-US" dirty="0" err="1"/>
              <a:t>Radna</a:t>
            </a:r>
            <a:r>
              <a:rPr lang="en-US" dirty="0"/>
              <a:t> </a:t>
            </a:r>
            <a:r>
              <a:rPr lang="en-US" dirty="0" err="1"/>
              <a:t>nedelja</a:t>
            </a:r>
            <a:r>
              <a:rPr lang="en-US" dirty="0"/>
              <a:t> </a:t>
            </a:r>
            <a:r>
              <a:rPr lang="en-US" dirty="0" err="1"/>
              <a:t>traje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po </a:t>
            </a:r>
            <a:r>
              <a:rPr lang="en-US" dirty="0" err="1">
                <a:solidFill>
                  <a:srgbClr val="FF0000"/>
                </a:solidFill>
              </a:rPr>
              <a:t>pravilu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pet</a:t>
            </a:r>
            <a:r>
              <a:rPr lang="en-US" dirty="0"/>
              <a:t> </a:t>
            </a:r>
            <a:r>
              <a:rPr lang="en-US" dirty="0" err="1"/>
              <a:t>radnih</a:t>
            </a:r>
            <a:r>
              <a:rPr lang="en-US" dirty="0"/>
              <a:t> dana.</a:t>
            </a:r>
          </a:p>
          <a:p>
            <a:r>
              <a:rPr lang="en-US" dirty="0" err="1">
                <a:solidFill>
                  <a:srgbClr val="FF0000"/>
                </a:solidFill>
              </a:rPr>
              <a:t>Raspored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radnog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vremena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radne</a:t>
            </a:r>
            <a:r>
              <a:rPr lang="en-US" dirty="0"/>
              <a:t> </a:t>
            </a:r>
            <a:r>
              <a:rPr lang="en-US" dirty="0" err="1"/>
              <a:t>nedelje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utvrđuje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poslodavac</a:t>
            </a:r>
            <a:r>
              <a:rPr lang="en-US" dirty="0"/>
              <a:t>.</a:t>
            </a:r>
          </a:p>
          <a:p>
            <a:r>
              <a:rPr lang="en-US" dirty="0" err="1"/>
              <a:t>Radni</a:t>
            </a:r>
            <a:r>
              <a:rPr lang="en-US" dirty="0"/>
              <a:t> dan, </a:t>
            </a:r>
            <a:r>
              <a:rPr lang="en-US" dirty="0">
                <a:solidFill>
                  <a:srgbClr val="FF0000"/>
                </a:solidFill>
              </a:rPr>
              <a:t>po </a:t>
            </a:r>
            <a:r>
              <a:rPr lang="en-US" dirty="0" err="1">
                <a:solidFill>
                  <a:srgbClr val="FF0000"/>
                </a:solidFill>
              </a:rPr>
              <a:t>pravilu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traje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osam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časova</a:t>
            </a:r>
            <a:r>
              <a:rPr lang="en-US" dirty="0"/>
              <a:t>.</a:t>
            </a:r>
          </a:p>
          <a:p>
            <a:r>
              <a:rPr lang="en-US" dirty="0" err="1"/>
              <a:t>Poslodavac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koga</a:t>
            </a:r>
            <a:r>
              <a:rPr lang="en-US" dirty="0"/>
              <a:t> se rad </a:t>
            </a:r>
            <a:r>
              <a:rPr lang="en-US" dirty="0" err="1"/>
              <a:t>obavlja</a:t>
            </a:r>
            <a:r>
              <a:rPr lang="sr-Latn-RS" dirty="0"/>
              <a:t>:</a:t>
            </a:r>
          </a:p>
          <a:p>
            <a:endParaRPr lang="sr-Latn-R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u </a:t>
            </a:r>
            <a:r>
              <a:rPr lang="en-US" dirty="0" err="1">
                <a:solidFill>
                  <a:srgbClr val="00B050"/>
                </a:solidFill>
              </a:rPr>
              <a:t>smenama</a:t>
            </a:r>
            <a:r>
              <a:rPr lang="en-US" dirty="0">
                <a:solidFill>
                  <a:srgbClr val="00B050"/>
                </a:solidFill>
              </a:rPr>
              <a:t>,</a:t>
            </a:r>
            <a:endParaRPr lang="sr-Latn-R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noću</a:t>
            </a:r>
            <a:r>
              <a:rPr lang="en-US" dirty="0">
                <a:solidFill>
                  <a:srgbClr val="00B050"/>
                </a:solidFill>
              </a:rPr>
              <a:t> </a:t>
            </a:r>
            <a:endParaRPr lang="sr-Latn-RS" dirty="0">
              <a:solidFill>
                <a:srgbClr val="00B050"/>
              </a:solidFill>
            </a:endParaRP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ili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kad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priroda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posla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organizacija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rada</a:t>
            </a:r>
            <a:r>
              <a:rPr lang="en-US" dirty="0">
                <a:solidFill>
                  <a:srgbClr val="00B050"/>
                </a:solidFill>
              </a:rPr>
              <a:t> to </a:t>
            </a:r>
            <a:r>
              <a:rPr lang="en-US" dirty="0" err="1">
                <a:solidFill>
                  <a:srgbClr val="00B050"/>
                </a:solidFill>
              </a:rPr>
              <a:t>zahteva</a:t>
            </a:r>
            <a:r>
              <a:rPr lang="en-US" dirty="0"/>
              <a:t> - </a:t>
            </a:r>
            <a:r>
              <a:rPr lang="en-US" dirty="0" err="1"/>
              <a:t>radnu</a:t>
            </a:r>
            <a:r>
              <a:rPr lang="en-US" dirty="0"/>
              <a:t> </a:t>
            </a:r>
            <a:r>
              <a:rPr lang="en-US" dirty="0" err="1"/>
              <a:t>nedelju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raspored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organizuje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.</a:t>
            </a:r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priroda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dozvoljava</a:t>
            </a:r>
            <a:r>
              <a:rPr lang="en-US" dirty="0"/>
              <a:t>, </a:t>
            </a:r>
            <a:r>
              <a:rPr lang="en-US" dirty="0" err="1"/>
              <a:t>početak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završetak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utvrditi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ugovoriti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intervalu</a:t>
            </a:r>
            <a:r>
              <a:rPr lang="en-US" dirty="0"/>
              <a:t> (</a:t>
            </a:r>
            <a:r>
              <a:rPr lang="en-US" b="1" dirty="0" err="1">
                <a:solidFill>
                  <a:srgbClr val="00B050"/>
                </a:solidFill>
              </a:rPr>
              <a:t>klizno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radno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vreme</a:t>
            </a:r>
            <a:r>
              <a:rPr lang="en-US" dirty="0"/>
              <a:t>).</a:t>
            </a:r>
          </a:p>
          <a:p>
            <a:r>
              <a:rPr lang="en-US" dirty="0" err="1"/>
              <a:t>Poslodavac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dnevnu</a:t>
            </a:r>
            <a:r>
              <a:rPr lang="en-US" dirty="0"/>
              <a:t> </a:t>
            </a:r>
            <a:r>
              <a:rPr lang="en-US" dirty="0" err="1"/>
              <a:t>evidenciju</a:t>
            </a:r>
            <a:r>
              <a:rPr lang="en-US" dirty="0"/>
              <a:t> o </a:t>
            </a:r>
            <a:r>
              <a:rPr lang="en-US" dirty="0" err="1"/>
              <a:t>prekovremenom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51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BAB27F-F717-4448-9C58-A5E0E9C0F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 Raspored radnog vremena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4ED872-61BD-4425-A373-73C7F5063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1400" lvl="6" indent="0">
              <a:buNone/>
            </a:pPr>
            <a:r>
              <a:rPr lang="sr-Latn-RS" dirty="0"/>
              <a:t>		Čl.56</a:t>
            </a:r>
            <a:endParaRPr lang="en-US" dirty="0"/>
          </a:p>
          <a:p>
            <a:r>
              <a:rPr lang="en-US" dirty="0" err="1"/>
              <a:t>Poslodavac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obavesti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 o </a:t>
            </a:r>
            <a:r>
              <a:rPr lang="en-US" dirty="0" err="1">
                <a:solidFill>
                  <a:srgbClr val="FF0000"/>
                </a:solidFill>
              </a:rPr>
              <a:t>rasporedu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promeni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rasporeda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radnog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vremena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najmanje</a:t>
            </a:r>
            <a:r>
              <a:rPr lang="en-US" b="1" dirty="0">
                <a:solidFill>
                  <a:srgbClr val="FF0000"/>
                </a:solidFill>
              </a:rPr>
              <a:t> pet dana </a:t>
            </a:r>
            <a:r>
              <a:rPr lang="en-US" b="1" dirty="0" err="1">
                <a:solidFill>
                  <a:srgbClr val="FF0000"/>
                </a:solidFill>
              </a:rPr>
              <a:t>unapred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uvođenja</a:t>
            </a:r>
            <a:r>
              <a:rPr lang="en-US" dirty="0"/>
              <a:t> </a:t>
            </a:r>
            <a:r>
              <a:rPr lang="en-US" dirty="0" err="1"/>
              <a:t>prekovremenog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.</a:t>
            </a:r>
          </a:p>
          <a:p>
            <a:r>
              <a:rPr lang="en-US" dirty="0" err="1"/>
              <a:t>I</a:t>
            </a:r>
            <a:r>
              <a:rPr lang="en-US" dirty="0" err="1">
                <a:solidFill>
                  <a:srgbClr val="FF0000"/>
                </a:solidFill>
              </a:rPr>
              <a:t>zuzetno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poslodavac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obavesti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 o </a:t>
            </a:r>
            <a:r>
              <a:rPr lang="en-US" dirty="0" err="1"/>
              <a:t>rasporedu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promeni</a:t>
            </a:r>
            <a:r>
              <a:rPr lang="en-US" dirty="0"/>
              <a:t> </a:t>
            </a:r>
            <a:r>
              <a:rPr lang="en-US" dirty="0" err="1"/>
              <a:t>rasporeda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u </a:t>
            </a:r>
            <a:r>
              <a:rPr lang="en-US" dirty="0" err="1">
                <a:solidFill>
                  <a:srgbClr val="FF0000"/>
                </a:solidFill>
              </a:rPr>
              <a:t>kraćem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roku</a:t>
            </a:r>
            <a:r>
              <a:rPr lang="en-US" dirty="0">
                <a:solidFill>
                  <a:srgbClr val="FF0000"/>
                </a:solidFill>
              </a:rPr>
              <a:t> od pet dana, </a:t>
            </a:r>
            <a:r>
              <a:rPr lang="en-US" dirty="0" err="1">
                <a:solidFill>
                  <a:srgbClr val="FF0000"/>
                </a:solidFill>
              </a:rPr>
              <a:t>ali</a:t>
            </a:r>
            <a:r>
              <a:rPr lang="en-US" dirty="0">
                <a:solidFill>
                  <a:srgbClr val="FF0000"/>
                </a:solidFill>
              </a:rPr>
              <a:t> ne </a:t>
            </a:r>
            <a:r>
              <a:rPr lang="en-US" dirty="0" err="1">
                <a:solidFill>
                  <a:srgbClr val="FF0000"/>
                </a:solidFill>
              </a:rPr>
              <a:t>kraćem</a:t>
            </a:r>
            <a:r>
              <a:rPr lang="en-US" dirty="0">
                <a:solidFill>
                  <a:srgbClr val="FF0000"/>
                </a:solidFill>
              </a:rPr>
              <a:t> od 48 </a:t>
            </a:r>
            <a:r>
              <a:rPr lang="en-US" dirty="0" err="1">
                <a:solidFill>
                  <a:srgbClr val="FF0000"/>
                </a:solidFill>
              </a:rPr>
              <a:t>časova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unapred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nastupanja</a:t>
            </a:r>
            <a:r>
              <a:rPr lang="en-US" dirty="0"/>
              <a:t> </a:t>
            </a:r>
            <a:r>
              <a:rPr lang="en-US" dirty="0" err="1"/>
              <a:t>nepredviđenih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.</a:t>
            </a:r>
          </a:p>
          <a:p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poslodavca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koga</a:t>
            </a:r>
            <a:r>
              <a:rPr lang="en-US" dirty="0"/>
              <a:t> je rad </a:t>
            </a:r>
            <a:r>
              <a:rPr lang="en-US" dirty="0" err="1"/>
              <a:t>organizovan</a:t>
            </a:r>
            <a:r>
              <a:rPr lang="en-US" dirty="0"/>
              <a:t> u </a:t>
            </a:r>
            <a:r>
              <a:rPr lang="en-US" dirty="0" err="1"/>
              <a:t>smenama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to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, </a:t>
            </a:r>
            <a:r>
              <a:rPr lang="en-US" dirty="0" err="1"/>
              <a:t>puno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nepuno</a:t>
            </a:r>
            <a:r>
              <a:rPr lang="en-US" dirty="0"/>
              <a:t>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zaposlenog</a:t>
            </a:r>
            <a:r>
              <a:rPr lang="en-US" dirty="0"/>
              <a:t> ne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raspoređeno</a:t>
            </a:r>
            <a:r>
              <a:rPr lang="en-US" dirty="0"/>
              <a:t> </a:t>
            </a:r>
            <a:r>
              <a:rPr lang="en-US" dirty="0" err="1"/>
              <a:t>jednako</a:t>
            </a:r>
            <a:r>
              <a:rPr lang="en-US" dirty="0"/>
              <a:t> po </a:t>
            </a:r>
            <a:r>
              <a:rPr lang="en-US" dirty="0" err="1"/>
              <a:t>radnim</a:t>
            </a:r>
            <a:r>
              <a:rPr lang="en-US" dirty="0"/>
              <a:t> </a:t>
            </a:r>
            <a:r>
              <a:rPr lang="en-US" dirty="0" err="1"/>
              <a:t>nedeljama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se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prosečno</a:t>
            </a:r>
            <a:r>
              <a:rPr lang="en-US" dirty="0"/>
              <a:t> </a:t>
            </a:r>
            <a:r>
              <a:rPr lang="en-US" dirty="0" err="1"/>
              <a:t>nedeljno</a:t>
            </a:r>
            <a:r>
              <a:rPr lang="en-US" dirty="0"/>
              <a:t>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mesečnom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.</a:t>
            </a:r>
          </a:p>
          <a:p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stava</a:t>
            </a:r>
            <a:r>
              <a:rPr lang="en-US" dirty="0"/>
              <a:t> 3.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, </a:t>
            </a: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najduže</a:t>
            </a:r>
            <a:r>
              <a:rPr lang="en-US" dirty="0">
                <a:solidFill>
                  <a:srgbClr val="FF0000"/>
                </a:solidFill>
              </a:rPr>
              <a:t> 12 </a:t>
            </a:r>
            <a:r>
              <a:rPr lang="en-US" dirty="0" err="1">
                <a:solidFill>
                  <a:srgbClr val="FF0000"/>
                </a:solidFill>
              </a:rPr>
              <a:t>časova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dnevno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odnosno</a:t>
            </a:r>
            <a:r>
              <a:rPr lang="en-US" dirty="0">
                <a:solidFill>
                  <a:srgbClr val="FF0000"/>
                </a:solidFill>
              </a:rPr>
              <a:t> 48 </a:t>
            </a:r>
            <a:r>
              <a:rPr lang="en-US" dirty="0" err="1">
                <a:solidFill>
                  <a:srgbClr val="FF0000"/>
                </a:solidFill>
              </a:rPr>
              <a:t>časova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nedeljno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uključujući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prekovremeni</a:t>
            </a:r>
            <a:r>
              <a:rPr lang="en-US" dirty="0">
                <a:solidFill>
                  <a:srgbClr val="FF0000"/>
                </a:solidFill>
              </a:rPr>
              <a:t> rad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70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4E84C1-AD8C-4E36-8ED8-FD812AA4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Preraspodela radnog vremena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B035E4-595F-4985-B6E7-07B71FA2F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8655"/>
          </a:xfrm>
        </p:spPr>
        <p:txBody>
          <a:bodyPr>
            <a:normAutofit/>
          </a:bodyPr>
          <a:lstStyle/>
          <a:p>
            <a:r>
              <a:rPr lang="en-US" dirty="0"/>
              <a:t>                                                                             </a:t>
            </a:r>
            <a:r>
              <a:rPr lang="en-US" dirty="0" err="1"/>
              <a:t>Član</a:t>
            </a:r>
            <a:r>
              <a:rPr lang="en-US" dirty="0"/>
              <a:t> 57</a:t>
            </a:r>
          </a:p>
          <a:p>
            <a:r>
              <a:rPr lang="en-US" dirty="0" err="1"/>
              <a:t>Poslodavac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preraspodelu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to </a:t>
            </a:r>
            <a:r>
              <a:rPr lang="en-US" dirty="0" err="1"/>
              <a:t>zahteva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priroda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delatnosti</a:t>
            </a:r>
            <a:r>
              <a:rPr lang="en-US" dirty="0">
                <a:solidFill>
                  <a:srgbClr val="FF0000"/>
                </a:solidFill>
              </a:rPr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FF0000"/>
                </a:solidFill>
              </a:rPr>
              <a:t>organizacija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rada</a:t>
            </a:r>
            <a:r>
              <a:rPr lang="en-US" dirty="0">
                <a:solidFill>
                  <a:srgbClr val="FF0000"/>
                </a:solidFill>
              </a:rPr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FF0000"/>
                </a:solidFill>
              </a:rPr>
              <a:t>bolje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korišćenje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sredstava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rada</a:t>
            </a:r>
            <a:r>
              <a:rPr lang="en-US" dirty="0">
                <a:solidFill>
                  <a:srgbClr val="FF0000"/>
                </a:solidFill>
              </a:rPr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FF0000"/>
                </a:solidFill>
              </a:rPr>
              <a:t>racionalnije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korišćenje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radnog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vremena</a:t>
            </a:r>
            <a:r>
              <a:rPr lang="en-US" dirty="0">
                <a:solidFill>
                  <a:srgbClr val="FF0000"/>
                </a:solidFill>
              </a:rPr>
              <a:t> 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izvršenje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određenog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posla</a:t>
            </a:r>
            <a:r>
              <a:rPr lang="en-US" dirty="0">
                <a:solidFill>
                  <a:srgbClr val="FF0000"/>
                </a:solidFill>
              </a:rPr>
              <a:t> u </a:t>
            </a:r>
            <a:r>
              <a:rPr lang="en-US" dirty="0" err="1">
                <a:solidFill>
                  <a:srgbClr val="FF0000"/>
                </a:solidFill>
              </a:rPr>
              <a:t>utvrđenim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rokovima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00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5D581-CB76-4040-BF89-82AA906CF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err="1"/>
              <a:t>Preraspodela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2CE703-8320-4F0F-A23B-7205E85D3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Preraspodela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ukupno</a:t>
            </a:r>
            <a:r>
              <a:rPr lang="en-US" dirty="0"/>
              <a:t>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zaposlenog</a:t>
            </a:r>
            <a:r>
              <a:rPr lang="en-US" dirty="0"/>
              <a:t> u </a:t>
            </a:r>
            <a:r>
              <a:rPr lang="en-US" b="1" dirty="0" err="1">
                <a:solidFill>
                  <a:srgbClr val="FF0000"/>
                </a:solidFill>
              </a:rPr>
              <a:t>periodu</a:t>
            </a:r>
            <a:r>
              <a:rPr lang="en-US" b="1" dirty="0">
                <a:solidFill>
                  <a:srgbClr val="FF0000"/>
                </a:solidFill>
              </a:rPr>
              <a:t> od </a:t>
            </a:r>
            <a:r>
              <a:rPr lang="en-US" b="1" dirty="0" err="1">
                <a:solidFill>
                  <a:srgbClr val="FF0000"/>
                </a:solidFill>
              </a:rPr>
              <a:t>šest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meseci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kalendarske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u </a:t>
            </a:r>
            <a:r>
              <a:rPr lang="en-US" dirty="0" err="1"/>
              <a:t>proseku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ne </a:t>
            </a:r>
            <a:r>
              <a:rPr lang="en-US" b="1" dirty="0" err="1">
                <a:solidFill>
                  <a:srgbClr val="FF0000"/>
                </a:solidFill>
              </a:rPr>
              <a:t>bude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duže</a:t>
            </a:r>
            <a:r>
              <a:rPr lang="en-US" b="1" dirty="0">
                <a:solidFill>
                  <a:srgbClr val="FF0000"/>
                </a:solidFill>
              </a:rPr>
              <a:t> od </a:t>
            </a:r>
            <a:r>
              <a:rPr lang="en-US" b="1" dirty="0" err="1">
                <a:solidFill>
                  <a:srgbClr val="FF0000"/>
                </a:solidFill>
              </a:rPr>
              <a:t>ugovorenog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radnog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vremena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zaposlenog</a:t>
            </a:r>
            <a:r>
              <a:rPr lang="en-US" dirty="0"/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Kolektivnim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ugovorom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utvrdi</a:t>
            </a:r>
            <a:r>
              <a:rPr lang="en-US" dirty="0"/>
              <a:t> da se </a:t>
            </a:r>
            <a:r>
              <a:rPr lang="en-US" dirty="0" err="1"/>
              <a:t>preraspodela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ne </a:t>
            </a:r>
            <a:r>
              <a:rPr lang="en-US" dirty="0" err="1"/>
              <a:t>vezuje</a:t>
            </a:r>
            <a:r>
              <a:rPr lang="en-US" dirty="0"/>
              <a:t> za </a:t>
            </a:r>
            <a:r>
              <a:rPr lang="en-US" dirty="0" err="1"/>
              <a:t>kalendarsku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da </a:t>
            </a:r>
            <a:r>
              <a:rPr lang="en-US" b="1" dirty="0" err="1">
                <a:solidFill>
                  <a:srgbClr val="FF0000"/>
                </a:solidFill>
              </a:rPr>
              <a:t>može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trajati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duže</a:t>
            </a:r>
            <a:r>
              <a:rPr lang="en-US" b="1" dirty="0">
                <a:solidFill>
                  <a:srgbClr val="FF0000"/>
                </a:solidFill>
              </a:rPr>
              <a:t> od </a:t>
            </a:r>
            <a:r>
              <a:rPr lang="en-US" b="1" dirty="0" err="1">
                <a:solidFill>
                  <a:srgbClr val="FF0000"/>
                </a:solidFill>
              </a:rPr>
              <a:t>šest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meseci</a:t>
            </a:r>
            <a:r>
              <a:rPr lang="en-US" b="1" dirty="0">
                <a:solidFill>
                  <a:srgbClr val="FF0000"/>
                </a:solidFill>
              </a:rPr>
              <a:t>, a </a:t>
            </a:r>
            <a:r>
              <a:rPr lang="en-US" b="1" dirty="0" err="1">
                <a:solidFill>
                  <a:srgbClr val="FF0000"/>
                </a:solidFill>
              </a:rPr>
              <a:t>najduže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devet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meseci</a:t>
            </a:r>
            <a:r>
              <a:rPr lang="en-US" dirty="0"/>
              <a:t>.</a:t>
            </a:r>
          </a:p>
          <a:p>
            <a:r>
              <a:rPr lang="en-US" dirty="0" err="1"/>
              <a:t>Zaposlenom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saglasio</a:t>
            </a:r>
            <a:r>
              <a:rPr lang="en-US" dirty="0"/>
              <a:t> da u </a:t>
            </a:r>
            <a:r>
              <a:rPr lang="en-US" dirty="0" err="1"/>
              <a:t>preraspodeli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u </a:t>
            </a:r>
            <a:r>
              <a:rPr lang="en-US" dirty="0" err="1"/>
              <a:t>proseku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 od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utvrđenog</a:t>
            </a:r>
            <a:r>
              <a:rPr lang="en-US" dirty="0"/>
              <a:t> u </a:t>
            </a:r>
            <a:r>
              <a:rPr lang="en-US" dirty="0" err="1"/>
              <a:t>st.</a:t>
            </a:r>
            <a:r>
              <a:rPr lang="en-US" dirty="0"/>
              <a:t> 2. </a:t>
            </a:r>
            <a:r>
              <a:rPr lang="en-US" dirty="0" err="1"/>
              <a:t>i</a:t>
            </a:r>
            <a:r>
              <a:rPr lang="en-US" dirty="0"/>
              <a:t> 3.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časovi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od </a:t>
            </a:r>
            <a:r>
              <a:rPr lang="en-US" dirty="0" err="1"/>
              <a:t>prosečnog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obračunavaju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prekovremeni</a:t>
            </a:r>
            <a:r>
              <a:rPr lang="en-US" dirty="0"/>
              <a:t> rad.</a:t>
            </a:r>
          </a:p>
          <a:p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preraspodele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,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ne </a:t>
            </a:r>
            <a:r>
              <a:rPr lang="en-US" b="1" dirty="0" err="1">
                <a:solidFill>
                  <a:srgbClr val="FF0000"/>
                </a:solidFill>
              </a:rPr>
              <a:t>može</a:t>
            </a:r>
            <a:r>
              <a:rPr lang="en-US" b="1" dirty="0">
                <a:solidFill>
                  <a:srgbClr val="FF0000"/>
                </a:solidFill>
              </a:rPr>
              <a:t> da </a:t>
            </a:r>
            <a:r>
              <a:rPr lang="en-US" b="1" dirty="0" err="1">
                <a:solidFill>
                  <a:srgbClr val="FF0000"/>
                </a:solidFill>
              </a:rPr>
              <a:t>traje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duže</a:t>
            </a:r>
            <a:r>
              <a:rPr lang="en-US" b="1" dirty="0">
                <a:solidFill>
                  <a:srgbClr val="FF0000"/>
                </a:solidFill>
              </a:rPr>
              <a:t> od 60 </a:t>
            </a:r>
            <a:r>
              <a:rPr lang="en-US" b="1" dirty="0" err="1">
                <a:solidFill>
                  <a:srgbClr val="FF0000"/>
                </a:solidFill>
              </a:rPr>
              <a:t>časova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nedeljno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94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2BB7ED-A4C5-4C78-B13F-7BF131BD4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err="1"/>
              <a:t>Preraspodela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32A56B-1D32-484C-83E5-A5AE44AE2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sr-Latn-RS" dirty="0"/>
              <a:t>Čl.58 </a:t>
            </a:r>
          </a:p>
          <a:p>
            <a:pPr marL="0" indent="0">
              <a:buNone/>
            </a:pPr>
            <a:r>
              <a:rPr lang="sr-Latn-RS" dirty="0"/>
              <a:t>      </a:t>
            </a:r>
            <a:r>
              <a:rPr lang="it-IT" dirty="0"/>
              <a:t>Preraspodela radnog vremena </a:t>
            </a:r>
            <a:r>
              <a:rPr lang="sr-Latn-RS" b="1" dirty="0">
                <a:solidFill>
                  <a:srgbClr val="FF0000"/>
                </a:solidFill>
              </a:rPr>
              <a:t>NE</a:t>
            </a:r>
            <a:r>
              <a:rPr lang="it-IT" dirty="0"/>
              <a:t> smatra se prekovremenim radom.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			ČL.60</a:t>
            </a:r>
          </a:p>
          <a:p>
            <a:pPr marL="0" indent="0">
              <a:buNone/>
            </a:pPr>
            <a:r>
              <a:rPr lang="sr-Latn-RS" dirty="0"/>
              <a:t>     </a:t>
            </a:r>
            <a:r>
              <a:rPr lang="en-US" dirty="0" err="1"/>
              <a:t>Preraspodela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sr-Latn-RS" b="1" dirty="0">
                <a:solidFill>
                  <a:srgbClr val="FF0000"/>
                </a:solidFill>
              </a:rPr>
              <a:t>NE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uvedeno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skraćeno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radno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vreme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9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B9FF7-F4F1-40A1-AD00-79D8300F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895" y="286603"/>
            <a:ext cx="9757610" cy="1450757"/>
          </a:xfrm>
        </p:spPr>
        <p:txBody>
          <a:bodyPr>
            <a:normAutofit fontScale="90000"/>
          </a:bodyPr>
          <a:lstStyle/>
          <a:p>
            <a:pPr marL="0" indent="0"/>
            <a:r>
              <a:rPr lang="sr-Latn-RS" dirty="0">
                <a:latin typeface="Lucida Sans" panose="020B0602030504020204" pitchFamily="34" charset="0"/>
              </a:rPr>
              <a:t/>
            </a:r>
            <a:br>
              <a:rPr lang="sr-Latn-RS" dirty="0">
                <a:latin typeface="Lucida Sans" panose="020B0602030504020204" pitchFamily="34" charset="0"/>
              </a:rPr>
            </a:br>
            <a:r>
              <a:rPr lang="sr-Latn-RS" dirty="0">
                <a:latin typeface="Lucida Sans" panose="020B0602030504020204" pitchFamily="34" charset="0"/>
              </a:rPr>
              <a:t/>
            </a:r>
            <a:br>
              <a:rPr lang="sr-Latn-RS" dirty="0">
                <a:latin typeface="Lucida Sans" panose="020B0602030504020204" pitchFamily="34" charset="0"/>
              </a:rPr>
            </a:br>
            <a:r>
              <a:rPr lang="sr-Latn-RS" dirty="0">
                <a:latin typeface="Lucida Sans" panose="020B0602030504020204" pitchFamily="34" charset="0"/>
              </a:rPr>
              <a:t/>
            </a:r>
            <a:br>
              <a:rPr lang="sr-Latn-RS" dirty="0">
                <a:latin typeface="Lucida Sans" panose="020B0602030504020204" pitchFamily="34" charset="0"/>
              </a:rPr>
            </a:br>
            <a:r>
              <a:rPr lang="sr-Latn-RS" dirty="0">
                <a:latin typeface="Lucida Sans" panose="020B0602030504020204" pitchFamily="34" charset="0"/>
              </a:rPr>
              <a:t/>
            </a:r>
            <a:br>
              <a:rPr lang="sr-Latn-RS" dirty="0">
                <a:latin typeface="Lucida Sans" panose="020B0602030504020204" pitchFamily="34" charset="0"/>
              </a:rPr>
            </a:br>
            <a:r>
              <a:rPr lang="en-US" dirty="0">
                <a:latin typeface="Lucida Sans" panose="020B0602030504020204" pitchFamily="34" charset="0"/>
              </a:rPr>
              <a:t>	</a:t>
            </a:r>
            <a:r>
              <a:rPr lang="sr-Latn-RS" sz="2700" dirty="0">
                <a:latin typeface="Lucida Sans" panose="020B0602030504020204" pitchFamily="34" charset="0"/>
              </a:rPr>
              <a:t>Radni odnos sa kućnim pomoćnim osobljem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A24817-5BAD-4898-B4EE-F2DCDBE26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>
                <a:latin typeface="Lucida Sans" panose="020B0602030504020204" pitchFamily="34" charset="0"/>
              </a:rPr>
              <a:t>			       </a:t>
            </a:r>
            <a:r>
              <a:rPr lang="en-US" dirty="0" err="1">
                <a:latin typeface="Lucida Sans" panose="020B0602030504020204" pitchFamily="34" charset="0"/>
              </a:rPr>
              <a:t>Član</a:t>
            </a:r>
            <a:r>
              <a:rPr lang="en-US" dirty="0">
                <a:latin typeface="Lucida Sans" panose="020B0602030504020204" pitchFamily="34" charset="0"/>
              </a:rPr>
              <a:t> 45</a:t>
            </a:r>
          </a:p>
          <a:p>
            <a:r>
              <a:rPr lang="en-US" dirty="0" err="1">
                <a:latin typeface="Lucida Sans" panose="020B0602030504020204" pitchFamily="34" charset="0"/>
              </a:rPr>
              <a:t>Radni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odnos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može</a:t>
            </a:r>
            <a:r>
              <a:rPr lang="en-US" dirty="0">
                <a:latin typeface="Lucida Sans" panose="020B0602030504020204" pitchFamily="34" charset="0"/>
              </a:rPr>
              <a:t> da se </a:t>
            </a:r>
            <a:r>
              <a:rPr lang="en-US" dirty="0" err="1">
                <a:latin typeface="Lucida Sans" panose="020B0602030504020204" pitchFamily="34" charset="0"/>
              </a:rPr>
              <a:t>zasnuje</a:t>
            </a:r>
            <a:r>
              <a:rPr lang="en-US" dirty="0">
                <a:latin typeface="Lucida Sans" panose="020B0602030504020204" pitchFamily="34" charset="0"/>
              </a:rPr>
              <a:t> za </a:t>
            </a:r>
            <a:r>
              <a:rPr lang="en-US" dirty="0" err="1">
                <a:latin typeface="Lucida Sans" panose="020B0602030504020204" pitchFamily="34" charset="0"/>
              </a:rPr>
              <a:t>obavljanje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poslova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kućnog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pomoćnog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osoblja</a:t>
            </a:r>
            <a:r>
              <a:rPr lang="en-US" dirty="0">
                <a:latin typeface="Lucida Sans" panose="020B0602030504020204" pitchFamily="34" charset="0"/>
              </a:rPr>
              <a:t>. </a:t>
            </a:r>
          </a:p>
          <a:p>
            <a:r>
              <a:rPr lang="en-US" dirty="0" err="1">
                <a:latin typeface="Lucida Sans" panose="020B0602030504020204" pitchFamily="34" charset="0"/>
              </a:rPr>
              <a:t>Ugovorom</a:t>
            </a:r>
            <a:r>
              <a:rPr lang="en-US" dirty="0">
                <a:latin typeface="Lucida Sans" panose="020B0602030504020204" pitchFamily="34" charset="0"/>
              </a:rPr>
              <a:t> o </a:t>
            </a:r>
            <a:r>
              <a:rPr lang="en-US" dirty="0" err="1">
                <a:latin typeface="Lucida Sans" panose="020B0602030504020204" pitchFamily="34" charset="0"/>
              </a:rPr>
              <a:t>radu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iz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stava</a:t>
            </a:r>
            <a:r>
              <a:rPr lang="en-US" dirty="0">
                <a:latin typeface="Lucida Sans" panose="020B0602030504020204" pitchFamily="34" charset="0"/>
              </a:rPr>
              <a:t> 1. </a:t>
            </a:r>
            <a:r>
              <a:rPr lang="en-US" dirty="0" err="1">
                <a:latin typeface="Lucida Sans" panose="020B0602030504020204" pitchFamily="34" charset="0"/>
              </a:rPr>
              <a:t>ovog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člana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može</a:t>
            </a:r>
            <a:r>
              <a:rPr lang="en-US" dirty="0">
                <a:latin typeface="Lucida Sans" panose="020B0602030504020204" pitchFamily="34" charset="0"/>
              </a:rPr>
              <a:t> da se </a:t>
            </a:r>
            <a:r>
              <a:rPr lang="en-US" dirty="0" err="1">
                <a:latin typeface="Lucida Sans" panose="020B0602030504020204" pitchFamily="34" charset="0"/>
              </a:rPr>
              <a:t>ugovori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isplata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dela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zarade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Lucida Sans" panose="020B0602030504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Lucida Sans" panose="020B0602030504020204" pitchFamily="34" charset="0"/>
              </a:rPr>
              <a:t> u </a:t>
            </a:r>
            <a:r>
              <a:rPr lang="en-US" dirty="0" err="1">
                <a:solidFill>
                  <a:srgbClr val="FF0000"/>
                </a:solidFill>
                <a:latin typeface="Lucida Sans" panose="020B0602030504020204" pitchFamily="34" charset="0"/>
              </a:rPr>
              <a:t>naturi</a:t>
            </a:r>
            <a:r>
              <a:rPr lang="en-US" dirty="0">
                <a:solidFill>
                  <a:srgbClr val="FF0000"/>
                </a:solidFill>
                <a:latin typeface="Lucida Sans" panose="020B0602030504020204" pitchFamily="34" charset="0"/>
              </a:rPr>
              <a:t>.</a:t>
            </a:r>
          </a:p>
          <a:p>
            <a:r>
              <a:rPr lang="en-US" dirty="0" err="1">
                <a:latin typeface="Lucida Sans" panose="020B0602030504020204" pitchFamily="34" charset="0"/>
              </a:rPr>
              <a:t>Isplatom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dela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zarade</a:t>
            </a:r>
            <a:r>
              <a:rPr lang="en-US" dirty="0">
                <a:latin typeface="Lucida Sans" panose="020B0602030504020204" pitchFamily="34" charset="0"/>
              </a:rPr>
              <a:t> u </a:t>
            </a:r>
            <a:r>
              <a:rPr lang="en-US" dirty="0" err="1">
                <a:latin typeface="Lucida Sans" panose="020B0602030504020204" pitchFamily="34" charset="0"/>
              </a:rPr>
              <a:t>naturi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smatra</a:t>
            </a:r>
            <a:r>
              <a:rPr lang="en-US" dirty="0">
                <a:latin typeface="Lucida Sans" panose="020B0602030504020204" pitchFamily="34" charset="0"/>
              </a:rPr>
              <a:t> se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obezbeđivanje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stanovanja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i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ishrane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odnosno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samo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obezbeđivanje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stanovanja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ili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ishrane</a:t>
            </a:r>
            <a:r>
              <a:rPr lang="en-US" dirty="0">
                <a:latin typeface="Lucida Sans" panose="020B0602030504020204" pitchFamily="34" charset="0"/>
              </a:rPr>
              <a:t>.</a:t>
            </a:r>
          </a:p>
          <a:p>
            <a:r>
              <a:rPr lang="en-US" dirty="0" err="1">
                <a:latin typeface="Lucida Sans" panose="020B0602030504020204" pitchFamily="34" charset="0"/>
              </a:rPr>
              <a:t>Vrednost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Lucida Sans" panose="020B0602030504020204" pitchFamily="34" charset="0"/>
              </a:rPr>
              <a:t>dela</a:t>
            </a:r>
            <a:r>
              <a:rPr lang="en-US" dirty="0">
                <a:solidFill>
                  <a:srgbClr val="92D05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Lucida Sans" panose="020B0602030504020204" pitchFamily="34" charset="0"/>
              </a:rPr>
              <a:t>davanja</a:t>
            </a:r>
            <a:r>
              <a:rPr lang="en-US" dirty="0">
                <a:solidFill>
                  <a:srgbClr val="92D050"/>
                </a:solidFill>
                <a:latin typeface="Lucida Sans" panose="020B0602030504020204" pitchFamily="34" charset="0"/>
              </a:rPr>
              <a:t> u </a:t>
            </a:r>
            <a:r>
              <a:rPr lang="en-US" dirty="0" err="1">
                <a:solidFill>
                  <a:srgbClr val="92D050"/>
                </a:solidFill>
                <a:latin typeface="Lucida Sans" panose="020B0602030504020204" pitchFamily="34" charset="0"/>
              </a:rPr>
              <a:t>naturi</a:t>
            </a:r>
            <a:r>
              <a:rPr lang="en-US" dirty="0">
                <a:solidFill>
                  <a:srgbClr val="92D050"/>
                </a:solidFill>
                <a:latin typeface="Lucida Sans" panose="020B0602030504020204" pitchFamily="34" charset="0"/>
              </a:rPr>
              <a:t> mora se </a:t>
            </a:r>
            <a:r>
              <a:rPr lang="en-US" dirty="0" err="1">
                <a:solidFill>
                  <a:srgbClr val="92D050"/>
                </a:solidFill>
                <a:latin typeface="Lucida Sans" panose="020B0602030504020204" pitchFamily="34" charset="0"/>
              </a:rPr>
              <a:t>izraziti</a:t>
            </a:r>
            <a:r>
              <a:rPr lang="en-US" dirty="0">
                <a:solidFill>
                  <a:srgbClr val="92D050"/>
                </a:solidFill>
                <a:latin typeface="Lucida Sans" panose="020B0602030504020204" pitchFamily="34" charset="0"/>
              </a:rPr>
              <a:t> u </a:t>
            </a:r>
            <a:r>
              <a:rPr lang="en-US" dirty="0" err="1">
                <a:solidFill>
                  <a:srgbClr val="92D050"/>
                </a:solidFill>
                <a:latin typeface="Lucida Sans" panose="020B0602030504020204" pitchFamily="34" charset="0"/>
              </a:rPr>
              <a:t>novcu</a:t>
            </a:r>
            <a:r>
              <a:rPr lang="en-US" dirty="0">
                <a:latin typeface="Lucida Sans" panose="020B0602030504020204" pitchFamily="34" charset="0"/>
              </a:rPr>
              <a:t>.</a:t>
            </a:r>
            <a:r>
              <a:rPr lang="sr-Latn-RS" dirty="0">
                <a:latin typeface="Lucida Sans" panose="020B0602030504020204" pitchFamily="34" charset="0"/>
              </a:rPr>
              <a:t>!!</a:t>
            </a:r>
            <a:endParaRPr lang="en-US" dirty="0">
              <a:latin typeface="Lucida Sans" panose="020B0602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42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9CA63F-6E38-4385-A040-F1A2429A7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		Noćni rad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50A145-F076-4AD8-83E6-BF69C4881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sr-Latn-RS" dirty="0"/>
              <a:t>                                                             </a:t>
            </a:r>
            <a:r>
              <a:rPr lang="en-US" dirty="0" err="1"/>
              <a:t>Noćni</a:t>
            </a:r>
            <a:r>
              <a:rPr lang="en-US" dirty="0"/>
              <a:t> rad </a:t>
            </a:r>
            <a:r>
              <a:rPr lang="en-US" dirty="0" err="1"/>
              <a:t>i</a:t>
            </a:r>
            <a:r>
              <a:rPr lang="en-US" dirty="0"/>
              <a:t> rad u </a:t>
            </a:r>
            <a:r>
              <a:rPr lang="en-US" dirty="0" err="1"/>
              <a:t>smenama</a:t>
            </a:r>
            <a:endParaRPr lang="en-US" dirty="0"/>
          </a:p>
          <a:p>
            <a:r>
              <a:rPr lang="en-US" dirty="0" err="1"/>
              <a:t>Član</a:t>
            </a:r>
            <a:r>
              <a:rPr lang="en-US" dirty="0"/>
              <a:t> 62</a:t>
            </a:r>
          </a:p>
          <a:p>
            <a:r>
              <a:rPr lang="en-US" dirty="0"/>
              <a:t>Rad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obavlja</a:t>
            </a:r>
            <a:r>
              <a:rPr lang="en-US" dirty="0"/>
              <a:t> u </a:t>
            </a:r>
            <a:r>
              <a:rPr lang="en-US" dirty="0" err="1"/>
              <a:t>vremenu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od 22,00 </a:t>
            </a:r>
            <a:r>
              <a:rPr lang="en-US" b="1" dirty="0" err="1">
                <a:solidFill>
                  <a:srgbClr val="FF0000"/>
                </a:solidFill>
              </a:rPr>
              <a:t>časa</a:t>
            </a:r>
            <a:r>
              <a:rPr lang="en-US" b="1" dirty="0">
                <a:solidFill>
                  <a:srgbClr val="FF0000"/>
                </a:solidFill>
              </a:rPr>
              <a:t> do 6,00 </a:t>
            </a:r>
            <a:r>
              <a:rPr lang="en-US" b="1" dirty="0" err="1">
                <a:solidFill>
                  <a:srgbClr val="FF0000"/>
                </a:solidFill>
              </a:rPr>
              <a:t>časova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narednog</a:t>
            </a:r>
            <a:r>
              <a:rPr lang="en-US" b="1" dirty="0">
                <a:solidFill>
                  <a:srgbClr val="FF0000"/>
                </a:solidFill>
              </a:rPr>
              <a:t> dana </a:t>
            </a:r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noću</a:t>
            </a:r>
            <a:r>
              <a:rPr lang="en-US" dirty="0"/>
              <a:t>.</a:t>
            </a:r>
          </a:p>
          <a:p>
            <a:r>
              <a:rPr lang="en-US" dirty="0" err="1"/>
              <a:t>Zaposlenom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noću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najmanje</a:t>
            </a:r>
            <a:r>
              <a:rPr lang="en-US" dirty="0">
                <a:solidFill>
                  <a:srgbClr val="FF0000"/>
                </a:solidFill>
              </a:rPr>
              <a:t> tri </a:t>
            </a:r>
            <a:r>
              <a:rPr lang="en-US" dirty="0" err="1">
                <a:solidFill>
                  <a:srgbClr val="FF0000"/>
                </a:solidFill>
              </a:rPr>
              <a:t>časa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svakog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radnog</a:t>
            </a:r>
            <a:r>
              <a:rPr lang="en-US" dirty="0">
                <a:solidFill>
                  <a:srgbClr val="FF0000"/>
                </a:solidFill>
              </a:rPr>
              <a:t> dana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trećinu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punog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radnog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vremena</a:t>
            </a:r>
            <a:r>
              <a:rPr lang="en-US" dirty="0">
                <a:solidFill>
                  <a:srgbClr val="FF0000"/>
                </a:solidFill>
              </a:rPr>
              <a:t> u </a:t>
            </a:r>
            <a:r>
              <a:rPr lang="en-US" dirty="0" err="1">
                <a:solidFill>
                  <a:srgbClr val="FF0000"/>
                </a:solidFill>
              </a:rPr>
              <a:t>toku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jedne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radne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nedelje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poslodavac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obezbedi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dana </a:t>
            </a:r>
            <a:r>
              <a:rPr lang="en-US" dirty="0" err="1"/>
              <a:t>ako</a:t>
            </a:r>
            <a:r>
              <a:rPr lang="en-US" dirty="0"/>
              <a:t> bi, po </a:t>
            </a:r>
            <a:r>
              <a:rPr lang="en-US" dirty="0" err="1"/>
              <a:t>mišljenju</a:t>
            </a:r>
            <a:r>
              <a:rPr lang="en-US" dirty="0"/>
              <a:t> </a:t>
            </a:r>
            <a:r>
              <a:rPr lang="en-US" dirty="0" err="1"/>
              <a:t>nadležnog</a:t>
            </a:r>
            <a:r>
              <a:rPr lang="en-US" dirty="0"/>
              <a:t> </a:t>
            </a:r>
            <a:r>
              <a:rPr lang="en-US" dirty="0" err="1"/>
              <a:t>zdravstvenog</a:t>
            </a:r>
            <a:r>
              <a:rPr lang="en-US" dirty="0"/>
              <a:t> organa, </a:t>
            </a:r>
            <a:r>
              <a:rPr lang="en-US" dirty="0" err="1"/>
              <a:t>takav</a:t>
            </a:r>
            <a:r>
              <a:rPr lang="en-US" dirty="0"/>
              <a:t> rad </a:t>
            </a:r>
            <a:r>
              <a:rPr lang="en-US" dirty="0" err="1"/>
              <a:t>doveo</a:t>
            </a:r>
            <a:r>
              <a:rPr lang="en-US" dirty="0"/>
              <a:t> do </a:t>
            </a:r>
            <a:r>
              <a:rPr lang="en-US" dirty="0" err="1"/>
              <a:t>pogoršanja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zdravstvenog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.</a:t>
            </a:r>
          </a:p>
          <a:p>
            <a:r>
              <a:rPr lang="en-US" dirty="0" err="1"/>
              <a:t>Poslodavac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da pre </a:t>
            </a:r>
            <a:r>
              <a:rPr lang="en-US" dirty="0" err="1"/>
              <a:t>uvođenja</a:t>
            </a:r>
            <a:r>
              <a:rPr lang="en-US" dirty="0"/>
              <a:t> </a:t>
            </a:r>
            <a:r>
              <a:rPr lang="en-US" dirty="0" err="1"/>
              <a:t>noćnog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zatraži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</a:t>
            </a:r>
            <a:r>
              <a:rPr lang="en-US" dirty="0" err="1"/>
              <a:t>sindikata</a:t>
            </a:r>
            <a:r>
              <a:rPr lang="en-US" dirty="0"/>
              <a:t> o </a:t>
            </a:r>
            <a:r>
              <a:rPr lang="en-US" dirty="0" err="1"/>
              <a:t>merama</a:t>
            </a:r>
            <a:r>
              <a:rPr lang="en-US" dirty="0"/>
              <a:t> </a:t>
            </a:r>
            <a:r>
              <a:rPr lang="en-US" dirty="0" err="1"/>
              <a:t>bezbednosti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rad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noću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60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ACAAB6-11CC-4519-9F0A-DFF60C5FB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	Pravo na odmor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F56A8E-49E7-42E6-811B-CBFC9DD78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Ustavna kategorija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Zakon o radu poznaje četiri vrste odmora: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Odmor u toku dnevnog rada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Dnevni odmor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Nedeljni odmor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Godišnji odmor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7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E71E58-1DD8-4647-AAFB-59DC0448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	Pravo na odmor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7B5DDE-9B7B-44B4-86F0-1DEFDC6EB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Odmor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rada</a:t>
            </a:r>
            <a:endParaRPr lang="en-US" dirty="0"/>
          </a:p>
          <a:p>
            <a:r>
              <a:rPr lang="en-US" dirty="0" err="1"/>
              <a:t>Član</a:t>
            </a:r>
            <a:r>
              <a:rPr lang="en-US" dirty="0"/>
              <a:t> 64</a:t>
            </a:r>
          </a:p>
          <a:p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šest</a:t>
            </a:r>
            <a:r>
              <a:rPr lang="en-US" dirty="0"/>
              <a:t> </a:t>
            </a:r>
            <a:r>
              <a:rPr lang="en-US" dirty="0" err="1"/>
              <a:t>časova</a:t>
            </a:r>
            <a:r>
              <a:rPr lang="en-US" dirty="0"/>
              <a:t> </a:t>
            </a:r>
            <a:r>
              <a:rPr lang="en-US" dirty="0" err="1"/>
              <a:t>dnevno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odmor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u </a:t>
            </a:r>
            <a:r>
              <a:rPr lang="en-US" dirty="0" err="1"/>
              <a:t>trajanju</a:t>
            </a:r>
            <a:r>
              <a:rPr lang="en-US" dirty="0"/>
              <a:t> od </a:t>
            </a:r>
            <a:r>
              <a:rPr lang="en-US" dirty="0" err="1">
                <a:solidFill>
                  <a:srgbClr val="FF0000"/>
                </a:solidFill>
              </a:rPr>
              <a:t>najmanje</a:t>
            </a:r>
            <a:r>
              <a:rPr lang="en-US" dirty="0">
                <a:solidFill>
                  <a:srgbClr val="FF0000"/>
                </a:solidFill>
              </a:rPr>
              <a:t> 30 </a:t>
            </a:r>
            <a:r>
              <a:rPr lang="en-US" dirty="0" err="1">
                <a:solidFill>
                  <a:srgbClr val="FF0000"/>
                </a:solidFill>
              </a:rPr>
              <a:t>minuta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 od </a:t>
            </a:r>
            <a:r>
              <a:rPr lang="en-US" dirty="0" err="1"/>
              <a:t>četiri</a:t>
            </a:r>
            <a:r>
              <a:rPr lang="en-US" dirty="0"/>
              <a:t>, a </a:t>
            </a:r>
            <a:r>
              <a:rPr lang="en-US" dirty="0" err="1"/>
              <a:t>kraće</a:t>
            </a:r>
            <a:r>
              <a:rPr lang="en-US" dirty="0"/>
              <a:t> od </a:t>
            </a:r>
            <a:r>
              <a:rPr lang="en-US" dirty="0" err="1"/>
              <a:t>šest</a:t>
            </a:r>
            <a:r>
              <a:rPr lang="en-US" dirty="0"/>
              <a:t> </a:t>
            </a:r>
            <a:r>
              <a:rPr lang="en-US" dirty="0" err="1"/>
              <a:t>časova</a:t>
            </a:r>
            <a:r>
              <a:rPr lang="en-US" dirty="0"/>
              <a:t> </a:t>
            </a:r>
            <a:r>
              <a:rPr lang="en-US" dirty="0" err="1"/>
              <a:t>dnevno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odmor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u </a:t>
            </a:r>
            <a:r>
              <a:rPr lang="en-US" dirty="0" err="1"/>
              <a:t>trajanju</a:t>
            </a:r>
            <a:r>
              <a:rPr lang="en-US" dirty="0"/>
              <a:t> od </a:t>
            </a:r>
            <a:r>
              <a:rPr lang="en-US" dirty="0" err="1">
                <a:solidFill>
                  <a:srgbClr val="FF0000"/>
                </a:solidFill>
              </a:rPr>
              <a:t>najmanje</a:t>
            </a:r>
            <a:r>
              <a:rPr lang="en-US" dirty="0">
                <a:solidFill>
                  <a:srgbClr val="FF0000"/>
                </a:solidFill>
              </a:rPr>
              <a:t> 15 </a:t>
            </a:r>
            <a:r>
              <a:rPr lang="en-US" dirty="0" err="1">
                <a:solidFill>
                  <a:srgbClr val="FF0000"/>
                </a:solidFill>
              </a:rPr>
              <a:t>minuta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 od 10 </a:t>
            </a:r>
            <a:r>
              <a:rPr lang="en-US" dirty="0" err="1"/>
              <a:t>časova</a:t>
            </a:r>
            <a:r>
              <a:rPr lang="en-US" dirty="0"/>
              <a:t> </a:t>
            </a:r>
            <a:r>
              <a:rPr lang="en-US" dirty="0" err="1"/>
              <a:t>dnevno</a:t>
            </a:r>
            <a:r>
              <a:rPr lang="en-US" dirty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odmor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u </a:t>
            </a:r>
            <a:r>
              <a:rPr lang="en-US" dirty="0" err="1"/>
              <a:t>trajanju</a:t>
            </a:r>
            <a:r>
              <a:rPr lang="en-US" dirty="0"/>
              <a:t> od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45 </a:t>
            </a:r>
            <a:r>
              <a:rPr lang="en-US" dirty="0" err="1">
                <a:solidFill>
                  <a:srgbClr val="FF0000"/>
                </a:solidFill>
              </a:rPr>
              <a:t>minuta</a:t>
            </a:r>
            <a:r>
              <a:rPr lang="en-US" dirty="0"/>
              <a:t>.</a:t>
            </a:r>
          </a:p>
          <a:p>
            <a:r>
              <a:rPr lang="en-US" dirty="0" err="1"/>
              <a:t>Odmor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.</a:t>
            </a:r>
          </a:p>
          <a:p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odmora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st.</a:t>
            </a:r>
            <a:r>
              <a:rPr lang="en-US" dirty="0"/>
              <a:t> 1-3.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uračunava</a:t>
            </a:r>
            <a:r>
              <a:rPr lang="en-US" dirty="0"/>
              <a:t> se u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69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1F36C4-757E-4160-AFCC-B062E6279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Pravo na odmor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BF665A-B06A-4620-93DA-ADE022029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                                                       </a:t>
            </a:r>
            <a:r>
              <a:rPr lang="en-US" dirty="0"/>
              <a:t>Dnevni </a:t>
            </a:r>
            <a:r>
              <a:rPr lang="en-US" dirty="0" err="1"/>
              <a:t>odmor</a:t>
            </a:r>
            <a:endParaRPr lang="en-US" dirty="0"/>
          </a:p>
          <a:p>
            <a:r>
              <a:rPr lang="sr-Latn-RS" dirty="0"/>
              <a:t>                                                           </a:t>
            </a:r>
          </a:p>
          <a:p>
            <a:endParaRPr lang="sr-Latn-RS" dirty="0"/>
          </a:p>
          <a:p>
            <a:pPr marL="201168" lvl="1" indent="0">
              <a:buNone/>
            </a:pPr>
            <a:r>
              <a:rPr lang="sr-Latn-RS" dirty="0"/>
              <a:t>                                                                  </a:t>
            </a:r>
            <a:r>
              <a:rPr lang="en-US" dirty="0" err="1"/>
              <a:t>Član</a:t>
            </a:r>
            <a:r>
              <a:rPr lang="en-US" dirty="0"/>
              <a:t> 66</a:t>
            </a:r>
          </a:p>
          <a:p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odmor</a:t>
            </a:r>
            <a:r>
              <a:rPr lang="en-US" dirty="0"/>
              <a:t> u </a:t>
            </a:r>
            <a:r>
              <a:rPr lang="en-US" dirty="0" err="1"/>
              <a:t>trajanju</a:t>
            </a:r>
            <a:r>
              <a:rPr lang="en-US" dirty="0"/>
              <a:t> od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12 </a:t>
            </a:r>
            <a:r>
              <a:rPr lang="en-US" dirty="0" err="1">
                <a:solidFill>
                  <a:srgbClr val="FF0000"/>
                </a:solidFill>
              </a:rPr>
              <a:t>časova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neprekidno</a:t>
            </a:r>
            <a:r>
              <a:rPr lang="en-US" dirty="0">
                <a:solidFill>
                  <a:srgbClr val="FF0000"/>
                </a:solidFill>
              </a:rPr>
              <a:t> u </a:t>
            </a:r>
            <a:r>
              <a:rPr lang="en-US" dirty="0" err="1">
                <a:solidFill>
                  <a:srgbClr val="FF0000"/>
                </a:solidFill>
              </a:rPr>
              <a:t>okviru</a:t>
            </a:r>
            <a:r>
              <a:rPr lang="en-US" dirty="0">
                <a:solidFill>
                  <a:srgbClr val="FF0000"/>
                </a:solidFill>
              </a:rPr>
              <a:t> 24 </a:t>
            </a:r>
            <a:r>
              <a:rPr lang="en-US" dirty="0" err="1">
                <a:solidFill>
                  <a:srgbClr val="FF0000"/>
                </a:solidFill>
              </a:rPr>
              <a:t>časa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drukčije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69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EE3D32-2235-4E85-BC26-93AB3990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	Pravo na odmor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E7A978-D433-4CD6-A99F-A19ED40BB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                                                             </a:t>
            </a:r>
            <a:r>
              <a:rPr lang="en-US" dirty="0" err="1"/>
              <a:t>Nedeljni</a:t>
            </a:r>
            <a:r>
              <a:rPr lang="en-US" dirty="0"/>
              <a:t> </a:t>
            </a:r>
            <a:r>
              <a:rPr lang="en-US" dirty="0" err="1"/>
              <a:t>odmor</a:t>
            </a:r>
            <a:endParaRPr lang="en-US" dirty="0"/>
          </a:p>
          <a:p>
            <a:r>
              <a:rPr lang="en-US" dirty="0" err="1"/>
              <a:t>Član</a:t>
            </a:r>
            <a:r>
              <a:rPr lang="en-US" dirty="0"/>
              <a:t> 67</a:t>
            </a:r>
          </a:p>
          <a:p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nedeljni</a:t>
            </a:r>
            <a:r>
              <a:rPr lang="en-US" dirty="0"/>
              <a:t> </a:t>
            </a:r>
            <a:r>
              <a:rPr lang="en-US" dirty="0" err="1"/>
              <a:t>odmor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u </a:t>
            </a:r>
            <a:r>
              <a:rPr lang="en-US" b="1" dirty="0" err="1">
                <a:solidFill>
                  <a:srgbClr val="FF0000"/>
                </a:solidFill>
              </a:rPr>
              <a:t>trajanju</a:t>
            </a:r>
            <a:r>
              <a:rPr lang="en-US" b="1" dirty="0">
                <a:solidFill>
                  <a:srgbClr val="FF0000"/>
                </a:solidFill>
              </a:rPr>
              <a:t> od </a:t>
            </a:r>
            <a:r>
              <a:rPr lang="en-US" b="1" dirty="0" err="1">
                <a:solidFill>
                  <a:srgbClr val="FF0000"/>
                </a:solidFill>
              </a:rPr>
              <a:t>najmanje</a:t>
            </a:r>
            <a:r>
              <a:rPr lang="en-US" b="1" dirty="0">
                <a:solidFill>
                  <a:srgbClr val="FF0000"/>
                </a:solidFill>
              </a:rPr>
              <a:t> 24 </a:t>
            </a:r>
            <a:r>
              <a:rPr lang="en-US" b="1" dirty="0" err="1">
                <a:solidFill>
                  <a:srgbClr val="FF0000"/>
                </a:solidFill>
              </a:rPr>
              <a:t>časa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neprekidno</a:t>
            </a:r>
            <a:r>
              <a:rPr lang="sr-Latn-RS" b="1" dirty="0">
                <a:solidFill>
                  <a:srgbClr val="FF0000"/>
                </a:solidFill>
              </a:rPr>
              <a:t>.</a:t>
            </a:r>
            <a:endParaRPr lang="en-US" dirty="0"/>
          </a:p>
          <a:p>
            <a:r>
              <a:rPr lang="en-US" dirty="0" err="1"/>
              <a:t>Nedeljni</a:t>
            </a:r>
            <a:r>
              <a:rPr lang="en-US" dirty="0"/>
              <a:t> </a:t>
            </a:r>
            <a:r>
              <a:rPr lang="en-US" dirty="0" err="1"/>
              <a:t>odmor</a:t>
            </a:r>
            <a:r>
              <a:rPr lang="en-US" dirty="0"/>
              <a:t> se, po </a:t>
            </a:r>
            <a:r>
              <a:rPr lang="en-US" dirty="0" err="1"/>
              <a:t>pravilu</a:t>
            </a:r>
            <a:r>
              <a:rPr lang="en-US" dirty="0"/>
              <a:t>,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nedeljom</a:t>
            </a:r>
            <a:r>
              <a:rPr lang="en-US" dirty="0"/>
              <a:t>.</a:t>
            </a:r>
          </a:p>
          <a:p>
            <a:r>
              <a:rPr lang="en-US" dirty="0" err="1"/>
              <a:t>Poslodavac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odredi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dan za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nedeljnog</a:t>
            </a:r>
            <a:r>
              <a:rPr lang="en-US" dirty="0"/>
              <a:t> </a:t>
            </a:r>
            <a:r>
              <a:rPr lang="en-US" dirty="0" err="1"/>
              <a:t>odmora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priroda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to </a:t>
            </a:r>
            <a:r>
              <a:rPr lang="en-US" dirty="0" err="1"/>
              <a:t>zahteva</a:t>
            </a:r>
            <a:r>
              <a:rPr lang="en-US" dirty="0"/>
              <a:t>.</a:t>
            </a:r>
          </a:p>
          <a:p>
            <a:r>
              <a:rPr lang="en-US" dirty="0" err="1"/>
              <a:t>Izuzetno</a:t>
            </a:r>
            <a:r>
              <a:rPr lang="en-US" dirty="0"/>
              <a:t> od </a:t>
            </a:r>
            <a:r>
              <a:rPr lang="en-US" dirty="0" err="1"/>
              <a:t>stava</a:t>
            </a:r>
            <a:r>
              <a:rPr lang="en-US" dirty="0"/>
              <a:t> 1.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, </a:t>
            </a: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obavljanja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smenama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preraspodeli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odmor</a:t>
            </a:r>
            <a:r>
              <a:rPr lang="en-US" dirty="0"/>
              <a:t> u </a:t>
            </a:r>
            <a:r>
              <a:rPr lang="en-US" dirty="0" err="1"/>
              <a:t>trajanju</a:t>
            </a:r>
            <a:r>
              <a:rPr lang="en-US" dirty="0"/>
              <a:t> </a:t>
            </a:r>
            <a:r>
              <a:rPr lang="en-US" dirty="0" err="1"/>
              <a:t>utvrđenom</a:t>
            </a:r>
            <a:r>
              <a:rPr lang="en-US" dirty="0"/>
              <a:t> u </a:t>
            </a:r>
            <a:r>
              <a:rPr lang="en-US" dirty="0" err="1"/>
              <a:t>stavu</a:t>
            </a:r>
            <a:r>
              <a:rPr lang="en-US" dirty="0"/>
              <a:t> 1.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nedeljni</a:t>
            </a:r>
            <a:r>
              <a:rPr lang="en-US" dirty="0"/>
              <a:t> </a:t>
            </a:r>
            <a:r>
              <a:rPr lang="en-US" dirty="0" err="1"/>
              <a:t>odmor</a:t>
            </a:r>
            <a:r>
              <a:rPr lang="en-US" dirty="0"/>
              <a:t> u </a:t>
            </a:r>
            <a:r>
              <a:rPr lang="en-US" dirty="0" err="1"/>
              <a:t>trajanju</a:t>
            </a:r>
            <a:r>
              <a:rPr lang="en-US" dirty="0"/>
              <a:t> od </a:t>
            </a:r>
            <a:r>
              <a:rPr lang="en-US" dirty="0" err="1"/>
              <a:t>najmanje</a:t>
            </a:r>
            <a:r>
              <a:rPr lang="en-US" dirty="0"/>
              <a:t> 24 </a:t>
            </a:r>
            <a:r>
              <a:rPr lang="en-US" dirty="0" err="1"/>
              <a:t>časa</a:t>
            </a:r>
            <a:r>
              <a:rPr lang="en-US" dirty="0"/>
              <a:t> </a:t>
            </a:r>
            <a:r>
              <a:rPr lang="en-US" dirty="0" err="1"/>
              <a:t>neprekidno</a:t>
            </a:r>
            <a:r>
              <a:rPr lang="en-US" dirty="0"/>
              <a:t>.</a:t>
            </a:r>
          </a:p>
          <a:p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neophodno</a:t>
            </a:r>
            <a:r>
              <a:rPr lang="en-US" dirty="0"/>
              <a:t> da </a:t>
            </a: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dan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nedeljnog</a:t>
            </a:r>
            <a:r>
              <a:rPr lang="en-US" dirty="0"/>
              <a:t> </a:t>
            </a:r>
            <a:r>
              <a:rPr lang="en-US" dirty="0" err="1"/>
              <a:t>odmora</a:t>
            </a:r>
            <a:r>
              <a:rPr lang="en-US" dirty="0"/>
              <a:t>, </a:t>
            </a:r>
            <a:r>
              <a:rPr lang="en-US" dirty="0" err="1"/>
              <a:t>poslodavac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da mu </a:t>
            </a:r>
            <a:r>
              <a:rPr lang="en-US" dirty="0" err="1"/>
              <a:t>obezbedi</a:t>
            </a:r>
            <a:r>
              <a:rPr lang="en-US" dirty="0"/>
              <a:t> </a:t>
            </a:r>
            <a:r>
              <a:rPr lang="en-US" dirty="0" err="1"/>
              <a:t>odmor</a:t>
            </a:r>
            <a:r>
              <a:rPr lang="en-US" dirty="0"/>
              <a:t> u </a:t>
            </a:r>
            <a:r>
              <a:rPr lang="en-US" dirty="0" err="1"/>
              <a:t>trajanju</a:t>
            </a:r>
            <a:r>
              <a:rPr lang="en-US" dirty="0"/>
              <a:t> od </a:t>
            </a:r>
            <a:r>
              <a:rPr lang="en-US" dirty="0" err="1"/>
              <a:t>najmanje</a:t>
            </a:r>
            <a:r>
              <a:rPr lang="en-US" dirty="0"/>
              <a:t> 24 </a:t>
            </a:r>
            <a:r>
              <a:rPr lang="en-US" dirty="0" err="1"/>
              <a:t>časa</a:t>
            </a:r>
            <a:r>
              <a:rPr lang="en-US" dirty="0"/>
              <a:t> </a:t>
            </a:r>
            <a:r>
              <a:rPr lang="en-US" dirty="0" err="1"/>
              <a:t>neprekidno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naredne</a:t>
            </a:r>
            <a:r>
              <a:rPr lang="en-US" dirty="0"/>
              <a:t> </a:t>
            </a:r>
            <a:r>
              <a:rPr lang="en-US" dirty="0" err="1"/>
              <a:t>nedelje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9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2EB208-5DA4-4D22-93F7-38E37A7F8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>
                <a:latin typeface="Lucida Sans" panose="020B0602030504020204" pitchFamily="34" charset="0"/>
              </a:rPr>
              <a:t>	Radni odnos sa kućnim pomoćnim osobljem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DF414C-F6DA-4654-B36F-B4F0AB88C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71400" lvl="5" indent="0">
              <a:buNone/>
            </a:pPr>
            <a:r>
              <a:rPr lang="sr-Latn-RS" sz="2800" dirty="0">
                <a:latin typeface="Lucida Sans" panose="020B0602030504020204" pitchFamily="34" charset="0"/>
              </a:rPr>
              <a:t>		    čl.45 Zakona o radu</a:t>
            </a:r>
          </a:p>
          <a:p>
            <a:r>
              <a:rPr lang="en-US" dirty="0" err="1">
                <a:latin typeface="Lucida Sans" panose="020B0602030504020204" pitchFamily="34" charset="0"/>
              </a:rPr>
              <a:t>Najmanji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procenat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zarade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koji</a:t>
            </a:r>
            <a:r>
              <a:rPr lang="en-US" dirty="0">
                <a:latin typeface="Lucida Sans" panose="020B0602030504020204" pitchFamily="34" charset="0"/>
              </a:rPr>
              <a:t> se </a:t>
            </a:r>
            <a:r>
              <a:rPr lang="en-US" dirty="0" err="1">
                <a:latin typeface="Lucida Sans" panose="020B0602030504020204" pitchFamily="34" charset="0"/>
              </a:rPr>
              <a:t>obavezno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obračunava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i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isplaćuje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u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novcu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utvrđuje</a:t>
            </a:r>
            <a:r>
              <a:rPr lang="en-US" dirty="0">
                <a:latin typeface="Lucida Sans" panose="020B0602030504020204" pitchFamily="34" charset="0"/>
              </a:rPr>
              <a:t> se </a:t>
            </a:r>
            <a:r>
              <a:rPr lang="en-US" dirty="0" err="1">
                <a:latin typeface="Lucida Sans" panose="020B0602030504020204" pitchFamily="34" charset="0"/>
              </a:rPr>
              <a:t>ugovorom</a:t>
            </a:r>
            <a:r>
              <a:rPr lang="en-US" dirty="0">
                <a:latin typeface="Lucida Sans" panose="020B0602030504020204" pitchFamily="34" charset="0"/>
              </a:rPr>
              <a:t> o </a:t>
            </a:r>
            <a:r>
              <a:rPr lang="en-US" dirty="0" err="1">
                <a:latin typeface="Lucida Sans" panose="020B0602030504020204" pitchFamily="34" charset="0"/>
              </a:rPr>
              <a:t>radu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i</a:t>
            </a:r>
            <a:r>
              <a:rPr lang="en-US" dirty="0">
                <a:latin typeface="Lucida Sans" panose="020B0602030504020204" pitchFamily="34" charset="0"/>
              </a:rPr>
              <a:t> ne </a:t>
            </a:r>
            <a:r>
              <a:rPr lang="en-US" dirty="0" err="1">
                <a:latin typeface="Lucida Sans" panose="020B0602030504020204" pitchFamily="34" charset="0"/>
              </a:rPr>
              <a:t>može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biti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niži</a:t>
            </a:r>
            <a:r>
              <a:rPr lang="en-US" dirty="0">
                <a:latin typeface="Lucida Sans" panose="020B0602030504020204" pitchFamily="34" charset="0"/>
              </a:rPr>
              <a:t> od </a:t>
            </a:r>
            <a:r>
              <a:rPr lang="en-US" dirty="0">
                <a:solidFill>
                  <a:srgbClr val="FF0000"/>
                </a:solidFill>
                <a:latin typeface="Lucida Sans" panose="020B0602030504020204" pitchFamily="34" charset="0"/>
              </a:rPr>
              <a:t>50% od </a:t>
            </a:r>
            <a:r>
              <a:rPr lang="en-US" dirty="0" err="1">
                <a:solidFill>
                  <a:srgbClr val="FF0000"/>
                </a:solidFill>
                <a:latin typeface="Lucida Sans" panose="020B0602030504020204" pitchFamily="34" charset="0"/>
              </a:rPr>
              <a:t>zarade</a:t>
            </a:r>
            <a:r>
              <a:rPr lang="en-US" dirty="0">
                <a:solidFill>
                  <a:srgbClr val="FF000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Lucida Sans" panose="020B0602030504020204" pitchFamily="34" charset="0"/>
              </a:rPr>
              <a:t>zaposlenog</a:t>
            </a:r>
            <a:r>
              <a:rPr lang="en-US" dirty="0">
                <a:solidFill>
                  <a:srgbClr val="FF0000"/>
                </a:solidFill>
                <a:latin typeface="Lucida Sans" panose="020B0602030504020204" pitchFamily="34" charset="0"/>
              </a:rPr>
              <a:t>.</a:t>
            </a:r>
          </a:p>
          <a:p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Ako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je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zarada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ugovorena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delom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u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novcu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, a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delom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u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naturi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, za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vreme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odsustvovanja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sa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rada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uz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naknadu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zarade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poslodavac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je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dužan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da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zaposlenom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naknadu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zarade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isplaćuje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 u </a:t>
            </a:r>
            <a:r>
              <a:rPr lang="en-US" dirty="0" err="1">
                <a:solidFill>
                  <a:srgbClr val="0070C0"/>
                </a:solidFill>
                <a:latin typeface="Lucida Sans" panose="020B0602030504020204" pitchFamily="34" charset="0"/>
              </a:rPr>
              <a:t>novcu</a:t>
            </a:r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.</a:t>
            </a:r>
          </a:p>
          <a:p>
            <a:r>
              <a:rPr lang="en-US" dirty="0" err="1">
                <a:latin typeface="Lucida Sans" panose="020B0602030504020204" pitchFamily="34" charset="0"/>
              </a:rPr>
              <a:t>Ugovor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iz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stava</a:t>
            </a:r>
            <a:r>
              <a:rPr lang="en-US" dirty="0">
                <a:latin typeface="Lucida Sans" panose="020B0602030504020204" pitchFamily="34" charset="0"/>
              </a:rPr>
              <a:t> 1. </a:t>
            </a:r>
            <a:r>
              <a:rPr lang="en-US" dirty="0" err="1">
                <a:latin typeface="Lucida Sans" panose="020B0602030504020204" pitchFamily="34" charset="0"/>
              </a:rPr>
              <a:t>ovog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člana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u="sng" dirty="0">
                <a:solidFill>
                  <a:srgbClr val="7030A0"/>
                </a:solidFill>
                <a:latin typeface="Lucida Sans" panose="020B0602030504020204" pitchFamily="34" charset="0"/>
              </a:rPr>
              <a:t>ne </a:t>
            </a:r>
            <a:r>
              <a:rPr lang="en-US" u="sng" dirty="0" err="1">
                <a:solidFill>
                  <a:srgbClr val="7030A0"/>
                </a:solidFill>
                <a:latin typeface="Lucida Sans" panose="020B0602030504020204" pitchFamily="34" charset="0"/>
              </a:rPr>
              <a:t>može</a:t>
            </a:r>
            <a:r>
              <a:rPr lang="en-US" u="sng" dirty="0">
                <a:solidFill>
                  <a:srgbClr val="7030A0"/>
                </a:solidFill>
                <a:latin typeface="Lucida Sans" panose="020B0602030504020204" pitchFamily="34" charset="0"/>
              </a:rPr>
              <a:t> da se </a:t>
            </a:r>
            <a:r>
              <a:rPr lang="en-US" u="sng" dirty="0" err="1">
                <a:solidFill>
                  <a:srgbClr val="7030A0"/>
                </a:solidFill>
                <a:latin typeface="Lucida Sans" panose="020B0602030504020204" pitchFamily="34" charset="0"/>
              </a:rPr>
              <a:t>zaključi</a:t>
            </a:r>
            <a:r>
              <a:rPr lang="en-US" u="sng" dirty="0">
                <a:solidFill>
                  <a:srgbClr val="7030A0"/>
                </a:solidFill>
                <a:latin typeface="Lucida Sans" panose="020B0602030504020204" pitchFamily="34" charset="0"/>
              </a:rPr>
              <a:t> </a:t>
            </a:r>
            <a:r>
              <a:rPr lang="en-US" u="sng" dirty="0" err="1">
                <a:solidFill>
                  <a:srgbClr val="7030A0"/>
                </a:solidFill>
                <a:latin typeface="Lucida Sans" panose="020B0602030504020204" pitchFamily="34" charset="0"/>
              </a:rPr>
              <a:t>sa</a:t>
            </a:r>
            <a:r>
              <a:rPr lang="en-US" u="sng" dirty="0">
                <a:solidFill>
                  <a:srgbClr val="7030A0"/>
                </a:solidFill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supružnikom</a:t>
            </a:r>
            <a:r>
              <a:rPr lang="en-US" dirty="0">
                <a:latin typeface="Lucida Sans" panose="020B0602030504020204" pitchFamily="34" charset="0"/>
              </a:rPr>
              <a:t>, </a:t>
            </a:r>
            <a:r>
              <a:rPr lang="en-US" dirty="0" err="1">
                <a:latin typeface="Lucida Sans" panose="020B0602030504020204" pitchFamily="34" charset="0"/>
              </a:rPr>
              <a:t>usvojiocem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ili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usvojenikom</a:t>
            </a:r>
            <a:r>
              <a:rPr lang="en-US" dirty="0">
                <a:latin typeface="Lucida Sans" panose="020B0602030504020204" pitchFamily="34" charset="0"/>
              </a:rPr>
              <a:t>, </a:t>
            </a:r>
            <a:r>
              <a:rPr lang="en-US" dirty="0" err="1">
                <a:latin typeface="Lucida Sans" panose="020B0602030504020204" pitchFamily="34" charset="0"/>
              </a:rPr>
              <a:t>krvnim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srodnikom</a:t>
            </a:r>
            <a:r>
              <a:rPr lang="en-US" dirty="0">
                <a:latin typeface="Lucida Sans" panose="020B0602030504020204" pitchFamily="34" charset="0"/>
              </a:rPr>
              <a:t> u </a:t>
            </a:r>
            <a:r>
              <a:rPr lang="en-US" dirty="0" err="1">
                <a:latin typeface="Lucida Sans" panose="020B0602030504020204" pitchFamily="34" charset="0"/>
              </a:rPr>
              <a:t>pravoj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liniji</a:t>
            </a:r>
            <a:r>
              <a:rPr lang="en-US" dirty="0">
                <a:latin typeface="Lucida Sans" panose="020B0602030504020204" pitchFamily="34" charset="0"/>
              </a:rPr>
              <a:t> bez </a:t>
            </a:r>
            <a:r>
              <a:rPr lang="en-US" dirty="0" err="1">
                <a:latin typeface="Lucida Sans" panose="020B0602030504020204" pitchFamily="34" charset="0"/>
              </a:rPr>
              <a:t>obzira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na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stepen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srodstva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i</a:t>
            </a:r>
            <a:r>
              <a:rPr lang="en-US" dirty="0">
                <a:latin typeface="Lucida Sans" panose="020B0602030504020204" pitchFamily="34" charset="0"/>
              </a:rPr>
              <a:t> u </a:t>
            </a:r>
            <a:r>
              <a:rPr lang="en-US" dirty="0" err="1">
                <a:latin typeface="Lucida Sans" panose="020B0602030504020204" pitchFamily="34" charset="0"/>
              </a:rPr>
              <a:t>pobočnoj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liniji</a:t>
            </a:r>
            <a:r>
              <a:rPr lang="en-US" dirty="0">
                <a:latin typeface="Lucida Sans" panose="020B0602030504020204" pitchFamily="34" charset="0"/>
              </a:rPr>
              <a:t> do </a:t>
            </a:r>
            <a:r>
              <a:rPr lang="en-US" dirty="0" err="1">
                <a:latin typeface="Lucida Sans" panose="020B0602030504020204" pitchFamily="34" charset="0"/>
              </a:rPr>
              <a:t>drugog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stepena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srodstva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i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sa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tazbinskim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srodnikom</a:t>
            </a:r>
            <a:r>
              <a:rPr lang="en-US" dirty="0">
                <a:latin typeface="Lucida Sans" panose="020B0602030504020204" pitchFamily="34" charset="0"/>
              </a:rPr>
              <a:t> do </a:t>
            </a:r>
            <a:r>
              <a:rPr lang="en-US" dirty="0" err="1">
                <a:latin typeface="Lucida Sans" panose="020B0602030504020204" pitchFamily="34" charset="0"/>
              </a:rPr>
              <a:t>drugog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stepena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srodstva</a:t>
            </a:r>
            <a:r>
              <a:rPr lang="en-US" dirty="0">
                <a:latin typeface="Lucida Sans" panose="020B0602030504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5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B59A86-6E66-49EE-A615-675B912A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52650"/>
          </a:xfrm>
        </p:spPr>
        <p:txBody>
          <a:bodyPr/>
          <a:lstStyle/>
          <a:p>
            <a:r>
              <a:rPr lang="sr-Latn-RS" dirty="0"/>
              <a:t>	</a:t>
            </a:r>
            <a:r>
              <a:rPr lang="sr-Latn-RS" sz="3600" dirty="0"/>
              <a:t>Zasnivanje radnog odnosa sa direktorom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882DA3-6C4F-4949-B2B4-09D88F83E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85210"/>
            <a:ext cx="10058400" cy="388388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Direktor može biti angažovan: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sr-Latn-R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Ugovor o radu: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r-Latn-RS" dirty="0"/>
              <a:t>Određeno vreme- radni odnos traje koliko i mandat-izuzetak od pravila da radni odnos na određeno vreme traje najduže 24 meseca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r-Latn-RS" dirty="0"/>
              <a:t>Neodređeno vreme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sr-Latn-R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Drugim ugovorom van radnog odnosa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4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F0DCC-2FBD-4549-A157-1E9238AB3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    	Rad van radnog odnosa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A5BC02-2E18-46B9-B9E3-F0A6CFE74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UGOVOR O DELU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UGOVOR O OBAVLJANJU PRIVREMENIH I POVREMENIH POSLOVA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UGOVOR O STRUČNOM OSPOSOBLJAVANJU I USAVRŠAVANJU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UGOVOR O DOPUNSKOM RADU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92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3F97A3-8B4B-450D-8694-31CFA8397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            Ugovor o delu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E0F383-02E9-421A-AF9E-D0E26ABD8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 Ugovor o delu je ugovor koji se </a:t>
            </a:r>
            <a:r>
              <a:rPr lang="sr-Latn-RS" b="1" dirty="0">
                <a:solidFill>
                  <a:srgbClr val="FF0000"/>
                </a:solidFill>
              </a:rPr>
              <a:t>ne može </a:t>
            </a:r>
            <a:r>
              <a:rPr lang="sr-Latn-RS" dirty="0"/>
              <a:t>zaključiti za poslove iz delatnosti poslodavca.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Može se zaključiti za obavljanje poslova koji za predmet imaju: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Izrada/popravku određene stvari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Samostalno izvršenje fizičkog posla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/>
              <a:t>Samostalno izvršenje intelektualnog rada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Može se zaključiti i sa licem koje obavlja umetničku ili drugu sličnu delatnost u oblasti kulture i tada </a:t>
            </a:r>
            <a:r>
              <a:rPr lang="sr-Latn-RS" b="1" dirty="0">
                <a:solidFill>
                  <a:srgbClr val="00B0F0"/>
                </a:solidFill>
              </a:rPr>
              <a:t>mora biti u saglasnosti </a:t>
            </a:r>
            <a:r>
              <a:rPr lang="sr-Latn-RS" dirty="0"/>
              <a:t>sa POSEBNIM KOLEKTIVNIM UGOVOROM ZA LICA  KOJA OBAVLJAJU SAMOSTALNO DELATNOST U OBLASTI UMETNOSTI I KULTURE!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rgbClr val="FF0000"/>
                </a:solidFill>
              </a:rPr>
              <a:t>POSEBAN KOLEKTIVNI UGOVOR ZA RADNO ANGAŽOVANJE ESTRADNIH UMETNIKA I IZVOĐAČA U UGOSTITELJSTVU (Sl.Glasnik RS 23/15)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4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35F73D-A474-4E2C-A023-A107CD51D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/>
              <a:t>Ugovor o obavljanju privremenih i povremenih poslova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5F431F-2132-4232-90EE-A10E5549F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RS" dirty="0"/>
              <a:t>zaključuju poslodavac i 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rgbClr val="FF0000"/>
                </a:solidFill>
              </a:rPr>
              <a:t>Nezaposleno lice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rgbClr val="FF0000"/>
                </a:solidFill>
              </a:rPr>
              <a:t>Zaposleni koji ima nepuno radno vreme (do punog)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rgbClr val="FF0000"/>
                </a:solidFill>
              </a:rPr>
              <a:t>Korisnik starosne penzije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rgbClr val="FF0000"/>
                </a:solidFill>
              </a:rPr>
              <a:t>Član omladinske ili studentske zadruge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chemeClr val="tx1"/>
                </a:solidFill>
              </a:rPr>
              <a:t>Reč je o poslovima koji nemaju trajan karakter (sezonski poslovi) i ne mogu trajati duže od </a:t>
            </a:r>
            <a:r>
              <a:rPr lang="sr-Latn-RS" dirty="0">
                <a:solidFill>
                  <a:srgbClr val="7030A0"/>
                </a:solidFill>
              </a:rPr>
              <a:t>120</a:t>
            </a:r>
            <a:r>
              <a:rPr lang="sr-Latn-RS" dirty="0">
                <a:solidFill>
                  <a:schemeClr val="tx1"/>
                </a:solidFill>
              </a:rPr>
              <a:t> dana u godini.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51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E99EDD-152F-47D5-905A-0359509C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		Dopunski rad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C50FBC-7C37-4933-829D-4FFBFE452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Puno radno vreme+ </a:t>
            </a:r>
            <a:r>
              <a:rPr lang="sr-Latn-RS" dirty="0">
                <a:solidFill>
                  <a:srgbClr val="FF0000"/>
                </a:solidFill>
              </a:rPr>
              <a:t>1/3</a:t>
            </a:r>
            <a:r>
              <a:rPr lang="sr-Latn-RS" dirty="0"/>
              <a:t> punog radnog vremena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>
                <a:solidFill>
                  <a:srgbClr val="FF0000"/>
                </a:solidFill>
              </a:rPr>
              <a:t>Nije potrebna saglasnost poslodavca </a:t>
            </a:r>
            <a:r>
              <a:rPr lang="sr-Latn-RS" dirty="0"/>
              <a:t>kod koga je zaposleno lice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r>
              <a:rPr lang="sr-Latn-RS" dirty="0"/>
              <a:t>Novčana nadoknada koju dobija lice se </a:t>
            </a:r>
            <a:r>
              <a:rPr lang="sr-Latn-RS" dirty="0">
                <a:solidFill>
                  <a:srgbClr val="FF0000"/>
                </a:solidFill>
              </a:rPr>
              <a:t>NE</a:t>
            </a:r>
            <a:r>
              <a:rPr lang="sr-Latn-RS" dirty="0"/>
              <a:t> smatra zaradom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5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5E11B8-1A09-433F-9148-83F429984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		Radno vreme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7A2592-274E-49FD-818D-5CC64D8E3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</a:t>
            </a:r>
            <a:r>
              <a:rPr lang="sr-Latn-RS" dirty="0"/>
              <a:t>a</a:t>
            </a:r>
          </a:p>
          <a:p>
            <a:pPr marL="0" indent="0">
              <a:buNone/>
            </a:pPr>
            <a:r>
              <a:rPr lang="sr-Latn-RS" dirty="0"/>
              <a:t>					</a:t>
            </a:r>
            <a:r>
              <a:rPr lang="en-US" dirty="0" err="1"/>
              <a:t>Član</a:t>
            </a:r>
            <a:r>
              <a:rPr lang="en-US" dirty="0"/>
              <a:t> 50</a:t>
            </a:r>
          </a:p>
          <a:p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je </a:t>
            </a:r>
            <a:r>
              <a:rPr lang="en-US" dirty="0" err="1"/>
              <a:t>vremenski</a:t>
            </a:r>
            <a:r>
              <a:rPr lang="en-US" dirty="0"/>
              <a:t> period u </a:t>
            </a:r>
            <a:r>
              <a:rPr lang="en-US" dirty="0" err="1"/>
              <a:t>kome</a:t>
            </a:r>
            <a:r>
              <a:rPr lang="en-US" dirty="0"/>
              <a:t> je </a:t>
            </a:r>
            <a:r>
              <a:rPr lang="en-US" dirty="0" err="1">
                <a:solidFill>
                  <a:srgbClr val="FF0000"/>
                </a:solidFill>
              </a:rPr>
              <a:t>zaposleni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dužan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odnosno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raspoloživ</a:t>
            </a:r>
            <a:r>
              <a:rPr lang="en-US" dirty="0">
                <a:solidFill>
                  <a:srgbClr val="FF0000"/>
                </a:solidFill>
              </a:rPr>
              <a:t> da </a:t>
            </a:r>
            <a:r>
              <a:rPr lang="en-US" dirty="0" err="1">
                <a:solidFill>
                  <a:srgbClr val="FF0000"/>
                </a:solidFill>
              </a:rPr>
              <a:t>obavlja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poslove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nalozima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poslodavca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mestu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gde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poslovi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obavljaju</a:t>
            </a:r>
            <a:r>
              <a:rPr lang="en-US" dirty="0">
                <a:solidFill>
                  <a:srgbClr val="FF0000"/>
                </a:solidFill>
              </a:rPr>
              <a:t>, u </a:t>
            </a:r>
            <a:r>
              <a:rPr lang="en-US" dirty="0" err="1">
                <a:solidFill>
                  <a:srgbClr val="FF0000"/>
                </a:solidFill>
              </a:rPr>
              <a:t>skladu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zakonom</a:t>
            </a:r>
            <a:r>
              <a:rPr lang="en-US" dirty="0"/>
              <a:t>.</a:t>
            </a:r>
          </a:p>
          <a:p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poslodavac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sporazumeti</a:t>
            </a:r>
            <a:r>
              <a:rPr lang="en-US" dirty="0"/>
              <a:t> da </a:t>
            </a:r>
            <a:r>
              <a:rPr lang="en-US" dirty="0" err="1"/>
              <a:t>jedan</a:t>
            </a:r>
            <a:r>
              <a:rPr lang="en-US" dirty="0"/>
              <a:t> period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ugovorenog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od </a:t>
            </a:r>
            <a:r>
              <a:rPr lang="en-US" dirty="0" err="1"/>
              <a:t>kuće</a:t>
            </a:r>
            <a:r>
              <a:rPr lang="en-US" dirty="0"/>
              <a:t>.</a:t>
            </a:r>
          </a:p>
          <a:p>
            <a:r>
              <a:rPr lang="en-US" dirty="0" err="1"/>
              <a:t>Radnim</a:t>
            </a:r>
            <a:r>
              <a:rPr lang="en-US" dirty="0"/>
              <a:t> </a:t>
            </a:r>
            <a:r>
              <a:rPr lang="en-US" dirty="0" err="1"/>
              <a:t>vremenom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ne </a:t>
            </a:r>
            <a:r>
              <a:rPr lang="en-US" dirty="0" err="1">
                <a:solidFill>
                  <a:srgbClr val="FF0000"/>
                </a:solidFill>
              </a:rPr>
              <a:t>smatra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vreme</a:t>
            </a:r>
            <a:r>
              <a:rPr lang="en-US" dirty="0">
                <a:solidFill>
                  <a:srgbClr val="FF0000"/>
                </a:solidFill>
              </a:rPr>
              <a:t> u </a:t>
            </a:r>
            <a:r>
              <a:rPr lang="en-US" dirty="0" err="1">
                <a:solidFill>
                  <a:srgbClr val="FF0000"/>
                </a:solidFill>
              </a:rPr>
              <a:t>kome</a:t>
            </a:r>
            <a:r>
              <a:rPr lang="en-US" dirty="0">
                <a:solidFill>
                  <a:srgbClr val="FF0000"/>
                </a:solidFill>
              </a:rPr>
              <a:t> je </a:t>
            </a:r>
            <a:r>
              <a:rPr lang="en-US" dirty="0" err="1">
                <a:solidFill>
                  <a:srgbClr val="FF0000"/>
                </a:solidFill>
              </a:rPr>
              <a:t>zaposleni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pripravan</a:t>
            </a:r>
            <a:r>
              <a:rPr lang="en-US" dirty="0">
                <a:solidFill>
                  <a:srgbClr val="FF0000"/>
                </a:solidFill>
              </a:rPr>
              <a:t> da se </a:t>
            </a:r>
            <a:r>
              <a:rPr lang="en-US" dirty="0" err="1">
                <a:solidFill>
                  <a:srgbClr val="FF0000"/>
                </a:solidFill>
              </a:rPr>
              <a:t>odazove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poziv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poslodavca</a:t>
            </a:r>
            <a:r>
              <a:rPr lang="en-US" dirty="0">
                <a:solidFill>
                  <a:srgbClr val="FF0000"/>
                </a:solidFill>
              </a:rPr>
              <a:t> da </a:t>
            </a:r>
            <a:r>
              <a:rPr lang="en-US" dirty="0" err="1">
                <a:solidFill>
                  <a:srgbClr val="FF0000"/>
                </a:solidFill>
              </a:rPr>
              <a:t>obavlja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poslove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ukaže</a:t>
            </a:r>
            <a:r>
              <a:rPr lang="en-US" dirty="0"/>
              <a:t>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se </a:t>
            </a:r>
            <a:r>
              <a:rPr lang="en-US" dirty="0" err="1"/>
              <a:t>zaposleni</a:t>
            </a:r>
            <a:r>
              <a:rPr lang="en-US" dirty="0"/>
              <a:t> ne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mestu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/>
              <a:t>njegovi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</a:t>
            </a:r>
          </a:p>
          <a:p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pripravnosti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za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uređuje</a:t>
            </a:r>
            <a:r>
              <a:rPr lang="en-US" dirty="0"/>
              <a:t> se </a:t>
            </a:r>
            <a:r>
              <a:rPr lang="en-US" dirty="0" err="1"/>
              <a:t>zakonom</a:t>
            </a:r>
            <a:r>
              <a:rPr lang="en-US" dirty="0"/>
              <a:t>, </a:t>
            </a:r>
            <a:r>
              <a:rPr lang="en-US" dirty="0" err="1"/>
              <a:t>opštim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.</a:t>
            </a:r>
          </a:p>
          <a:p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pripravnosti</a:t>
            </a:r>
            <a:r>
              <a:rPr lang="en-US" dirty="0"/>
              <a:t> </a:t>
            </a:r>
            <a:r>
              <a:rPr lang="en-US" dirty="0" err="1"/>
              <a:t>provede</a:t>
            </a:r>
            <a:r>
              <a:rPr lang="en-US" dirty="0"/>
              <a:t> u </a:t>
            </a:r>
            <a:r>
              <a:rPr lang="en-US" dirty="0" err="1"/>
              <a:t>obavljanju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po </a:t>
            </a:r>
            <a:r>
              <a:rPr lang="en-US" dirty="0" err="1"/>
              <a:t>pozivu</a:t>
            </a:r>
            <a:r>
              <a:rPr lang="en-US" dirty="0"/>
              <a:t> </a:t>
            </a:r>
            <a:r>
              <a:rPr lang="en-US" dirty="0" err="1"/>
              <a:t>poslodavca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radnim</a:t>
            </a:r>
            <a:r>
              <a:rPr lang="en-US" dirty="0"/>
              <a:t> </a:t>
            </a:r>
            <a:r>
              <a:rPr lang="en-US" dirty="0" err="1"/>
              <a:t>vremenom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337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1586</TotalTime>
  <Words>989</Words>
  <Application>Microsoft Office PowerPoint</Application>
  <PresentationFormat>Custom</PresentationFormat>
  <Paragraphs>180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Retrospect</vt:lpstr>
      <vt:lpstr>Radno pravo </vt:lpstr>
      <vt:lpstr>     Radni odnos sa kućnim pomoćnim osobljem</vt:lpstr>
      <vt:lpstr> Radni odnos sa kućnim pomoćnim osobljem</vt:lpstr>
      <vt:lpstr> Zasnivanje radnog odnosa sa direktorom</vt:lpstr>
      <vt:lpstr>      Rad van radnog odnosa</vt:lpstr>
      <vt:lpstr>             Ugovor o delu</vt:lpstr>
      <vt:lpstr>Ugovor o obavljanju privremenih i povremenih poslova</vt:lpstr>
      <vt:lpstr>   Dopunski rad</vt:lpstr>
      <vt:lpstr>   Radno vreme</vt:lpstr>
      <vt:lpstr>  Vrste radnog vremena</vt:lpstr>
      <vt:lpstr>  Vrste radnog vremena</vt:lpstr>
      <vt:lpstr>      Skraćeno radno vreme</vt:lpstr>
      <vt:lpstr>  Prekovremeni rad</vt:lpstr>
      <vt:lpstr>   Prekovremni rad</vt:lpstr>
      <vt:lpstr> Raspored radnog vremena</vt:lpstr>
      <vt:lpstr>  Raspored radnog vremena</vt:lpstr>
      <vt:lpstr> Preraspodela radnog vremena</vt:lpstr>
      <vt:lpstr> Preraspodela radnog vremena</vt:lpstr>
      <vt:lpstr> Preraspodela radnog vremena</vt:lpstr>
      <vt:lpstr>   Noćni rad</vt:lpstr>
      <vt:lpstr>  Pravo na odmor</vt:lpstr>
      <vt:lpstr>  Pravo na odmor</vt:lpstr>
      <vt:lpstr> Pravo na odmor</vt:lpstr>
      <vt:lpstr>  Pravo na odmor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Radno pravo</dc:title>
  <dc:creator>Sofija</dc:creator>
  <cp:lastModifiedBy>Windows User</cp:lastModifiedBy>
  <cp:revision>27</cp:revision>
  <dcterms:created xsi:type="dcterms:W3CDTF">2019-11-12T09:06:01Z</dcterms:created>
  <dcterms:modified xsi:type="dcterms:W3CDTF">2020-11-25T11:38:57Z</dcterms:modified>
</cp:coreProperties>
</file>