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3"/>
  </p:notesMasterIdLst>
  <p:sldIdLst>
    <p:sldId id="284" r:id="rId3"/>
    <p:sldId id="285" r:id="rId4"/>
    <p:sldId id="287" r:id="rId5"/>
    <p:sldId id="288" r:id="rId6"/>
    <p:sldId id="289" r:id="rId7"/>
    <p:sldId id="290" r:id="rId8"/>
    <p:sldId id="291" r:id="rId9"/>
    <p:sldId id="292" r:id="rId10"/>
    <p:sldId id="270" r:id="rId11"/>
    <p:sldId id="271" r:id="rId12"/>
    <p:sldId id="272" r:id="rId13"/>
    <p:sldId id="273" r:id="rId14"/>
    <p:sldId id="274" r:id="rId15"/>
    <p:sldId id="275" r:id="rId16"/>
    <p:sldId id="277" r:id="rId17"/>
    <p:sldId id="278" r:id="rId18"/>
    <p:sldId id="279" r:id="rId19"/>
    <p:sldId id="280" r:id="rId20"/>
    <p:sldId id="281" r:id="rId21"/>
    <p:sldId id="282" r:id="rId22"/>
  </p:sldIdLst>
  <p:sldSz cx="9144000" cy="6858000" type="screen4x3"/>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r-Latn-C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9F98C8-0E35-4764-B374-CA95137D3501}" type="datetimeFigureOut">
              <a:rPr lang="sr-Latn-CS" smtClean="0"/>
              <a:pPr/>
              <a:t>16.4.2021</a:t>
            </a:fld>
            <a:endParaRPr lang="sr-Latn-C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r-Latn-C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r-Latn-C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E0385C3-16D7-42AC-9D0B-65CE91ECA4ED}" type="slidenum">
              <a:rPr lang="sr-Latn-CS" smtClean="0"/>
              <a:pPr/>
              <a:t>‹#›</a:t>
            </a:fld>
            <a:endParaRPr lang="sr-Latn-CS"/>
          </a:p>
        </p:txBody>
      </p:sp>
    </p:spTree>
    <p:extLst>
      <p:ext uri="{BB962C8B-B14F-4D97-AF65-F5344CB8AC3E}">
        <p14:creationId xmlns:p14="http://schemas.microsoft.com/office/powerpoint/2010/main" val="40801939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r-Latn-CS" dirty="0"/>
          </a:p>
        </p:txBody>
      </p:sp>
      <p:sp>
        <p:nvSpPr>
          <p:cNvPr id="4" name="Slide Number Placeholder 3"/>
          <p:cNvSpPr>
            <a:spLocks noGrp="1"/>
          </p:cNvSpPr>
          <p:nvPr>
            <p:ph type="sldNum" sz="quarter" idx="10"/>
          </p:nvPr>
        </p:nvSpPr>
        <p:spPr/>
        <p:txBody>
          <a:bodyPr/>
          <a:lstStyle/>
          <a:p>
            <a:fld id="{0E0385C3-16D7-42AC-9D0B-65CE91ECA4ED}" type="slidenum">
              <a:rPr lang="sr-Latn-CS" smtClean="0"/>
              <a:pPr/>
              <a:t>15</a:t>
            </a:fld>
            <a:endParaRPr lang="sr-Latn-CS"/>
          </a:p>
        </p:txBody>
      </p:sp>
    </p:spTree>
    <p:extLst>
      <p:ext uri="{BB962C8B-B14F-4D97-AF65-F5344CB8AC3E}">
        <p14:creationId xmlns:p14="http://schemas.microsoft.com/office/powerpoint/2010/main" val="20698745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sr-Latn-C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sr-Latn-CS"/>
          </a:p>
        </p:txBody>
      </p:sp>
      <p:sp>
        <p:nvSpPr>
          <p:cNvPr id="4" name="Date Placeholder 3"/>
          <p:cNvSpPr>
            <a:spLocks noGrp="1"/>
          </p:cNvSpPr>
          <p:nvPr>
            <p:ph type="dt" sz="half" idx="10"/>
          </p:nvPr>
        </p:nvSpPr>
        <p:spPr/>
        <p:txBody>
          <a:bodyPr/>
          <a:lstStyle/>
          <a:p>
            <a:fld id="{F004C75A-8D90-412D-8A5C-6294BC75E3B6}" type="datetimeFigureOut">
              <a:rPr lang="sr-Latn-CS" smtClean="0"/>
              <a:pPr/>
              <a:t>16.4.2021</a:t>
            </a:fld>
            <a:endParaRPr lang="sr-Latn-CS"/>
          </a:p>
        </p:txBody>
      </p:sp>
      <p:sp>
        <p:nvSpPr>
          <p:cNvPr id="5" name="Footer Placeholder 4"/>
          <p:cNvSpPr>
            <a:spLocks noGrp="1"/>
          </p:cNvSpPr>
          <p:nvPr>
            <p:ph type="ftr" sz="quarter" idx="11"/>
          </p:nvPr>
        </p:nvSpPr>
        <p:spPr/>
        <p:txBody>
          <a:bodyPr/>
          <a:lstStyle/>
          <a:p>
            <a:endParaRPr lang="sr-Latn-CS"/>
          </a:p>
        </p:txBody>
      </p:sp>
      <p:sp>
        <p:nvSpPr>
          <p:cNvPr id="6" name="Slide Number Placeholder 5"/>
          <p:cNvSpPr>
            <a:spLocks noGrp="1"/>
          </p:cNvSpPr>
          <p:nvPr>
            <p:ph type="sldNum" sz="quarter" idx="12"/>
          </p:nvPr>
        </p:nvSpPr>
        <p:spPr/>
        <p:txBody>
          <a:bodyPr/>
          <a:lstStyle/>
          <a:p>
            <a:fld id="{32A20426-E97C-4A2C-BAD2-8E5E13CF2E02}" type="slidenum">
              <a:rPr lang="sr-Latn-CS" smtClean="0"/>
              <a:pPr/>
              <a:t>‹#›</a:t>
            </a:fld>
            <a:endParaRPr lang="sr-Latn-CS"/>
          </a:p>
        </p:txBody>
      </p:sp>
    </p:spTree>
    <p:extLst>
      <p:ext uri="{BB962C8B-B14F-4D97-AF65-F5344CB8AC3E}">
        <p14:creationId xmlns:p14="http://schemas.microsoft.com/office/powerpoint/2010/main" val="20787163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C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4" name="Date Placeholder 3"/>
          <p:cNvSpPr>
            <a:spLocks noGrp="1"/>
          </p:cNvSpPr>
          <p:nvPr>
            <p:ph type="dt" sz="half" idx="10"/>
          </p:nvPr>
        </p:nvSpPr>
        <p:spPr/>
        <p:txBody>
          <a:bodyPr/>
          <a:lstStyle/>
          <a:p>
            <a:fld id="{F004C75A-8D90-412D-8A5C-6294BC75E3B6}" type="datetimeFigureOut">
              <a:rPr lang="sr-Latn-CS" smtClean="0"/>
              <a:pPr/>
              <a:t>16.4.2021</a:t>
            </a:fld>
            <a:endParaRPr lang="sr-Latn-CS"/>
          </a:p>
        </p:txBody>
      </p:sp>
      <p:sp>
        <p:nvSpPr>
          <p:cNvPr id="5" name="Footer Placeholder 4"/>
          <p:cNvSpPr>
            <a:spLocks noGrp="1"/>
          </p:cNvSpPr>
          <p:nvPr>
            <p:ph type="ftr" sz="quarter" idx="11"/>
          </p:nvPr>
        </p:nvSpPr>
        <p:spPr/>
        <p:txBody>
          <a:bodyPr/>
          <a:lstStyle/>
          <a:p>
            <a:endParaRPr lang="sr-Latn-CS"/>
          </a:p>
        </p:txBody>
      </p:sp>
      <p:sp>
        <p:nvSpPr>
          <p:cNvPr id="6" name="Slide Number Placeholder 5"/>
          <p:cNvSpPr>
            <a:spLocks noGrp="1"/>
          </p:cNvSpPr>
          <p:nvPr>
            <p:ph type="sldNum" sz="quarter" idx="12"/>
          </p:nvPr>
        </p:nvSpPr>
        <p:spPr/>
        <p:txBody>
          <a:bodyPr/>
          <a:lstStyle/>
          <a:p>
            <a:fld id="{32A20426-E97C-4A2C-BAD2-8E5E13CF2E02}" type="slidenum">
              <a:rPr lang="sr-Latn-CS" smtClean="0"/>
              <a:pPr/>
              <a:t>‹#›</a:t>
            </a:fld>
            <a:endParaRPr lang="sr-Latn-CS"/>
          </a:p>
        </p:txBody>
      </p:sp>
    </p:spTree>
    <p:extLst>
      <p:ext uri="{BB962C8B-B14F-4D97-AF65-F5344CB8AC3E}">
        <p14:creationId xmlns:p14="http://schemas.microsoft.com/office/powerpoint/2010/main" val="3076906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sr-Latn-C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4" name="Date Placeholder 3"/>
          <p:cNvSpPr>
            <a:spLocks noGrp="1"/>
          </p:cNvSpPr>
          <p:nvPr>
            <p:ph type="dt" sz="half" idx="10"/>
          </p:nvPr>
        </p:nvSpPr>
        <p:spPr/>
        <p:txBody>
          <a:bodyPr/>
          <a:lstStyle/>
          <a:p>
            <a:fld id="{F004C75A-8D90-412D-8A5C-6294BC75E3B6}" type="datetimeFigureOut">
              <a:rPr lang="sr-Latn-CS" smtClean="0"/>
              <a:pPr/>
              <a:t>16.4.2021</a:t>
            </a:fld>
            <a:endParaRPr lang="sr-Latn-CS"/>
          </a:p>
        </p:txBody>
      </p:sp>
      <p:sp>
        <p:nvSpPr>
          <p:cNvPr id="5" name="Footer Placeholder 4"/>
          <p:cNvSpPr>
            <a:spLocks noGrp="1"/>
          </p:cNvSpPr>
          <p:nvPr>
            <p:ph type="ftr" sz="quarter" idx="11"/>
          </p:nvPr>
        </p:nvSpPr>
        <p:spPr/>
        <p:txBody>
          <a:bodyPr/>
          <a:lstStyle/>
          <a:p>
            <a:endParaRPr lang="sr-Latn-CS"/>
          </a:p>
        </p:txBody>
      </p:sp>
      <p:sp>
        <p:nvSpPr>
          <p:cNvPr id="6" name="Slide Number Placeholder 5"/>
          <p:cNvSpPr>
            <a:spLocks noGrp="1"/>
          </p:cNvSpPr>
          <p:nvPr>
            <p:ph type="sldNum" sz="quarter" idx="12"/>
          </p:nvPr>
        </p:nvSpPr>
        <p:spPr/>
        <p:txBody>
          <a:bodyPr/>
          <a:lstStyle/>
          <a:p>
            <a:fld id="{32A20426-E97C-4A2C-BAD2-8E5E13CF2E02}" type="slidenum">
              <a:rPr lang="sr-Latn-CS" smtClean="0"/>
              <a:pPr/>
              <a:t>‹#›</a:t>
            </a:fld>
            <a:endParaRPr lang="sr-Latn-CS"/>
          </a:p>
        </p:txBody>
      </p:sp>
    </p:spTree>
    <p:extLst>
      <p:ext uri="{BB962C8B-B14F-4D97-AF65-F5344CB8AC3E}">
        <p14:creationId xmlns:p14="http://schemas.microsoft.com/office/powerpoint/2010/main" val="33677226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F1CD811-B05D-48B0-960A-018AEB8FA1E8}" type="datetimeFigureOut">
              <a:rPr lang="en-US" smtClean="0">
                <a:solidFill>
                  <a:prstClr val="black">
                    <a:tint val="75000"/>
                  </a:prstClr>
                </a:solidFill>
              </a:rPr>
              <a:pPr/>
              <a:t>4/16/2021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B13B90C-C449-4B45-9F0C-852C1392B67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82274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1CD811-B05D-48B0-960A-018AEB8FA1E8}" type="datetimeFigureOut">
              <a:rPr lang="en-US" smtClean="0">
                <a:solidFill>
                  <a:prstClr val="black">
                    <a:tint val="75000"/>
                  </a:prstClr>
                </a:solidFill>
              </a:rPr>
              <a:pPr/>
              <a:t>4/16/2021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B13B90C-C449-4B45-9F0C-852C1392B67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626207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F1CD811-B05D-48B0-960A-018AEB8FA1E8}" type="datetimeFigureOut">
              <a:rPr lang="en-US" smtClean="0">
                <a:solidFill>
                  <a:prstClr val="black">
                    <a:tint val="75000"/>
                  </a:prstClr>
                </a:solidFill>
              </a:rPr>
              <a:pPr/>
              <a:t>4/16/2021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B13B90C-C449-4B45-9F0C-852C1392B67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35187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F1CD811-B05D-48B0-960A-018AEB8FA1E8}" type="datetimeFigureOut">
              <a:rPr lang="en-US" smtClean="0">
                <a:solidFill>
                  <a:prstClr val="black">
                    <a:tint val="75000"/>
                  </a:prstClr>
                </a:solidFill>
              </a:rPr>
              <a:pPr/>
              <a:t>4/16/2021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B13B90C-C449-4B45-9F0C-852C1392B67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609975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F1CD811-B05D-48B0-960A-018AEB8FA1E8}" type="datetimeFigureOut">
              <a:rPr lang="en-US" smtClean="0">
                <a:solidFill>
                  <a:prstClr val="black">
                    <a:tint val="75000"/>
                  </a:prstClr>
                </a:solidFill>
              </a:rPr>
              <a:pPr/>
              <a:t>4/16/2021</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B13B90C-C449-4B45-9F0C-852C1392B67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442172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F1CD811-B05D-48B0-960A-018AEB8FA1E8}" type="datetimeFigureOut">
              <a:rPr lang="en-US" smtClean="0">
                <a:solidFill>
                  <a:prstClr val="black">
                    <a:tint val="75000"/>
                  </a:prstClr>
                </a:solidFill>
              </a:rPr>
              <a:pPr/>
              <a:t>4/16/2021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B13B90C-C449-4B45-9F0C-852C1392B67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260012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1CD811-B05D-48B0-960A-018AEB8FA1E8}" type="datetimeFigureOut">
              <a:rPr lang="en-US" smtClean="0">
                <a:solidFill>
                  <a:prstClr val="black">
                    <a:tint val="75000"/>
                  </a:prstClr>
                </a:solidFill>
              </a:rPr>
              <a:pPr/>
              <a:t>4/16/2021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B13B90C-C449-4B45-9F0C-852C1392B67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530947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1CD811-B05D-48B0-960A-018AEB8FA1E8}" type="datetimeFigureOut">
              <a:rPr lang="en-US" smtClean="0">
                <a:solidFill>
                  <a:prstClr val="black">
                    <a:tint val="75000"/>
                  </a:prstClr>
                </a:solidFill>
              </a:rPr>
              <a:pPr/>
              <a:t>4/16/2021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B13B90C-C449-4B45-9F0C-852C1392B67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26293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C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4" name="Date Placeholder 3"/>
          <p:cNvSpPr>
            <a:spLocks noGrp="1"/>
          </p:cNvSpPr>
          <p:nvPr>
            <p:ph type="dt" sz="half" idx="10"/>
          </p:nvPr>
        </p:nvSpPr>
        <p:spPr/>
        <p:txBody>
          <a:bodyPr/>
          <a:lstStyle/>
          <a:p>
            <a:fld id="{F004C75A-8D90-412D-8A5C-6294BC75E3B6}" type="datetimeFigureOut">
              <a:rPr lang="sr-Latn-CS" smtClean="0"/>
              <a:pPr/>
              <a:t>16.4.2021</a:t>
            </a:fld>
            <a:endParaRPr lang="sr-Latn-CS"/>
          </a:p>
        </p:txBody>
      </p:sp>
      <p:sp>
        <p:nvSpPr>
          <p:cNvPr id="5" name="Footer Placeholder 4"/>
          <p:cNvSpPr>
            <a:spLocks noGrp="1"/>
          </p:cNvSpPr>
          <p:nvPr>
            <p:ph type="ftr" sz="quarter" idx="11"/>
          </p:nvPr>
        </p:nvSpPr>
        <p:spPr/>
        <p:txBody>
          <a:bodyPr/>
          <a:lstStyle/>
          <a:p>
            <a:endParaRPr lang="sr-Latn-CS"/>
          </a:p>
        </p:txBody>
      </p:sp>
      <p:sp>
        <p:nvSpPr>
          <p:cNvPr id="6" name="Slide Number Placeholder 5"/>
          <p:cNvSpPr>
            <a:spLocks noGrp="1"/>
          </p:cNvSpPr>
          <p:nvPr>
            <p:ph type="sldNum" sz="quarter" idx="12"/>
          </p:nvPr>
        </p:nvSpPr>
        <p:spPr/>
        <p:txBody>
          <a:bodyPr/>
          <a:lstStyle/>
          <a:p>
            <a:fld id="{32A20426-E97C-4A2C-BAD2-8E5E13CF2E02}" type="slidenum">
              <a:rPr lang="sr-Latn-CS" smtClean="0"/>
              <a:pPr/>
              <a:t>‹#›</a:t>
            </a:fld>
            <a:endParaRPr lang="sr-Latn-CS"/>
          </a:p>
        </p:txBody>
      </p:sp>
    </p:spTree>
    <p:extLst>
      <p:ext uri="{BB962C8B-B14F-4D97-AF65-F5344CB8AC3E}">
        <p14:creationId xmlns:p14="http://schemas.microsoft.com/office/powerpoint/2010/main" val="42367055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1CD811-B05D-48B0-960A-018AEB8FA1E8}" type="datetimeFigureOut">
              <a:rPr lang="en-US" smtClean="0">
                <a:solidFill>
                  <a:prstClr val="black">
                    <a:tint val="75000"/>
                  </a:prstClr>
                </a:solidFill>
              </a:rPr>
              <a:pPr/>
              <a:t>4/16/2021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B13B90C-C449-4B45-9F0C-852C1392B67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9031081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1CD811-B05D-48B0-960A-018AEB8FA1E8}" type="datetimeFigureOut">
              <a:rPr lang="en-US" smtClean="0">
                <a:solidFill>
                  <a:prstClr val="black">
                    <a:tint val="75000"/>
                  </a:prstClr>
                </a:solidFill>
              </a:rPr>
              <a:pPr/>
              <a:t>4/16/2021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B13B90C-C449-4B45-9F0C-852C1392B67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299687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1CD811-B05D-48B0-960A-018AEB8FA1E8}" type="datetimeFigureOut">
              <a:rPr lang="en-US" smtClean="0">
                <a:solidFill>
                  <a:prstClr val="black">
                    <a:tint val="75000"/>
                  </a:prstClr>
                </a:solidFill>
              </a:rPr>
              <a:pPr/>
              <a:t>4/16/2021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B13B90C-C449-4B45-9F0C-852C1392B67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668316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sr-Latn-C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04C75A-8D90-412D-8A5C-6294BC75E3B6}" type="datetimeFigureOut">
              <a:rPr lang="sr-Latn-CS" smtClean="0"/>
              <a:pPr/>
              <a:t>16.4.2021</a:t>
            </a:fld>
            <a:endParaRPr lang="sr-Latn-CS"/>
          </a:p>
        </p:txBody>
      </p:sp>
      <p:sp>
        <p:nvSpPr>
          <p:cNvPr id="5" name="Footer Placeholder 4"/>
          <p:cNvSpPr>
            <a:spLocks noGrp="1"/>
          </p:cNvSpPr>
          <p:nvPr>
            <p:ph type="ftr" sz="quarter" idx="11"/>
          </p:nvPr>
        </p:nvSpPr>
        <p:spPr/>
        <p:txBody>
          <a:bodyPr/>
          <a:lstStyle/>
          <a:p>
            <a:endParaRPr lang="sr-Latn-CS"/>
          </a:p>
        </p:txBody>
      </p:sp>
      <p:sp>
        <p:nvSpPr>
          <p:cNvPr id="6" name="Slide Number Placeholder 5"/>
          <p:cNvSpPr>
            <a:spLocks noGrp="1"/>
          </p:cNvSpPr>
          <p:nvPr>
            <p:ph type="sldNum" sz="quarter" idx="12"/>
          </p:nvPr>
        </p:nvSpPr>
        <p:spPr/>
        <p:txBody>
          <a:bodyPr/>
          <a:lstStyle/>
          <a:p>
            <a:fld id="{32A20426-E97C-4A2C-BAD2-8E5E13CF2E02}" type="slidenum">
              <a:rPr lang="sr-Latn-CS" smtClean="0"/>
              <a:pPr/>
              <a:t>‹#›</a:t>
            </a:fld>
            <a:endParaRPr lang="sr-Latn-CS"/>
          </a:p>
        </p:txBody>
      </p:sp>
    </p:spTree>
    <p:extLst>
      <p:ext uri="{BB962C8B-B14F-4D97-AF65-F5344CB8AC3E}">
        <p14:creationId xmlns:p14="http://schemas.microsoft.com/office/powerpoint/2010/main" val="1609995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C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5" name="Date Placeholder 4"/>
          <p:cNvSpPr>
            <a:spLocks noGrp="1"/>
          </p:cNvSpPr>
          <p:nvPr>
            <p:ph type="dt" sz="half" idx="10"/>
          </p:nvPr>
        </p:nvSpPr>
        <p:spPr/>
        <p:txBody>
          <a:bodyPr/>
          <a:lstStyle/>
          <a:p>
            <a:fld id="{F004C75A-8D90-412D-8A5C-6294BC75E3B6}" type="datetimeFigureOut">
              <a:rPr lang="sr-Latn-CS" smtClean="0"/>
              <a:pPr/>
              <a:t>16.4.2021</a:t>
            </a:fld>
            <a:endParaRPr lang="sr-Latn-CS"/>
          </a:p>
        </p:txBody>
      </p:sp>
      <p:sp>
        <p:nvSpPr>
          <p:cNvPr id="6" name="Footer Placeholder 5"/>
          <p:cNvSpPr>
            <a:spLocks noGrp="1"/>
          </p:cNvSpPr>
          <p:nvPr>
            <p:ph type="ftr" sz="quarter" idx="11"/>
          </p:nvPr>
        </p:nvSpPr>
        <p:spPr/>
        <p:txBody>
          <a:bodyPr/>
          <a:lstStyle/>
          <a:p>
            <a:endParaRPr lang="sr-Latn-CS"/>
          </a:p>
        </p:txBody>
      </p:sp>
      <p:sp>
        <p:nvSpPr>
          <p:cNvPr id="7" name="Slide Number Placeholder 6"/>
          <p:cNvSpPr>
            <a:spLocks noGrp="1"/>
          </p:cNvSpPr>
          <p:nvPr>
            <p:ph type="sldNum" sz="quarter" idx="12"/>
          </p:nvPr>
        </p:nvSpPr>
        <p:spPr/>
        <p:txBody>
          <a:bodyPr/>
          <a:lstStyle/>
          <a:p>
            <a:fld id="{32A20426-E97C-4A2C-BAD2-8E5E13CF2E02}" type="slidenum">
              <a:rPr lang="sr-Latn-CS" smtClean="0"/>
              <a:pPr/>
              <a:t>‹#›</a:t>
            </a:fld>
            <a:endParaRPr lang="sr-Latn-CS"/>
          </a:p>
        </p:txBody>
      </p:sp>
    </p:spTree>
    <p:extLst>
      <p:ext uri="{BB962C8B-B14F-4D97-AF65-F5344CB8AC3E}">
        <p14:creationId xmlns:p14="http://schemas.microsoft.com/office/powerpoint/2010/main" val="3233562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sr-Latn-C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7" name="Date Placeholder 6"/>
          <p:cNvSpPr>
            <a:spLocks noGrp="1"/>
          </p:cNvSpPr>
          <p:nvPr>
            <p:ph type="dt" sz="half" idx="10"/>
          </p:nvPr>
        </p:nvSpPr>
        <p:spPr/>
        <p:txBody>
          <a:bodyPr/>
          <a:lstStyle/>
          <a:p>
            <a:fld id="{F004C75A-8D90-412D-8A5C-6294BC75E3B6}" type="datetimeFigureOut">
              <a:rPr lang="sr-Latn-CS" smtClean="0"/>
              <a:pPr/>
              <a:t>16.4.2021</a:t>
            </a:fld>
            <a:endParaRPr lang="sr-Latn-CS"/>
          </a:p>
        </p:txBody>
      </p:sp>
      <p:sp>
        <p:nvSpPr>
          <p:cNvPr id="8" name="Footer Placeholder 7"/>
          <p:cNvSpPr>
            <a:spLocks noGrp="1"/>
          </p:cNvSpPr>
          <p:nvPr>
            <p:ph type="ftr" sz="quarter" idx="11"/>
          </p:nvPr>
        </p:nvSpPr>
        <p:spPr/>
        <p:txBody>
          <a:bodyPr/>
          <a:lstStyle/>
          <a:p>
            <a:endParaRPr lang="sr-Latn-CS"/>
          </a:p>
        </p:txBody>
      </p:sp>
      <p:sp>
        <p:nvSpPr>
          <p:cNvPr id="9" name="Slide Number Placeholder 8"/>
          <p:cNvSpPr>
            <a:spLocks noGrp="1"/>
          </p:cNvSpPr>
          <p:nvPr>
            <p:ph type="sldNum" sz="quarter" idx="12"/>
          </p:nvPr>
        </p:nvSpPr>
        <p:spPr/>
        <p:txBody>
          <a:bodyPr/>
          <a:lstStyle/>
          <a:p>
            <a:fld id="{32A20426-E97C-4A2C-BAD2-8E5E13CF2E02}" type="slidenum">
              <a:rPr lang="sr-Latn-CS" smtClean="0"/>
              <a:pPr/>
              <a:t>‹#›</a:t>
            </a:fld>
            <a:endParaRPr lang="sr-Latn-CS"/>
          </a:p>
        </p:txBody>
      </p:sp>
    </p:spTree>
    <p:extLst>
      <p:ext uri="{BB962C8B-B14F-4D97-AF65-F5344CB8AC3E}">
        <p14:creationId xmlns:p14="http://schemas.microsoft.com/office/powerpoint/2010/main" val="40751857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CS"/>
          </a:p>
        </p:txBody>
      </p:sp>
      <p:sp>
        <p:nvSpPr>
          <p:cNvPr id="3" name="Date Placeholder 2"/>
          <p:cNvSpPr>
            <a:spLocks noGrp="1"/>
          </p:cNvSpPr>
          <p:nvPr>
            <p:ph type="dt" sz="half" idx="10"/>
          </p:nvPr>
        </p:nvSpPr>
        <p:spPr/>
        <p:txBody>
          <a:bodyPr/>
          <a:lstStyle/>
          <a:p>
            <a:fld id="{F004C75A-8D90-412D-8A5C-6294BC75E3B6}" type="datetimeFigureOut">
              <a:rPr lang="sr-Latn-CS" smtClean="0"/>
              <a:pPr/>
              <a:t>16.4.2021</a:t>
            </a:fld>
            <a:endParaRPr lang="sr-Latn-CS"/>
          </a:p>
        </p:txBody>
      </p:sp>
      <p:sp>
        <p:nvSpPr>
          <p:cNvPr id="4" name="Footer Placeholder 3"/>
          <p:cNvSpPr>
            <a:spLocks noGrp="1"/>
          </p:cNvSpPr>
          <p:nvPr>
            <p:ph type="ftr" sz="quarter" idx="11"/>
          </p:nvPr>
        </p:nvSpPr>
        <p:spPr/>
        <p:txBody>
          <a:bodyPr/>
          <a:lstStyle/>
          <a:p>
            <a:endParaRPr lang="sr-Latn-CS"/>
          </a:p>
        </p:txBody>
      </p:sp>
      <p:sp>
        <p:nvSpPr>
          <p:cNvPr id="5" name="Slide Number Placeholder 4"/>
          <p:cNvSpPr>
            <a:spLocks noGrp="1"/>
          </p:cNvSpPr>
          <p:nvPr>
            <p:ph type="sldNum" sz="quarter" idx="12"/>
          </p:nvPr>
        </p:nvSpPr>
        <p:spPr/>
        <p:txBody>
          <a:bodyPr/>
          <a:lstStyle/>
          <a:p>
            <a:fld id="{32A20426-E97C-4A2C-BAD2-8E5E13CF2E02}" type="slidenum">
              <a:rPr lang="sr-Latn-CS" smtClean="0"/>
              <a:pPr/>
              <a:t>‹#›</a:t>
            </a:fld>
            <a:endParaRPr lang="sr-Latn-CS"/>
          </a:p>
        </p:txBody>
      </p:sp>
    </p:spTree>
    <p:extLst>
      <p:ext uri="{BB962C8B-B14F-4D97-AF65-F5344CB8AC3E}">
        <p14:creationId xmlns:p14="http://schemas.microsoft.com/office/powerpoint/2010/main" val="34013819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04C75A-8D90-412D-8A5C-6294BC75E3B6}" type="datetimeFigureOut">
              <a:rPr lang="sr-Latn-CS" smtClean="0"/>
              <a:pPr/>
              <a:t>16.4.2021</a:t>
            </a:fld>
            <a:endParaRPr lang="sr-Latn-CS"/>
          </a:p>
        </p:txBody>
      </p:sp>
      <p:sp>
        <p:nvSpPr>
          <p:cNvPr id="3" name="Footer Placeholder 2"/>
          <p:cNvSpPr>
            <a:spLocks noGrp="1"/>
          </p:cNvSpPr>
          <p:nvPr>
            <p:ph type="ftr" sz="quarter" idx="11"/>
          </p:nvPr>
        </p:nvSpPr>
        <p:spPr/>
        <p:txBody>
          <a:bodyPr/>
          <a:lstStyle/>
          <a:p>
            <a:endParaRPr lang="sr-Latn-CS"/>
          </a:p>
        </p:txBody>
      </p:sp>
      <p:sp>
        <p:nvSpPr>
          <p:cNvPr id="4" name="Slide Number Placeholder 3"/>
          <p:cNvSpPr>
            <a:spLocks noGrp="1"/>
          </p:cNvSpPr>
          <p:nvPr>
            <p:ph type="sldNum" sz="quarter" idx="12"/>
          </p:nvPr>
        </p:nvSpPr>
        <p:spPr/>
        <p:txBody>
          <a:bodyPr/>
          <a:lstStyle/>
          <a:p>
            <a:fld id="{32A20426-E97C-4A2C-BAD2-8E5E13CF2E02}" type="slidenum">
              <a:rPr lang="sr-Latn-CS" smtClean="0"/>
              <a:pPr/>
              <a:t>‹#›</a:t>
            </a:fld>
            <a:endParaRPr lang="sr-Latn-CS"/>
          </a:p>
        </p:txBody>
      </p:sp>
    </p:spTree>
    <p:extLst>
      <p:ext uri="{BB962C8B-B14F-4D97-AF65-F5344CB8AC3E}">
        <p14:creationId xmlns:p14="http://schemas.microsoft.com/office/powerpoint/2010/main" val="27576451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sr-Latn-C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04C75A-8D90-412D-8A5C-6294BC75E3B6}" type="datetimeFigureOut">
              <a:rPr lang="sr-Latn-CS" smtClean="0"/>
              <a:pPr/>
              <a:t>16.4.2021</a:t>
            </a:fld>
            <a:endParaRPr lang="sr-Latn-CS"/>
          </a:p>
        </p:txBody>
      </p:sp>
      <p:sp>
        <p:nvSpPr>
          <p:cNvPr id="6" name="Footer Placeholder 5"/>
          <p:cNvSpPr>
            <a:spLocks noGrp="1"/>
          </p:cNvSpPr>
          <p:nvPr>
            <p:ph type="ftr" sz="quarter" idx="11"/>
          </p:nvPr>
        </p:nvSpPr>
        <p:spPr/>
        <p:txBody>
          <a:bodyPr/>
          <a:lstStyle/>
          <a:p>
            <a:endParaRPr lang="sr-Latn-CS"/>
          </a:p>
        </p:txBody>
      </p:sp>
      <p:sp>
        <p:nvSpPr>
          <p:cNvPr id="7" name="Slide Number Placeholder 6"/>
          <p:cNvSpPr>
            <a:spLocks noGrp="1"/>
          </p:cNvSpPr>
          <p:nvPr>
            <p:ph type="sldNum" sz="quarter" idx="12"/>
          </p:nvPr>
        </p:nvSpPr>
        <p:spPr/>
        <p:txBody>
          <a:bodyPr/>
          <a:lstStyle/>
          <a:p>
            <a:fld id="{32A20426-E97C-4A2C-BAD2-8E5E13CF2E02}" type="slidenum">
              <a:rPr lang="sr-Latn-CS" smtClean="0"/>
              <a:pPr/>
              <a:t>‹#›</a:t>
            </a:fld>
            <a:endParaRPr lang="sr-Latn-CS"/>
          </a:p>
        </p:txBody>
      </p:sp>
    </p:spTree>
    <p:extLst>
      <p:ext uri="{BB962C8B-B14F-4D97-AF65-F5344CB8AC3E}">
        <p14:creationId xmlns:p14="http://schemas.microsoft.com/office/powerpoint/2010/main" val="1709329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sr-Latn-C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r-Latn-C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04C75A-8D90-412D-8A5C-6294BC75E3B6}" type="datetimeFigureOut">
              <a:rPr lang="sr-Latn-CS" smtClean="0"/>
              <a:pPr/>
              <a:t>16.4.2021</a:t>
            </a:fld>
            <a:endParaRPr lang="sr-Latn-CS"/>
          </a:p>
        </p:txBody>
      </p:sp>
      <p:sp>
        <p:nvSpPr>
          <p:cNvPr id="6" name="Footer Placeholder 5"/>
          <p:cNvSpPr>
            <a:spLocks noGrp="1"/>
          </p:cNvSpPr>
          <p:nvPr>
            <p:ph type="ftr" sz="quarter" idx="11"/>
          </p:nvPr>
        </p:nvSpPr>
        <p:spPr/>
        <p:txBody>
          <a:bodyPr/>
          <a:lstStyle/>
          <a:p>
            <a:endParaRPr lang="sr-Latn-CS"/>
          </a:p>
        </p:txBody>
      </p:sp>
      <p:sp>
        <p:nvSpPr>
          <p:cNvPr id="7" name="Slide Number Placeholder 6"/>
          <p:cNvSpPr>
            <a:spLocks noGrp="1"/>
          </p:cNvSpPr>
          <p:nvPr>
            <p:ph type="sldNum" sz="quarter" idx="12"/>
          </p:nvPr>
        </p:nvSpPr>
        <p:spPr/>
        <p:txBody>
          <a:bodyPr/>
          <a:lstStyle/>
          <a:p>
            <a:fld id="{32A20426-E97C-4A2C-BAD2-8E5E13CF2E02}" type="slidenum">
              <a:rPr lang="sr-Latn-CS" smtClean="0"/>
              <a:pPr/>
              <a:t>‹#›</a:t>
            </a:fld>
            <a:endParaRPr lang="sr-Latn-CS"/>
          </a:p>
        </p:txBody>
      </p:sp>
    </p:spTree>
    <p:extLst>
      <p:ext uri="{BB962C8B-B14F-4D97-AF65-F5344CB8AC3E}">
        <p14:creationId xmlns:p14="http://schemas.microsoft.com/office/powerpoint/2010/main" val="22447381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sr-Latn-C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04C75A-8D90-412D-8A5C-6294BC75E3B6}" type="datetimeFigureOut">
              <a:rPr lang="sr-Latn-CS" smtClean="0"/>
              <a:pPr/>
              <a:t>16.4.2021</a:t>
            </a:fld>
            <a:endParaRPr lang="sr-Latn-C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r-Latn-C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A20426-E97C-4A2C-BAD2-8E5E13CF2E02}" type="slidenum">
              <a:rPr lang="sr-Latn-CS" smtClean="0"/>
              <a:pPr/>
              <a:t>‹#›</a:t>
            </a:fld>
            <a:endParaRPr lang="sr-Latn-CS"/>
          </a:p>
        </p:txBody>
      </p:sp>
    </p:spTree>
    <p:extLst>
      <p:ext uri="{BB962C8B-B14F-4D97-AF65-F5344CB8AC3E}">
        <p14:creationId xmlns:p14="http://schemas.microsoft.com/office/powerpoint/2010/main" val="24552132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1CD811-B05D-48B0-960A-018AEB8FA1E8}" type="datetimeFigureOut">
              <a:rPr lang="en-US" smtClean="0">
                <a:solidFill>
                  <a:prstClr val="black">
                    <a:tint val="75000"/>
                  </a:prstClr>
                </a:solidFill>
              </a:rPr>
              <a:pPr/>
              <a:t>4/16/2021</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13B90C-C449-4B45-9F0C-852C1392B67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54914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260648"/>
            <a:ext cx="8784976" cy="1368152"/>
          </a:xfrm>
        </p:spPr>
        <p:txBody>
          <a:bodyPr>
            <a:normAutofit fontScale="90000"/>
          </a:bodyPr>
          <a:lstStyle/>
          <a:p>
            <a:pPr algn="just"/>
            <a:r>
              <a:rPr lang="sr-Latn-CS" sz="2800" dirty="0" smtClean="0"/>
              <a:t/>
            </a:r>
            <a:br>
              <a:rPr lang="sr-Latn-CS" sz="2800" dirty="0" smtClean="0"/>
            </a:br>
            <a:r>
              <a:rPr lang="sr-Latn-CS" sz="2800" dirty="0" smtClean="0"/>
              <a:t> Predmet: </a:t>
            </a:r>
            <a:r>
              <a:rPr lang="sr-Latn-CS" sz="3200" b="1" dirty="0" smtClean="0"/>
              <a:t>INTEGRISANE MARKETINŠKE  KOMUNIKACIJE </a:t>
            </a:r>
            <a:r>
              <a:rPr lang="sr-Latn-CS" sz="2800" dirty="0" smtClean="0"/>
              <a:t>        </a:t>
            </a:r>
            <a:r>
              <a:rPr lang="sr-Latn-CS" dirty="0" smtClean="0"/>
              <a:t/>
            </a:r>
            <a:br>
              <a:rPr lang="sr-Latn-CS" dirty="0" smtClean="0"/>
            </a:br>
            <a:r>
              <a:rPr lang="sr-Latn-CS" dirty="0" smtClean="0"/>
              <a:t> </a:t>
            </a:r>
            <a:endParaRPr lang="sr-Latn-CS" dirty="0"/>
          </a:p>
        </p:txBody>
      </p:sp>
      <p:sp>
        <p:nvSpPr>
          <p:cNvPr id="3" name="Subtitle 2"/>
          <p:cNvSpPr>
            <a:spLocks noGrp="1"/>
          </p:cNvSpPr>
          <p:nvPr>
            <p:ph type="subTitle" idx="1"/>
          </p:nvPr>
        </p:nvSpPr>
        <p:spPr>
          <a:xfrm>
            <a:off x="33908" y="1340768"/>
            <a:ext cx="8892480" cy="5328592"/>
          </a:xfrm>
        </p:spPr>
        <p:txBody>
          <a:bodyPr/>
          <a:lstStyle/>
          <a:p>
            <a:r>
              <a:rPr lang="sr-Latn-CS" b="1" dirty="0" smtClean="0">
                <a:solidFill>
                  <a:schemeClr val="tx1"/>
                </a:solidFill>
              </a:rPr>
              <a:t>12. predavanje</a:t>
            </a:r>
            <a:r>
              <a:rPr lang="sr-Latn-CS" dirty="0" smtClean="0">
                <a:solidFill>
                  <a:schemeClr val="tx1"/>
                </a:solidFill>
              </a:rPr>
              <a:t> </a:t>
            </a:r>
          </a:p>
          <a:p>
            <a:endParaRPr lang="sr-Latn-CS" b="1" dirty="0">
              <a:solidFill>
                <a:schemeClr val="tx1"/>
              </a:solidFill>
            </a:endParaRPr>
          </a:p>
          <a:p>
            <a:endParaRPr lang="sr-Latn-CS" b="1" dirty="0" smtClean="0">
              <a:solidFill>
                <a:schemeClr val="tx1"/>
              </a:solidFill>
            </a:endParaRPr>
          </a:p>
          <a:p>
            <a:r>
              <a:rPr lang="sr-Latn-CS" b="1" dirty="0" smtClean="0">
                <a:solidFill>
                  <a:schemeClr val="tx1"/>
                </a:solidFill>
              </a:rPr>
              <a:t>UNAPREĐENJE PRODAJE KAO ELEMENT IMK</a:t>
            </a:r>
            <a:endParaRPr lang="sr-Latn-CS" b="1" dirty="0">
              <a:solidFill>
                <a:schemeClr val="tx1"/>
              </a:solidFill>
            </a:endParaRPr>
          </a:p>
          <a:p>
            <a:r>
              <a:rPr lang="sr-Latn-CS" b="1" dirty="0" smtClean="0">
                <a:solidFill>
                  <a:schemeClr val="tx1"/>
                </a:solidFill>
              </a:rPr>
              <a:t>II DEO</a:t>
            </a:r>
          </a:p>
          <a:p>
            <a:r>
              <a:rPr lang="sr-Latn-CS" b="1" dirty="0" smtClean="0">
                <a:solidFill>
                  <a:schemeClr val="tx1"/>
                </a:solidFill>
              </a:rPr>
              <a:t>dr Sonja Milojević </a:t>
            </a:r>
          </a:p>
          <a:p>
            <a:endParaRPr lang="sr-Latn-CS" b="1" dirty="0" smtClean="0">
              <a:solidFill>
                <a:schemeClr val="tx1"/>
              </a:solidFill>
            </a:endParaRPr>
          </a:p>
          <a:p>
            <a:r>
              <a:rPr lang="sr-Latn-CS" b="1" smtClean="0">
                <a:solidFill>
                  <a:schemeClr val="tx1"/>
                </a:solidFill>
              </a:rPr>
              <a:t>Beograd</a:t>
            </a:r>
            <a:endParaRPr lang="sr-Latn-CS" b="1" dirty="0" smtClean="0">
              <a:solidFill>
                <a:schemeClr val="tx1"/>
              </a:solidFill>
            </a:endParaRPr>
          </a:p>
        </p:txBody>
      </p:sp>
    </p:spTree>
    <p:extLst>
      <p:ext uri="{BB962C8B-B14F-4D97-AF65-F5344CB8AC3E}">
        <p14:creationId xmlns:p14="http://schemas.microsoft.com/office/powerpoint/2010/main" val="1461761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964488" cy="2434282"/>
          </a:xfrm>
        </p:spPr>
        <p:txBody>
          <a:bodyPr>
            <a:normAutofit/>
          </a:bodyPr>
          <a:lstStyle/>
          <a:p>
            <a:pPr algn="just"/>
            <a:r>
              <a:rPr lang="vi-VN" sz="2400" dirty="0" smtClean="0"/>
              <a:t>Pored redovnih popusta u ceni na svaku količinu robe, </a:t>
            </a:r>
            <a:r>
              <a:rPr lang="vi-VN" sz="2400" b="1" i="1" dirty="0" smtClean="0"/>
              <a:t>(rabata/diskonta</a:t>
            </a:r>
            <a:r>
              <a:rPr lang="vi-VN" sz="2400" dirty="0" smtClean="0"/>
              <a:t>), postoji i  stimulativni </a:t>
            </a:r>
            <a:r>
              <a:rPr lang="vi-VN" sz="2400" b="1" i="1" dirty="0" smtClean="0"/>
              <a:t>količinski rabat </a:t>
            </a:r>
            <a:r>
              <a:rPr lang="vi-VN" sz="2400" dirty="0" smtClean="0"/>
              <a:t>koji se odobrava za neku uvećanu količinu kupljenih proizvoda tokom utvrđenog perioda vremena. Ponuda podstiče trgovce da kupuju u većim količinama ili drže novi artikal što može biti podstaknuto </a:t>
            </a:r>
            <a:r>
              <a:rPr lang="vi-VN" sz="2400" b="1" i="1" dirty="0" smtClean="0"/>
              <a:t>„rabatom za asortiman“. </a:t>
            </a:r>
            <a:endParaRPr lang="sr-Latn-CS" sz="2400" b="1" i="1" dirty="0"/>
          </a:p>
        </p:txBody>
      </p:sp>
      <p:sp>
        <p:nvSpPr>
          <p:cNvPr id="3" name="Content Placeholder 2"/>
          <p:cNvSpPr>
            <a:spLocks noGrp="1"/>
          </p:cNvSpPr>
          <p:nvPr>
            <p:ph idx="1"/>
          </p:nvPr>
        </p:nvSpPr>
        <p:spPr>
          <a:xfrm>
            <a:off x="0" y="2636912"/>
            <a:ext cx="9144000" cy="4221088"/>
          </a:xfrm>
        </p:spPr>
        <p:txBody>
          <a:bodyPr>
            <a:normAutofit lnSpcReduction="10000"/>
          </a:bodyPr>
          <a:lstStyle/>
          <a:p>
            <a:pPr algn="just"/>
            <a:r>
              <a:rPr lang="sr-Latn-CS" sz="2400" dirty="0" smtClean="0"/>
              <a:t>Varijacija ovog popusta je pristup „</a:t>
            </a:r>
            <a:r>
              <a:rPr lang="sr-Latn-CS" sz="2400" b="1" i="1" dirty="0" smtClean="0"/>
              <a:t>besplatne robe“,</a:t>
            </a:r>
            <a:r>
              <a:rPr lang="sr-Latn-CS" sz="2400" dirty="0" smtClean="0"/>
              <a:t> gde maloprodavac dobija neku količinu robe besplatno, u zavisnosti od naručene količine, Besplatni proizvodi mogu biti i u nekoj drugoj formi: rokovnici, satovi, kalendari, olovke, piksle, šolje, čaše, majice, kecelje, prsluci kao i druga “HTZ“ oprema ili bilo koja roba sa natpisom, logom ili zaštitnim znakom na njima..</a:t>
            </a:r>
          </a:p>
          <a:p>
            <a:pPr algn="just"/>
            <a:r>
              <a:rPr lang="sr-Latn-CS" sz="2400" dirty="0" smtClean="0"/>
              <a:t>Pored svih dobrih strana, kojih je nesumnnjivo mnogo, treba ukazati i na neke zablude oko primene tih aktivnosti.</a:t>
            </a:r>
          </a:p>
          <a:p>
            <a:pPr algn="just"/>
            <a:r>
              <a:rPr lang="vi-VN" sz="2400" b="1" i="1" dirty="0" smtClean="0"/>
              <a:t>Nagradne igre i takmičenja </a:t>
            </a:r>
            <a:r>
              <a:rPr lang="vi-VN" sz="2400" dirty="0" smtClean="0"/>
              <a:t>su takođe vid trgovinskog unapređenja prodaje koji je dosta sličan sa adekvatnim vidom potrošačkog unapređenja prodaje.</a:t>
            </a:r>
            <a:endParaRPr lang="sr-Latn-CS" sz="2400" dirty="0"/>
          </a:p>
        </p:txBody>
      </p:sp>
    </p:spTree>
    <p:extLst>
      <p:ext uri="{BB962C8B-B14F-4D97-AF65-F5344CB8AC3E}">
        <p14:creationId xmlns:p14="http://schemas.microsoft.com/office/powerpoint/2010/main" val="41550799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Latn-CS" sz="3200" b="1" dirty="0" smtClean="0"/>
              <a:t>Programi prodajne obuke kao vid trgovačke promocije</a:t>
            </a:r>
            <a:endParaRPr lang="sr-Latn-CS" sz="3200" b="1" dirty="0"/>
          </a:p>
        </p:txBody>
      </p:sp>
      <p:sp>
        <p:nvSpPr>
          <p:cNvPr id="3" name="Content Placeholder 2"/>
          <p:cNvSpPr>
            <a:spLocks noGrp="1"/>
          </p:cNvSpPr>
          <p:nvPr>
            <p:ph idx="1"/>
          </p:nvPr>
        </p:nvSpPr>
        <p:spPr>
          <a:xfrm>
            <a:off x="0" y="1340768"/>
            <a:ext cx="9144000" cy="5645224"/>
          </a:xfrm>
        </p:spPr>
        <p:txBody>
          <a:bodyPr>
            <a:noAutofit/>
          </a:bodyPr>
          <a:lstStyle/>
          <a:p>
            <a:pPr marL="0" indent="0" algn="just">
              <a:buNone/>
            </a:pPr>
            <a:r>
              <a:rPr lang="sr-Latn-CS" dirty="0" smtClean="0"/>
              <a:t>Sam proces obučavanja treba biti dobro organizovan. On mora da se odvija kroz programirane forme sastanaka, kroz seminare, ili preko prezentacije na prodajnom mestu od strane eksperta preduzeća (ali i preko raznovrsnog štampanog materijala kao što su katalozi, brošure, prospekti i sl). </a:t>
            </a:r>
          </a:p>
          <a:p>
            <a:pPr marL="0" indent="0" algn="just">
              <a:buNone/>
            </a:pPr>
            <a:r>
              <a:rPr lang="sr-Latn-CS" dirty="0" smtClean="0"/>
              <a:t>Motivacija prodajnog osoblja može da bude u formi nagrada za najboljeg prodavca, prisustvovanja seminarima koji mogu biti organizovani po atraktivnim turističkim lokacijama i prestižnim objektima, kao i u raznovrsnom promotivnom materijalu. </a:t>
            </a:r>
            <a:endParaRPr lang="sr-Latn-CS" dirty="0"/>
          </a:p>
        </p:txBody>
      </p:sp>
    </p:spTree>
    <p:extLst>
      <p:ext uri="{BB962C8B-B14F-4D97-AF65-F5344CB8AC3E}">
        <p14:creationId xmlns:p14="http://schemas.microsoft.com/office/powerpoint/2010/main" val="33709064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pPr algn="l"/>
            <a:r>
              <a:rPr lang="sr-Latn-CS" sz="2400" b="1" u="sng" dirty="0" smtClean="0"/>
              <a:t>Izlog</a:t>
            </a:r>
            <a:r>
              <a:rPr lang="sr-Latn-CS" sz="2400" b="1" dirty="0" smtClean="0"/>
              <a:t> </a:t>
            </a:r>
            <a:r>
              <a:rPr lang="sr-Latn-CS" sz="2400" dirty="0" smtClean="0"/>
              <a:t>kao oblik promocije</a:t>
            </a:r>
            <a:r>
              <a:rPr lang="vi-VN" sz="2400" dirty="0" smtClean="0"/>
              <a:t>je veoma važna karika u lancu aktivnosti unapređenja prodaje jer, između ostalog, pruža prednost stvarnog kontakta proizvoda i potencijalnog kupca. Možda bi se moglo reći da je izlog sredstvo koje neposredno doprinosi promociji na mestu prodaje</a:t>
            </a:r>
            <a:r>
              <a:rPr lang="sr-Latn-CS" sz="2400" dirty="0" smtClean="0"/>
              <a:t>.</a:t>
            </a:r>
            <a:endParaRPr lang="sr-Latn-CS" sz="2400" dirty="0"/>
          </a:p>
        </p:txBody>
      </p:sp>
      <p:sp>
        <p:nvSpPr>
          <p:cNvPr id="3" name="Content Placeholder 2"/>
          <p:cNvSpPr>
            <a:spLocks noGrp="1"/>
          </p:cNvSpPr>
          <p:nvPr>
            <p:ph idx="1"/>
          </p:nvPr>
        </p:nvSpPr>
        <p:spPr>
          <a:xfrm>
            <a:off x="31576" y="1700808"/>
            <a:ext cx="9112424" cy="5157192"/>
          </a:xfrm>
        </p:spPr>
        <p:txBody>
          <a:bodyPr>
            <a:normAutofit fontScale="92500" lnSpcReduction="10000"/>
          </a:bodyPr>
          <a:lstStyle/>
          <a:p>
            <a:r>
              <a:rPr lang="sr-Latn-CS" sz="2400" dirty="0" smtClean="0"/>
              <a:t>Roba koja se izlaže u izlogu mora imati: 1) prodajnu privlačnost, 2) privlačnost za oči i 3) vremensku privlačnost. Izlog treba da bude savremen, da lansira uvek "nešto novo" što su mušterije čule, videle ili o čemu su razgovarale-.</a:t>
            </a:r>
          </a:p>
          <a:p>
            <a:r>
              <a:rPr lang="vi-VN" sz="2400" b="1" u="sng" dirty="0" smtClean="0"/>
              <a:t>Sajam</a:t>
            </a:r>
            <a:r>
              <a:rPr lang="vi-VN" sz="2400" dirty="0" smtClean="0"/>
              <a:t> je mesto, tj. zatvoren ili otvoren prostor na kome se u ođređenom vremenskom periodu, (koji može biti uobičajen tj. regularan, i neregularan), izlaže roba radi njene promocije i prodaje. Podrazumeva se da se na sajmu koncentrišu ponuda i tražnja kako za robom tako i za uslugama iz jedne ili više privrednih grana. Sajmovi i izložbe se još definišu i kao priredbe tržišnog karaktera. </a:t>
            </a:r>
            <a:endParaRPr lang="sr-Latn-CS" sz="2400" dirty="0" smtClean="0"/>
          </a:p>
          <a:p>
            <a:r>
              <a:rPr lang="sr-Latn-CS" sz="2400" dirty="0" smtClean="0"/>
              <a:t>Ove manifestacije se razlikuju od ostalih promotivnih sredstava po tome što predstavljaju jedino sredstvo koje okuplja kupce, prodavce i konkurente u komercijalnom ambijentu. Iako se čine značajni napori da se pojmovno razgraniče sajmovi i izložbe, koje su usmerene na široku javnost,  još uvek se ova dva termina ne mogu jasno odvojiti. </a:t>
            </a:r>
            <a:endParaRPr lang="sr-Latn-CS" sz="2400" dirty="0"/>
          </a:p>
        </p:txBody>
      </p:sp>
    </p:spTree>
    <p:extLst>
      <p:ext uri="{BB962C8B-B14F-4D97-AF65-F5344CB8AC3E}">
        <p14:creationId xmlns:p14="http://schemas.microsoft.com/office/powerpoint/2010/main" val="11898225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648"/>
            <a:ext cx="9144000" cy="3998416"/>
          </a:xfrm>
        </p:spPr>
        <p:txBody>
          <a:bodyPr>
            <a:normAutofit/>
          </a:bodyPr>
          <a:lstStyle/>
          <a:p>
            <a:pPr algn="l"/>
            <a:r>
              <a:rPr lang="pl-PL" sz="2400" u="sng" dirty="0" smtClean="0"/>
              <a:t>Jedna od </a:t>
            </a:r>
            <a:r>
              <a:rPr lang="pl-PL" sz="2400" b="1" u="sng" dirty="0" smtClean="0"/>
              <a:t>klasifikacija je </a:t>
            </a:r>
            <a:r>
              <a:rPr lang="pl-PL" sz="2400" u="sng" dirty="0" smtClean="0"/>
              <a:t>urađena na osnovu sledećih kriterija:</a:t>
            </a:r>
            <a:r>
              <a:rPr lang="pl-PL" sz="2400" dirty="0" smtClean="0"/>
              <a:t/>
            </a:r>
            <a:br>
              <a:rPr lang="pl-PL" sz="2400" dirty="0" smtClean="0"/>
            </a:br>
            <a:r>
              <a:rPr lang="vi-VN" sz="2400" dirty="0" smtClean="0">
                <a:latin typeface="Calibri" panose="020F0502020204030204" pitchFamily="34" charset="0"/>
              </a:rPr>
              <a:t>1) širina ponude (npr. univerzalni sajmovi, specijalizovani sajmovi, granski sajmovi, solo i mono sajmovi kao i stručni sajmovi i sajmovi udruženja, saveza), 2) težište ponude (sajmovi potrošnih i sajmovi investicionih dobara), 3) funkcija sajma (informativni i prodajni sajam), 4) domen izlagača i posetilaca (regionalni, nadregionalni, nacionalni i međunarodni sajam), 5) ciljna grupa (sajam stručnih posetilaca, sajam trgovaca i sajam potrošača), kao i 6) glavni pravac prodaje (izvozni i uvozni sajmovi). </a:t>
            </a:r>
            <a:endParaRPr lang="sr-Latn-CS" sz="2400" dirty="0">
              <a:latin typeface="Calibri" panose="020F0502020204030204" pitchFamily="34" charset="0"/>
            </a:endParaRPr>
          </a:p>
        </p:txBody>
      </p:sp>
      <p:sp>
        <p:nvSpPr>
          <p:cNvPr id="3" name="Content Placeholder 2"/>
          <p:cNvSpPr>
            <a:spLocks noGrp="1"/>
          </p:cNvSpPr>
          <p:nvPr>
            <p:ph idx="1"/>
          </p:nvPr>
        </p:nvSpPr>
        <p:spPr>
          <a:xfrm>
            <a:off x="-23688" y="4005064"/>
            <a:ext cx="9167688" cy="3140968"/>
          </a:xfrm>
        </p:spPr>
        <p:txBody>
          <a:bodyPr>
            <a:normAutofit/>
          </a:bodyPr>
          <a:lstStyle/>
          <a:p>
            <a:pPr marL="0" indent="0">
              <a:buNone/>
            </a:pPr>
            <a:r>
              <a:rPr lang="sr-Latn-CS" sz="2400" dirty="0" smtClean="0"/>
              <a:t>Kao glavni učesnici sajma moraju se pomenuti:</a:t>
            </a:r>
          </a:p>
          <a:p>
            <a:pPr marL="0" indent="0">
              <a:buNone/>
            </a:pPr>
            <a:endParaRPr lang="sr-Latn-CS" sz="2400" dirty="0" smtClean="0"/>
          </a:p>
          <a:p>
            <a:pPr marL="0" indent="0">
              <a:buNone/>
            </a:pPr>
            <a:r>
              <a:rPr lang="sr-Latn-CS" sz="2400" dirty="0" smtClean="0"/>
              <a:t>   1. sajamske organizacije i izložbeni centri,</a:t>
            </a:r>
          </a:p>
          <a:p>
            <a:pPr marL="0" indent="0">
              <a:buNone/>
            </a:pPr>
            <a:r>
              <a:rPr lang="sr-Latn-CS" sz="2400" dirty="0" smtClean="0"/>
              <a:t>   2. izlagači i</a:t>
            </a:r>
          </a:p>
          <a:p>
            <a:pPr marL="0" indent="0">
              <a:buNone/>
            </a:pPr>
            <a:r>
              <a:rPr lang="sr-Latn-CS" sz="2400" dirty="0" smtClean="0"/>
              <a:t>   3. publika.</a:t>
            </a:r>
          </a:p>
          <a:p>
            <a:endParaRPr lang="sr-Latn-CS" sz="2400" dirty="0"/>
          </a:p>
        </p:txBody>
      </p:sp>
    </p:spTree>
    <p:extLst>
      <p:ext uri="{BB962C8B-B14F-4D97-AF65-F5344CB8AC3E}">
        <p14:creationId xmlns:p14="http://schemas.microsoft.com/office/powerpoint/2010/main" val="40643381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3442394"/>
          </a:xfrm>
        </p:spPr>
        <p:txBody>
          <a:bodyPr>
            <a:normAutofit/>
          </a:bodyPr>
          <a:lstStyle/>
          <a:p>
            <a:pPr algn="l"/>
            <a:r>
              <a:rPr lang="vi-VN" sz="2400" dirty="0" smtClean="0"/>
              <a:t>izložbe/sajmovi mogu da postignu brojne </a:t>
            </a:r>
            <a:r>
              <a:rPr lang="vi-VN" sz="2400" b="1" u="sng" dirty="0" smtClean="0"/>
              <a:t>ciljeve: </a:t>
            </a:r>
            <a:r>
              <a:rPr lang="vi-VN" sz="2400" dirty="0" smtClean="0"/>
              <a:t>1) pružaju mogućnost kontaktiranja sa auditorijem sa distinktivnim interesom na tržištu i izloženim proizvodima, 2) kreiranje svesnosti i uspostavljanje odnosa sa novim potencijalnim poslovnim partnerima, 3) jačanje odnosa sa postojećim kupcima, 4) omogućavaju demonstraciju proizvoda, 5) utvrđuju i stimulišu potrebe kupaca, 6) prikupljaju informacije o konkurenciji, 7) uvode novi proizvod, 8) regrutuju dilere ili distributere, 9) održavaju/poboljšavaju imidž firme, 10) bave se sa uslugama i drugim problemima kupaca, 11) ostvaruju prodaju. </a:t>
            </a:r>
            <a:endParaRPr lang="sr-Latn-CS" sz="2400" dirty="0"/>
          </a:p>
        </p:txBody>
      </p:sp>
      <p:sp>
        <p:nvSpPr>
          <p:cNvPr id="3" name="Content Placeholder 2"/>
          <p:cNvSpPr>
            <a:spLocks noGrp="1"/>
          </p:cNvSpPr>
          <p:nvPr>
            <p:ph idx="1"/>
          </p:nvPr>
        </p:nvSpPr>
        <p:spPr>
          <a:xfrm>
            <a:off x="-32072" y="3789040"/>
            <a:ext cx="9176072" cy="3068960"/>
          </a:xfrm>
        </p:spPr>
        <p:txBody>
          <a:bodyPr>
            <a:normAutofit/>
          </a:bodyPr>
          <a:lstStyle/>
          <a:p>
            <a:r>
              <a:rPr lang="sr-Latn-CS" sz="2400" dirty="0" smtClean="0"/>
              <a:t>U zavisnosti od toga da li je cilj nastupa prodajni ili komunikativni, njihovo ostvarenje se može izmeriti preko: 1) Ostvarene i/ili ugovorene prodaje, 2) Broja uspostavljenih kontakata s potencijalnim kupcima, 3) Broja posetilaca, 4) Drugih vidova interesovanja (na primer poseta uobičajenim prodajnim mestima, internet sajtu i sl), 5) Publiciteta u medijima, 6) Stavova prema izlagaču.</a:t>
            </a:r>
            <a:endParaRPr lang="sr-Latn-CS" sz="2400" dirty="0"/>
          </a:p>
        </p:txBody>
      </p:sp>
    </p:spTree>
    <p:extLst>
      <p:ext uri="{BB962C8B-B14F-4D97-AF65-F5344CB8AC3E}">
        <p14:creationId xmlns:p14="http://schemas.microsoft.com/office/powerpoint/2010/main" val="8187264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00" y="-675456"/>
            <a:ext cx="9114656" cy="3140968"/>
          </a:xfrm>
        </p:spPr>
        <p:txBody>
          <a:bodyPr>
            <a:normAutofit/>
          </a:bodyPr>
          <a:lstStyle/>
          <a:p>
            <a:pPr algn="l"/>
            <a:r>
              <a:rPr lang="vi-VN" sz="2800" b="1" u="sng" dirty="0" smtClean="0">
                <a:latin typeface="Calibri" panose="020F0502020204030204" pitchFamily="34" charset="0"/>
              </a:rPr>
              <a:t>Odlučivanje </a:t>
            </a:r>
            <a:r>
              <a:rPr lang="sr-Cyrl-CS" sz="2800" b="1" u="sng" dirty="0" smtClean="0">
                <a:latin typeface="Calibri" panose="020F0502020204030204" pitchFamily="34" charset="0"/>
              </a:rPr>
              <a:t>о </a:t>
            </a:r>
            <a:r>
              <a:rPr lang="vi-VN" sz="2800" b="1" u="sng" dirty="0" smtClean="0">
                <a:latin typeface="Calibri" panose="020F0502020204030204" pitchFamily="34" charset="0"/>
              </a:rPr>
              <a:t>unapređenju prodaje</a:t>
            </a:r>
            <a:r>
              <a:rPr lang="sr-Latn-CS" sz="2800" b="1" u="sng" dirty="0" smtClean="0">
                <a:latin typeface="Calibri" panose="020F0502020204030204" pitchFamily="34" charset="0"/>
              </a:rPr>
              <a:t/>
            </a:r>
            <a:br>
              <a:rPr lang="sr-Latn-CS" sz="2800" b="1" u="sng" dirty="0" smtClean="0">
                <a:latin typeface="Calibri" panose="020F0502020204030204" pitchFamily="34" charset="0"/>
              </a:rPr>
            </a:br>
            <a:r>
              <a:rPr lang="vi-VN" sz="2800" dirty="0" smtClean="0">
                <a:latin typeface="Calibri" panose="020F0502020204030204" pitchFamily="34" charset="0"/>
              </a:rPr>
              <a:t>Upravljanje kampanjom unapređenja prodaje je veoma slično upravljanju propagandnom kampanjom i ono zahteva, pre svega, odgovore na sledeća pitanja:</a:t>
            </a:r>
            <a:endParaRPr lang="sr-Latn-CS" sz="2800" dirty="0">
              <a:latin typeface="Calibri" panose="020F0502020204030204" pitchFamily="34" charset="0"/>
            </a:endParaRPr>
          </a:p>
        </p:txBody>
      </p:sp>
      <p:sp>
        <p:nvSpPr>
          <p:cNvPr id="3" name="Content Placeholder 2"/>
          <p:cNvSpPr>
            <a:spLocks noGrp="1"/>
          </p:cNvSpPr>
          <p:nvPr>
            <p:ph idx="1"/>
          </p:nvPr>
        </p:nvSpPr>
        <p:spPr>
          <a:xfrm>
            <a:off x="0" y="1772816"/>
            <a:ext cx="9144000" cy="5328592"/>
          </a:xfrm>
        </p:spPr>
        <p:txBody>
          <a:bodyPr>
            <a:normAutofit fontScale="85000" lnSpcReduction="20000"/>
          </a:bodyPr>
          <a:lstStyle/>
          <a:p>
            <a:pPr marL="0" indent="0">
              <a:buNone/>
            </a:pPr>
            <a:r>
              <a:rPr lang="sr-Latn-CS" sz="2400" dirty="0" smtClean="0"/>
              <a:t>     </a:t>
            </a:r>
            <a:r>
              <a:rPr lang="vi-VN" sz="2400" dirty="0" smtClean="0"/>
              <a:t>1.	Koji je osnovni cilj unapređenja prodaje?</a:t>
            </a:r>
          </a:p>
          <a:p>
            <a:pPr marL="0" indent="0">
              <a:buNone/>
            </a:pPr>
            <a:r>
              <a:rPr lang="sr-Latn-CS" sz="2400" dirty="0" smtClean="0"/>
              <a:t>     </a:t>
            </a:r>
            <a:r>
              <a:rPr lang="vi-VN" sz="2400" dirty="0" smtClean="0"/>
              <a:t>2.	Kako znati da li je ostvaren?</a:t>
            </a:r>
          </a:p>
          <a:p>
            <a:pPr marL="0" indent="0">
              <a:buNone/>
            </a:pPr>
            <a:r>
              <a:rPr lang="sr-Latn-CS" sz="2400" dirty="0" smtClean="0"/>
              <a:t>     </a:t>
            </a:r>
            <a:r>
              <a:rPr lang="vi-VN" sz="2400" dirty="0" smtClean="0"/>
              <a:t>3.	Ko čini ciljnu grupu?</a:t>
            </a:r>
          </a:p>
          <a:p>
            <a:pPr marL="0" indent="0">
              <a:buNone/>
            </a:pPr>
            <a:r>
              <a:rPr lang="sr-Latn-CS" sz="2400" dirty="0" smtClean="0"/>
              <a:t>     </a:t>
            </a:r>
            <a:r>
              <a:rPr lang="vi-VN" sz="2400" dirty="0" smtClean="0"/>
              <a:t>4.	Koliko novca je potrebno?</a:t>
            </a:r>
          </a:p>
          <a:p>
            <a:pPr marL="0" indent="0">
              <a:buNone/>
            </a:pPr>
            <a:r>
              <a:rPr lang="sr-Latn-CS" sz="2400" dirty="0" smtClean="0"/>
              <a:t>     </a:t>
            </a:r>
            <a:r>
              <a:rPr lang="vi-VN" sz="2400" dirty="0" smtClean="0"/>
              <a:t>5.	Kakav je vremenski plan?</a:t>
            </a:r>
          </a:p>
          <a:p>
            <a:pPr marL="0" indent="0">
              <a:buNone/>
            </a:pPr>
            <a:r>
              <a:rPr lang="sr-Latn-CS" sz="2400" dirty="0" smtClean="0"/>
              <a:t>     </a:t>
            </a:r>
            <a:r>
              <a:rPr lang="vi-VN" sz="2400" dirty="0" smtClean="0"/>
              <a:t>6.	Gde i kako će biti organizovana akcija?</a:t>
            </a:r>
          </a:p>
          <a:p>
            <a:pPr marL="0" indent="0">
              <a:buNone/>
            </a:pPr>
            <a:r>
              <a:rPr lang="sr-Latn-CS" sz="2400" dirty="0" smtClean="0"/>
              <a:t>     </a:t>
            </a:r>
            <a:r>
              <a:rPr lang="vi-VN" sz="2400" dirty="0" smtClean="0"/>
              <a:t>7.	Kako obavestiti javnost o promotivnoj akciji?</a:t>
            </a:r>
            <a:endParaRPr lang="sr-Latn-CS" sz="2400" dirty="0" smtClean="0"/>
          </a:p>
          <a:p>
            <a:pPr marL="0" indent="0">
              <a:buNone/>
            </a:pPr>
            <a:r>
              <a:rPr lang="vi-VN" sz="3300" b="1" dirty="0" smtClean="0">
                <a:latin typeface="Calibri" panose="020F0502020204030204" pitchFamily="34" charset="0"/>
              </a:rPr>
              <a:t>ciljevi </a:t>
            </a:r>
            <a:r>
              <a:rPr lang="vi-VN" sz="3300" dirty="0" smtClean="0">
                <a:latin typeface="Calibri" panose="020F0502020204030204" pitchFamily="34" charset="0"/>
              </a:rPr>
              <a:t>mogu biti </a:t>
            </a:r>
            <a:r>
              <a:rPr lang="vi-VN" sz="3300" b="1" dirty="0" smtClean="0">
                <a:latin typeface="Calibri" panose="020F0502020204030204" pitchFamily="34" charset="0"/>
              </a:rPr>
              <a:t>komunikacioni i ekonomski</a:t>
            </a:r>
            <a:r>
              <a:rPr lang="vi-VN" sz="3300" dirty="0" smtClean="0">
                <a:latin typeface="Calibri" panose="020F0502020204030204" pitchFamily="34" charset="0"/>
              </a:rPr>
              <a:t>, a i oni se dalje mogu analizirati i još preciznije definisati. Među osnovnim ciljevima unapređenja prodaje pomenuli smo povećanje obima prodaje, podsticanje ponovljenih kupovina, podsticanje potrošača da probaju proizvod, privlačenje pažnje, pridobijanje novih kupaca, zadržavanje kupaca, jačanje brenda i njegove pozicije i pridobijanje podrške drugih partnera u kanalima prodaje. </a:t>
            </a:r>
            <a:endParaRPr lang="sr-Latn-CS" sz="3300" dirty="0">
              <a:latin typeface="Calibri" panose="020F0502020204030204" pitchFamily="34" charset="0"/>
            </a:endParaRPr>
          </a:p>
        </p:txBody>
      </p:sp>
    </p:spTree>
    <p:extLst>
      <p:ext uri="{BB962C8B-B14F-4D97-AF65-F5344CB8AC3E}">
        <p14:creationId xmlns:p14="http://schemas.microsoft.com/office/powerpoint/2010/main" val="23343809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44" y="0"/>
            <a:ext cx="9133656" cy="1556792"/>
          </a:xfrm>
        </p:spPr>
        <p:txBody>
          <a:bodyPr>
            <a:normAutofit/>
          </a:bodyPr>
          <a:lstStyle/>
          <a:p>
            <a:pPr algn="just"/>
            <a:r>
              <a:rPr lang="sr-Latn-CS" sz="2400" dirty="0" smtClean="0">
                <a:latin typeface="Arial" panose="020B0604020202020204" pitchFamily="34" charset="0"/>
                <a:cs typeface="Arial" panose="020B0604020202020204" pitchFamily="34" charset="0"/>
              </a:rPr>
              <a:t>Precizno definisanje </a:t>
            </a:r>
            <a:r>
              <a:rPr lang="sr-Latn-CS" sz="2400" b="1" dirty="0" smtClean="0">
                <a:latin typeface="Arial" panose="020B0604020202020204" pitchFamily="34" charset="0"/>
                <a:cs typeface="Arial" panose="020B0604020202020204" pitchFamily="34" charset="0"/>
              </a:rPr>
              <a:t>ciljeva</a:t>
            </a:r>
            <a:r>
              <a:rPr lang="sr-Latn-CS" sz="2400" dirty="0" smtClean="0">
                <a:latin typeface="Arial" panose="020B0604020202020204" pitchFamily="34" charset="0"/>
                <a:cs typeface="Arial" panose="020B0604020202020204" pitchFamily="34" charset="0"/>
              </a:rPr>
              <a:t> je neophodno za </a:t>
            </a:r>
            <a:r>
              <a:rPr lang="sr-Latn-CS" sz="2400" b="1" dirty="0" smtClean="0">
                <a:latin typeface="Arial" panose="020B0604020202020204" pitchFamily="34" charset="0"/>
                <a:cs typeface="Arial" panose="020B0604020202020204" pitchFamily="34" charset="0"/>
              </a:rPr>
              <a:t>pravilan odabir konkretnog oblika</a:t>
            </a:r>
            <a:r>
              <a:rPr lang="sr-Latn-CS" sz="2400" dirty="0" smtClean="0">
                <a:latin typeface="Arial" panose="020B0604020202020204" pitchFamily="34" charset="0"/>
                <a:cs typeface="Arial" panose="020B0604020202020204" pitchFamily="34" charset="0"/>
              </a:rPr>
              <a:t> prodajne promocije, odnosno njihove odgovarajuće kombinacije (jer ni jedan od tih oblika nije svemoćan u realizaciji svih postavljenih ciljeva).</a:t>
            </a:r>
            <a:endParaRPr lang="sr-Latn-CS" sz="24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0" y="1844824"/>
            <a:ext cx="9144000" cy="5429200"/>
          </a:xfrm>
        </p:spPr>
        <p:txBody>
          <a:bodyPr>
            <a:normAutofit/>
          </a:bodyPr>
          <a:lstStyle/>
          <a:p>
            <a:r>
              <a:rPr lang="sr-Latn-CS" sz="2400" dirty="0"/>
              <a:t>D</a:t>
            </a:r>
            <a:r>
              <a:rPr lang="vi-VN" sz="2400" dirty="0" smtClean="0"/>
              <a:t>a bi se postigli pozitivni efekti, nije dovoljno samo jasno definisati ciljeve, već treba </a:t>
            </a:r>
            <a:r>
              <a:rPr lang="vi-VN" sz="2400" b="1" dirty="0" smtClean="0"/>
              <a:t>utvrditi ciljnu grupu</a:t>
            </a:r>
            <a:r>
              <a:rPr lang="vi-VN" sz="2400" dirty="0" smtClean="0"/>
              <a:t>. Drugim rečima, treba precizno definisati pojedince kojima će biti namenjena kampanja unapređenja prodaje. I ovaj zadatak je u tesnoj vezi sa izborom adekvatnog rešenja, tj</a:t>
            </a:r>
            <a:r>
              <a:rPr lang="vi-VN" sz="2400" b="1" dirty="0" smtClean="0"/>
              <a:t>. pravih aktivnosti unapređenja prodaje</a:t>
            </a:r>
            <a:r>
              <a:rPr lang="vi-VN" sz="2400" dirty="0" smtClean="0"/>
              <a:t>.</a:t>
            </a:r>
            <a:endParaRPr lang="sr-Latn-CS" sz="2400" dirty="0" smtClean="0"/>
          </a:p>
          <a:p>
            <a:r>
              <a:rPr lang="vi-VN" sz="2400" dirty="0" smtClean="0"/>
              <a:t>Kad je reč o </a:t>
            </a:r>
            <a:r>
              <a:rPr lang="vi-VN" sz="2400" b="1" dirty="0" smtClean="0"/>
              <a:t>određivanju budžeta </a:t>
            </a:r>
            <a:r>
              <a:rPr lang="vi-VN" sz="2400" dirty="0" smtClean="0"/>
              <a:t>primenjuju se slični ili isti metodi koji se koriste i kod određivanja budžeta za privrednu propagandu ili ličnu prodaju. Najčešće se primenjuju </a:t>
            </a:r>
            <a:r>
              <a:rPr lang="vi-VN" sz="2400" b="1" i="1" dirty="0" smtClean="0"/>
              <a:t>istorijski metod, metod „procenat od prodaje“, metod cilja i zadatka i metod „po ugledu na konkurenciju“. </a:t>
            </a:r>
            <a:endParaRPr lang="sr-Latn-CS" sz="2400" b="1" i="1" dirty="0"/>
          </a:p>
        </p:txBody>
      </p:sp>
    </p:spTree>
    <p:extLst>
      <p:ext uri="{BB962C8B-B14F-4D97-AF65-F5344CB8AC3E}">
        <p14:creationId xmlns:p14="http://schemas.microsoft.com/office/powerpoint/2010/main" val="22442436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2002234"/>
          </a:xfrm>
        </p:spPr>
        <p:txBody>
          <a:bodyPr>
            <a:normAutofit/>
          </a:bodyPr>
          <a:lstStyle/>
          <a:p>
            <a:pPr algn="l"/>
            <a:r>
              <a:rPr lang="sr-Latn-CS" sz="2400" dirty="0" smtClean="0"/>
              <a:t>Sledeće pitanje na koje treba dati precizan odgovor je: kakav je </a:t>
            </a:r>
            <a:r>
              <a:rPr lang="sr-Latn-CS" sz="2400" b="1" i="1" dirty="0" smtClean="0"/>
              <a:t>vremenski plan </a:t>
            </a:r>
            <a:r>
              <a:rPr lang="sr-Latn-CS" sz="2400" dirty="0" smtClean="0"/>
              <a:t>što, dalje, uključuje donošenje nekoliko ključnih odluka. Pre svega, treba odlučiti kada da se počne sa nekom akcijom i koliko dugo ona treba da traje. </a:t>
            </a:r>
            <a:endParaRPr lang="sr-Latn-CS" sz="2400" dirty="0"/>
          </a:p>
        </p:txBody>
      </p:sp>
      <p:sp>
        <p:nvSpPr>
          <p:cNvPr id="3" name="Content Placeholder 2"/>
          <p:cNvSpPr>
            <a:spLocks noGrp="1"/>
          </p:cNvSpPr>
          <p:nvPr>
            <p:ph idx="1"/>
          </p:nvPr>
        </p:nvSpPr>
        <p:spPr>
          <a:xfrm>
            <a:off x="0" y="2314029"/>
            <a:ext cx="9144000" cy="4525963"/>
          </a:xfrm>
        </p:spPr>
        <p:txBody>
          <a:bodyPr>
            <a:normAutofit lnSpcReduction="10000"/>
          </a:bodyPr>
          <a:lstStyle/>
          <a:p>
            <a:pPr algn="just"/>
            <a:r>
              <a:rPr lang="sr-Latn-CS" sz="2400" b="1" dirty="0"/>
              <a:t>P</a:t>
            </a:r>
            <a:r>
              <a:rPr lang="sr-Latn-CS" sz="2400" b="1" dirty="0" smtClean="0"/>
              <a:t>očetak akcije </a:t>
            </a:r>
            <a:r>
              <a:rPr lang="sr-Latn-CS" sz="2400" dirty="0" smtClean="0"/>
              <a:t>je dobro da bude planiran za momenat u kojem će moći lako da se privuče pažnja ciljnog tržišnog segmenta i da se zainteresuje da učestvuje u ponudi. To </a:t>
            </a:r>
            <a:r>
              <a:rPr lang="sr-Latn-CS" sz="2400" b="1" dirty="0" smtClean="0"/>
              <a:t>može biti neki praznik</a:t>
            </a:r>
            <a:r>
              <a:rPr lang="sr-Latn-CS" sz="2400" dirty="0" smtClean="0"/>
              <a:t>, kao što su novogodišnji i božićni praznici, Uskrs, period slava i sl. To je vreme koje koristi i konkurencija  pa je tržišna utakmica za mušterijama izuzetno oštra. Zato se neke kompanije odlučuju za, sponzorisanje nekih sportskih prvenstava ili neki drugi momenat kada je konkurencija „manje agresivna“.</a:t>
            </a:r>
            <a:r>
              <a:rPr lang="vi-VN" sz="2400" dirty="0" smtClean="0"/>
              <a:t> </a:t>
            </a:r>
            <a:r>
              <a:rPr lang="vi-VN" sz="2400" b="1" i="1" dirty="0" smtClean="0"/>
              <a:t>Dužina  trajanja </a:t>
            </a:r>
            <a:r>
              <a:rPr lang="vi-VN" sz="2400" dirty="0" smtClean="0"/>
              <a:t>akcije treba da bude dovoljna da svi zainteresovani imaju dovoljno vremena i mogućnosti da učestvuju. To znači da zalihe onog što je ponuđeno moraju da potraju </a:t>
            </a:r>
            <a:r>
              <a:rPr lang="vi-VN" sz="2400" b="1" dirty="0" smtClean="0"/>
              <a:t>dovoljno dugo</a:t>
            </a:r>
            <a:r>
              <a:rPr lang="vi-VN" sz="2400" dirty="0" smtClean="0"/>
              <a:t>, jer bi produžavanje akcije posle javno obljavljenog završetka bilo vrlo loše rešenje. </a:t>
            </a:r>
            <a:r>
              <a:rPr lang="sr-Latn-CS" sz="2400" dirty="0" smtClean="0"/>
              <a:t>Ali ne treba  ni predugo da traje zbog „prezasićenja“.</a:t>
            </a:r>
            <a:endParaRPr lang="sr-Latn-CS" sz="2400" dirty="0"/>
          </a:p>
        </p:txBody>
      </p:sp>
    </p:spTree>
    <p:extLst>
      <p:ext uri="{BB962C8B-B14F-4D97-AF65-F5344CB8AC3E}">
        <p14:creationId xmlns:p14="http://schemas.microsoft.com/office/powerpoint/2010/main" val="22281948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686800" cy="1143000"/>
          </a:xfrm>
        </p:spPr>
        <p:txBody>
          <a:bodyPr>
            <a:normAutofit/>
          </a:bodyPr>
          <a:lstStyle/>
          <a:p>
            <a:pPr algn="l"/>
            <a:r>
              <a:rPr lang="sr-Latn-CS" sz="2400" dirty="0" smtClean="0"/>
              <a:t>Donošenje odluke o tome gde i kako će biti organizovana akcija zahteva učešće velikog broja pojedinaca i njihovu koordinaciju. </a:t>
            </a:r>
            <a:endParaRPr lang="sr-Latn-CS" sz="2400" dirty="0"/>
          </a:p>
        </p:txBody>
      </p:sp>
      <p:sp>
        <p:nvSpPr>
          <p:cNvPr id="3" name="Content Placeholder 2"/>
          <p:cNvSpPr>
            <a:spLocks noGrp="1"/>
          </p:cNvSpPr>
          <p:nvPr>
            <p:ph idx="1"/>
          </p:nvPr>
        </p:nvSpPr>
        <p:spPr>
          <a:xfrm>
            <a:off x="0" y="1600200"/>
            <a:ext cx="9144000" cy="5257800"/>
          </a:xfrm>
        </p:spPr>
        <p:txBody>
          <a:bodyPr>
            <a:normAutofit/>
          </a:bodyPr>
          <a:lstStyle/>
          <a:p>
            <a:pPr marL="0" indent="0">
              <a:buNone/>
            </a:pPr>
            <a:r>
              <a:rPr lang="sr-Latn-CS" sz="2400" b="1" dirty="0" smtClean="0"/>
              <a:t>Kvelč preporučuje sledeću proceduru odlučivanja </a:t>
            </a:r>
            <a:r>
              <a:rPr lang="sr-Latn-CS" sz="2400" dirty="0" smtClean="0"/>
              <a:t>:</a:t>
            </a:r>
          </a:p>
          <a:p>
            <a:pPr marL="0" indent="0">
              <a:buNone/>
            </a:pPr>
            <a:endParaRPr lang="sr-Latn-CS" sz="2400" dirty="0" smtClean="0"/>
          </a:p>
          <a:p>
            <a:pPr marL="0" indent="0">
              <a:buNone/>
            </a:pPr>
            <a:r>
              <a:rPr lang="sr-Latn-CS" sz="2400" dirty="0" smtClean="0"/>
              <a:t>•Opredellenje za </a:t>
            </a:r>
            <a:r>
              <a:rPr lang="sr-Latn-CS" sz="2400" b="1" i="1" dirty="0" smtClean="0"/>
              <a:t>tip</a:t>
            </a:r>
            <a:r>
              <a:rPr lang="sr-Latn-CS" sz="2400" b="1" dirty="0" smtClean="0"/>
              <a:t> </a:t>
            </a:r>
            <a:r>
              <a:rPr lang="sr-Latn-CS" sz="2400" b="1" i="1" dirty="0" smtClean="0"/>
              <a:t>promocije</a:t>
            </a:r>
            <a:r>
              <a:rPr lang="sr-Latn-CS" sz="2400" dirty="0" smtClean="0"/>
              <a:t>,</a:t>
            </a:r>
          </a:p>
          <a:p>
            <a:pPr marL="0" indent="0">
              <a:buNone/>
            </a:pPr>
            <a:r>
              <a:rPr lang="sr-Latn-CS" sz="2400" dirty="0" smtClean="0"/>
              <a:t>•</a:t>
            </a:r>
            <a:r>
              <a:rPr lang="sr-Latn-CS" sz="2400" b="1" dirty="0" smtClean="0"/>
              <a:t>Područje primene </a:t>
            </a:r>
            <a:r>
              <a:rPr lang="sr-Latn-CS" sz="2400" dirty="0" smtClean="0"/>
              <a:t>promocije i</a:t>
            </a:r>
          </a:p>
          <a:p>
            <a:pPr marL="0" indent="0">
              <a:buNone/>
            </a:pPr>
            <a:r>
              <a:rPr lang="sr-Latn-CS" sz="2400" dirty="0" smtClean="0"/>
              <a:t>•</a:t>
            </a:r>
            <a:r>
              <a:rPr lang="sr-Latn-CS" sz="2400" b="1" dirty="0" smtClean="0"/>
              <a:t>Taktiku </a:t>
            </a:r>
            <a:r>
              <a:rPr lang="sr-Latn-CS" sz="2400" dirty="0" smtClean="0"/>
              <a:t>koja</a:t>
            </a:r>
            <a:r>
              <a:rPr lang="sr-Latn-CS" sz="2400" b="1" dirty="0" smtClean="0"/>
              <a:t> </a:t>
            </a:r>
            <a:r>
              <a:rPr lang="sr-Latn-CS" sz="2400" dirty="0" smtClean="0"/>
              <a:t>će biti primenjena.</a:t>
            </a:r>
          </a:p>
          <a:p>
            <a:pPr marL="0" indent="0">
              <a:buNone/>
            </a:pPr>
            <a:endParaRPr lang="sr-Latn-CS" sz="2400" dirty="0"/>
          </a:p>
          <a:p>
            <a:pPr marL="0" indent="0">
              <a:buNone/>
            </a:pPr>
            <a:r>
              <a:rPr lang="vi-VN" sz="2400" dirty="0" smtClean="0"/>
              <a:t> Ako je reč o određivanju </a:t>
            </a:r>
            <a:r>
              <a:rPr lang="vi-VN" sz="2400" b="1" dirty="0" smtClean="0"/>
              <a:t>tipa promocije</a:t>
            </a:r>
            <a:r>
              <a:rPr lang="vi-VN" sz="2400" dirty="0" smtClean="0"/>
              <a:t>, odluka podrazumeva izbor promocije </a:t>
            </a:r>
            <a:r>
              <a:rPr lang="vi-VN" sz="2400" b="1" dirty="0" smtClean="0"/>
              <a:t>usmerene na potrošača ili na posrednika </a:t>
            </a:r>
            <a:r>
              <a:rPr lang="vi-VN" sz="2400" dirty="0" smtClean="0"/>
              <a:t>(maloprodaju). Razume se, analiza treba da pokaže gde će efekat ulaganja biti veći. Analiza može da pokaže da su najefikasniji podsticaji na oba faktora i da je potrebno primeniti obe strategije </a:t>
            </a:r>
            <a:r>
              <a:rPr lang="sr-Latn-CS" sz="2400" dirty="0" smtClean="0"/>
              <a:t>.</a:t>
            </a:r>
          </a:p>
          <a:p>
            <a:pPr marL="0" indent="0">
              <a:buNone/>
            </a:pPr>
            <a:endParaRPr lang="sr-Latn-CS" sz="2400" dirty="0"/>
          </a:p>
        </p:txBody>
      </p:sp>
    </p:spTree>
    <p:extLst>
      <p:ext uri="{BB962C8B-B14F-4D97-AF65-F5344CB8AC3E}">
        <p14:creationId xmlns:p14="http://schemas.microsoft.com/office/powerpoint/2010/main" val="25943019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786210"/>
          </a:xfrm>
        </p:spPr>
        <p:txBody>
          <a:bodyPr>
            <a:normAutofit fontScale="90000"/>
          </a:bodyPr>
          <a:lstStyle/>
          <a:p>
            <a:pPr algn="l"/>
            <a:r>
              <a:rPr lang="vi-VN" sz="2400" dirty="0" smtClean="0"/>
              <a:t>Sledeća odluka vezana je za </a:t>
            </a:r>
            <a:r>
              <a:rPr lang="vi-VN" sz="2400" b="1" i="1" dirty="0" smtClean="0"/>
              <a:t>izbor proizvoda i izbor tržišta</a:t>
            </a:r>
            <a:r>
              <a:rPr lang="vi-VN" sz="2400" dirty="0" smtClean="0"/>
              <a:t>. Izbor proizvoda podrazumeva odluku da li će se akcija unapređenja prodaje odnositi na konkretan proizvod, liniju proizvoda ili ukupan asortiman. Odgovor na to pitanje uslovljen je i odgovorom vezanim za tržišni prostor na kome će aktivnost unapređenja prodaje biti primenjena. </a:t>
            </a:r>
            <a:endParaRPr lang="sr-Latn-CS" sz="2400" dirty="0"/>
          </a:p>
        </p:txBody>
      </p:sp>
      <p:sp>
        <p:nvSpPr>
          <p:cNvPr id="3" name="Content Placeholder 2"/>
          <p:cNvSpPr>
            <a:spLocks noGrp="1"/>
          </p:cNvSpPr>
          <p:nvPr>
            <p:ph idx="1"/>
          </p:nvPr>
        </p:nvSpPr>
        <p:spPr>
          <a:xfrm>
            <a:off x="251520" y="2335237"/>
            <a:ext cx="8229600" cy="4525963"/>
          </a:xfrm>
        </p:spPr>
        <p:txBody>
          <a:bodyPr>
            <a:normAutofit/>
          </a:bodyPr>
          <a:lstStyle/>
          <a:p>
            <a:r>
              <a:rPr lang="vi-VN" sz="2400" dirty="0" smtClean="0"/>
              <a:t>Pitanje</a:t>
            </a:r>
            <a:r>
              <a:rPr lang="vi-VN" sz="2400" b="1" dirty="0" smtClean="0"/>
              <a:t> taktičkih odluka </a:t>
            </a:r>
            <a:r>
              <a:rPr lang="vi-VN" sz="2400" dirty="0" smtClean="0"/>
              <a:t>u vezi programa akcija unapređenja prodaje odnosi se na mnogo toga. Pored </a:t>
            </a:r>
            <a:r>
              <a:rPr lang="vi-VN" sz="2400" b="1" dirty="0" smtClean="0"/>
              <a:t>tajminga i visine promocije</a:t>
            </a:r>
            <a:r>
              <a:rPr lang="vi-VN" sz="2400" dirty="0" smtClean="0"/>
              <a:t>, potrebno je unapred odrediti </a:t>
            </a:r>
            <a:r>
              <a:rPr lang="vi-VN" sz="2400" b="1" dirty="0" smtClean="0"/>
              <a:t> šta će se ponuditi </a:t>
            </a:r>
            <a:r>
              <a:rPr lang="vi-VN" sz="2400" dirty="0" smtClean="0"/>
              <a:t>(kuponi, premije, besplatni uzorci i sl), </a:t>
            </a:r>
            <a:r>
              <a:rPr lang="vi-VN" sz="2400" b="1" dirty="0" smtClean="0"/>
              <a:t>u kojoj količini, ko će to da proizvede i do kog vremena treba da bude na raspolaganju, gde će se ta roba skladištiti, gde će se organizovati promocija, kako će se dopremati do mesta promocije, ko će učestvovati, da li je potrebna posebna obuka za promotere i slično. </a:t>
            </a:r>
            <a:endParaRPr lang="sr-Latn-CS" sz="2400" b="1" dirty="0"/>
          </a:p>
        </p:txBody>
      </p:sp>
    </p:spTree>
    <p:extLst>
      <p:ext uri="{BB962C8B-B14F-4D97-AF65-F5344CB8AC3E}">
        <p14:creationId xmlns:p14="http://schemas.microsoft.com/office/powerpoint/2010/main" val="3579002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476672"/>
            <a:ext cx="8568952" cy="3312368"/>
          </a:xfrm>
        </p:spPr>
        <p:txBody>
          <a:bodyPr>
            <a:noAutofit/>
          </a:bodyPr>
          <a:lstStyle/>
          <a:p>
            <a:pPr algn="just"/>
            <a:r>
              <a:rPr lang="sr-Latn-CS" sz="3200" dirty="0" smtClean="0"/>
              <a:t>U ovom delu predavanja će biti obrađena promocija </a:t>
            </a:r>
            <a:r>
              <a:rPr lang="pl-PL" sz="3200" dirty="0" smtClean="0"/>
              <a:t>(</a:t>
            </a:r>
            <a:r>
              <a:rPr lang="pl-PL" sz="3200" dirty="0"/>
              <a:t>unapređenje prodaje) na mestu prodaje </a:t>
            </a:r>
            <a:r>
              <a:rPr lang="pl-PL" sz="3200" dirty="0" smtClean="0"/>
              <a:t>kao </a:t>
            </a:r>
            <a:r>
              <a:rPr lang="pl-PL" sz="3200" dirty="0"/>
              <a:t>i </a:t>
            </a:r>
            <a:r>
              <a:rPr lang="pl-PL" sz="3200" dirty="0" smtClean="0"/>
              <a:t>unapređenje prodaje orijentisano na trgovinu kao oblika unapređenja prodaje koje predstavlja sastavni deo  ovog alata integrisanih marketinških komunikacija. Biće proučeno i upravljanje kampanjama Unapređenja prodaje.</a:t>
            </a:r>
            <a:endParaRPr lang="sr-Latn-CS" sz="3200" dirty="0"/>
          </a:p>
        </p:txBody>
      </p:sp>
      <p:sp>
        <p:nvSpPr>
          <p:cNvPr id="3" name="Content Placeholder 2"/>
          <p:cNvSpPr>
            <a:spLocks noGrp="1"/>
          </p:cNvSpPr>
          <p:nvPr>
            <p:ph idx="1"/>
          </p:nvPr>
        </p:nvSpPr>
        <p:spPr>
          <a:xfrm>
            <a:off x="0" y="4077072"/>
            <a:ext cx="9144000" cy="2780928"/>
          </a:xfrm>
        </p:spPr>
        <p:txBody>
          <a:bodyPr>
            <a:normAutofit/>
          </a:bodyPr>
          <a:lstStyle/>
          <a:p>
            <a:pPr marL="0" indent="0" algn="just">
              <a:buNone/>
            </a:pPr>
            <a:r>
              <a:rPr lang="sr-Latn-CS" dirty="0" smtClean="0"/>
              <a:t> Upravo stoga što je ovo nastavak predavanja </a:t>
            </a:r>
            <a:r>
              <a:rPr lang="sr-Latn-CS" dirty="0"/>
              <a:t>o </a:t>
            </a:r>
            <a:r>
              <a:rPr lang="sr-Latn-CS" dirty="0" smtClean="0"/>
              <a:t>unapređenju prodaje kao  jednom od alata integri-sanih marketinških komunikacija, neće biti na odmet da se još jednom ponove osnovni ciljevi  proučavanja ovog alata.</a:t>
            </a:r>
            <a:endParaRPr lang="sr-Latn-CS" dirty="0"/>
          </a:p>
        </p:txBody>
      </p:sp>
    </p:spTree>
    <p:extLst>
      <p:ext uri="{BB962C8B-B14F-4D97-AF65-F5344CB8AC3E}">
        <p14:creationId xmlns:p14="http://schemas.microsoft.com/office/powerpoint/2010/main" val="31078632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vi-VN" sz="2400" dirty="0" smtClean="0"/>
              <a:t>kako obaveštavati javnost o početku i trajanju neke akcije unapređenja prodaje. </a:t>
            </a:r>
            <a:endParaRPr lang="sr-Latn-CS" sz="2400" dirty="0"/>
          </a:p>
        </p:txBody>
      </p:sp>
      <p:sp>
        <p:nvSpPr>
          <p:cNvPr id="3" name="Content Placeholder 2"/>
          <p:cNvSpPr>
            <a:spLocks noGrp="1"/>
          </p:cNvSpPr>
          <p:nvPr>
            <p:ph idx="1"/>
          </p:nvPr>
        </p:nvSpPr>
        <p:spPr/>
        <p:txBody>
          <a:bodyPr>
            <a:normAutofit/>
          </a:bodyPr>
          <a:lstStyle/>
          <a:p>
            <a:r>
              <a:rPr lang="vi-VN" sz="2400" dirty="0" smtClean="0"/>
              <a:t>Većina ovih aktivnosti, mada se smatraju posebnim alatom promocije, teško da mogu uspešno da budu realizovane ukoliko nisu praćene posebnom komunikacionom kampanjom</a:t>
            </a:r>
            <a:r>
              <a:rPr lang="sr-Latn-RS" sz="2400" dirty="0" smtClean="0"/>
              <a:t> </a:t>
            </a:r>
            <a:r>
              <a:rPr lang="sr-Latn-RS" sz="2800" b="1" dirty="0" smtClean="0"/>
              <a:t>(kako obavestiti javnost)</a:t>
            </a:r>
            <a:r>
              <a:rPr lang="vi-VN" sz="2400" dirty="0" smtClean="0"/>
              <a:t>. Te kampanje uključuju oglašavanje u masovnim medijima i na internetu, komunikaciju putem društvenih mreža, po</a:t>
            </a:r>
            <a:r>
              <a:rPr lang="sr-Latn-CS" sz="2400" dirty="0"/>
              <a:t>d</a:t>
            </a:r>
            <a:r>
              <a:rPr lang="vi-VN" sz="2400" dirty="0" smtClean="0"/>
              <a:t>elu promotivnog materijala, promociju na samom proizvodu, promociju na mestu prodaje i slično. </a:t>
            </a:r>
            <a:endParaRPr lang="sr-Latn-CS" sz="2400" dirty="0"/>
          </a:p>
        </p:txBody>
      </p:sp>
    </p:spTree>
    <p:extLst>
      <p:ext uri="{BB962C8B-B14F-4D97-AF65-F5344CB8AC3E}">
        <p14:creationId xmlns:p14="http://schemas.microsoft.com/office/powerpoint/2010/main" val="26284063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16632"/>
            <a:ext cx="8712968" cy="1512168"/>
          </a:xfrm>
        </p:spPr>
        <p:txBody>
          <a:bodyPr>
            <a:normAutofit fontScale="90000"/>
          </a:bodyPr>
          <a:lstStyle/>
          <a:p>
            <a:r>
              <a:rPr lang="sr-Latn-CS" sz="2800" b="1" dirty="0" smtClean="0"/>
              <a:t/>
            </a:r>
            <a:br>
              <a:rPr lang="sr-Latn-CS" sz="2800" b="1" dirty="0" smtClean="0"/>
            </a:br>
            <a:r>
              <a:rPr lang="sr-Latn-CS" sz="2800" b="1" dirty="0" smtClean="0"/>
              <a:t>OSNOVNI CILJEVI PROUČAVANJA UNAPREĐENJA PRODAJE KAO  ALATA INTEGRISANIH MARKETINŠKIH KOMUNIKACIJA</a:t>
            </a:r>
            <a:endParaRPr lang="sr-Latn-CS" sz="2800" b="1" dirty="0"/>
          </a:p>
        </p:txBody>
      </p:sp>
      <p:sp>
        <p:nvSpPr>
          <p:cNvPr id="3" name="Content Placeholder 2"/>
          <p:cNvSpPr>
            <a:spLocks noGrp="1"/>
          </p:cNvSpPr>
          <p:nvPr>
            <p:ph idx="1"/>
          </p:nvPr>
        </p:nvSpPr>
        <p:spPr>
          <a:xfrm>
            <a:off x="-33955" y="2492896"/>
            <a:ext cx="8928992" cy="4869160"/>
          </a:xfrm>
        </p:spPr>
        <p:txBody>
          <a:bodyPr>
            <a:normAutofit/>
          </a:bodyPr>
          <a:lstStyle/>
          <a:p>
            <a:r>
              <a:rPr lang="sr-Latn-CS" sz="2600" i="1" dirty="0" smtClean="0"/>
              <a:t>SHVATANJE SPECIFIČNOSTI UNAPREĐENJA PRODAJE</a:t>
            </a:r>
          </a:p>
          <a:p>
            <a:r>
              <a:rPr lang="sr-Latn-CS" sz="2600" i="1" dirty="0" smtClean="0"/>
              <a:t>SAGLEDAVANJE UTICAJA UNAPREĐENJA PRODAJE NA KUPOVINU</a:t>
            </a:r>
          </a:p>
          <a:p>
            <a:r>
              <a:rPr lang="sr-Latn-CS" sz="2600" i="1" dirty="0"/>
              <a:t>SAGLEDAVANJE UTICAJA UNAPREĐENJA PRODAJE </a:t>
            </a:r>
            <a:r>
              <a:rPr lang="sr-Latn-CS" sz="2600" i="1" dirty="0" smtClean="0"/>
              <a:t>NA BREND</a:t>
            </a:r>
            <a:endParaRPr lang="sr-Latn-CS" sz="2600" i="1" dirty="0"/>
          </a:p>
          <a:p>
            <a:r>
              <a:rPr lang="sr-Latn-CS" sz="2600" i="1" dirty="0" smtClean="0"/>
              <a:t> PROUČAVANJE RAZLIČITIH OBLIKA UNAPREĐENJA PRODAJE</a:t>
            </a:r>
          </a:p>
          <a:p>
            <a:r>
              <a:rPr lang="sr-Latn-CS" sz="2600" i="1" dirty="0" smtClean="0"/>
              <a:t>STICANJE ZNANJA O PLANIRANJU UNAPREĐENJA PRODAJE</a:t>
            </a:r>
            <a:endParaRPr lang="sr-Latn-CS" sz="2600" i="1" dirty="0"/>
          </a:p>
        </p:txBody>
      </p:sp>
    </p:spTree>
    <p:extLst>
      <p:ext uri="{BB962C8B-B14F-4D97-AF65-F5344CB8AC3E}">
        <p14:creationId xmlns:p14="http://schemas.microsoft.com/office/powerpoint/2010/main" val="34904519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522514"/>
          </a:xfrm>
        </p:spPr>
        <p:txBody>
          <a:bodyPr>
            <a:normAutofit/>
          </a:bodyPr>
          <a:lstStyle/>
          <a:p>
            <a:pPr algn="just"/>
            <a:r>
              <a:rPr lang="sr-Latn-CS" sz="3200" dirty="0" smtClean="0">
                <a:latin typeface="Calibri" panose="020F0502020204030204" pitchFamily="34" charset="0"/>
              </a:rPr>
              <a:t>Takođe bi trebalo još jednom ponoviti da se </a:t>
            </a:r>
            <a:r>
              <a:rPr lang="vi-VN" sz="3200" dirty="0">
                <a:latin typeface="Calibri" panose="020F0502020204030204" pitchFamily="34" charset="0"/>
              </a:rPr>
              <a:t>„Unapređenje prodaje </a:t>
            </a:r>
            <a:r>
              <a:rPr lang="vi-VN" sz="3200" dirty="0" smtClean="0">
                <a:latin typeface="Calibri" panose="020F0502020204030204" pitchFamily="34" charset="0"/>
              </a:rPr>
              <a:t>odnosi </a:t>
            </a:r>
            <a:r>
              <a:rPr lang="vi-VN" sz="3200" dirty="0">
                <a:latin typeface="Calibri" panose="020F0502020204030204" pitchFamily="34" charset="0"/>
              </a:rPr>
              <a:t>na aktivnosti marketing komunikacije (izuzev oglašavanja, lične prodaje i odnosa s javnošću) u okviru kojih se kratkoročnim podsticajima, bilo snižavanjem cene ili dodavanjem vrednosti, potrošači ili članovi distributivnog kanala motivišu da odmah kupe proizvod ili uslugu</a:t>
            </a:r>
            <a:r>
              <a:rPr lang="vi-VN" sz="3200" dirty="0" smtClean="0">
                <a:latin typeface="Calibri" panose="020F0502020204030204" pitchFamily="34" charset="0"/>
              </a:rPr>
              <a:t>.“</a:t>
            </a:r>
            <a:r>
              <a:rPr lang="sr-Latn-CS" sz="3200" dirty="0">
                <a:latin typeface="Calibri" panose="020F0502020204030204" pitchFamily="34" charset="0"/>
              </a:rPr>
              <a:t>, kao i to da se mogu razlikovati više  „</a:t>
            </a:r>
            <a:r>
              <a:rPr lang="sr-Latn-CS" sz="3200" dirty="0" smtClean="0">
                <a:latin typeface="Calibri" panose="020F0502020204030204" pitchFamily="34" charset="0"/>
              </a:rPr>
              <a:t>vrsta“ </a:t>
            </a:r>
            <a:r>
              <a:rPr lang="sr-Latn-CS" sz="3200" dirty="0">
                <a:latin typeface="Calibri" panose="020F0502020204030204" pitchFamily="34" charset="0"/>
              </a:rPr>
              <a:t>ili </a:t>
            </a:r>
            <a:r>
              <a:rPr lang="sr-Latn-CS" sz="3200" dirty="0" smtClean="0">
                <a:latin typeface="Calibri" panose="020F0502020204030204" pitchFamily="34" charset="0"/>
              </a:rPr>
              <a:t>kategorija ovog alata a to su :</a:t>
            </a:r>
            <a:endParaRPr lang="sr-Latn-CS" sz="3200" dirty="0">
              <a:latin typeface="Calibri" panose="020F0502020204030204" pitchFamily="34" charset="0"/>
            </a:endParaRPr>
          </a:p>
        </p:txBody>
      </p:sp>
      <p:sp>
        <p:nvSpPr>
          <p:cNvPr id="3" name="Content Placeholder 2"/>
          <p:cNvSpPr>
            <a:spLocks noGrp="1"/>
          </p:cNvSpPr>
          <p:nvPr>
            <p:ph idx="1"/>
          </p:nvPr>
        </p:nvSpPr>
        <p:spPr>
          <a:xfrm>
            <a:off x="0" y="4437112"/>
            <a:ext cx="9144000" cy="2420888"/>
          </a:xfrm>
        </p:spPr>
        <p:txBody>
          <a:bodyPr/>
          <a:lstStyle/>
          <a:p>
            <a:r>
              <a:rPr lang="sr-Latn-CS" dirty="0" smtClean="0"/>
              <a:t>Promocija </a:t>
            </a:r>
            <a:r>
              <a:rPr lang="sr-Latn-CS" dirty="0"/>
              <a:t>namenjena potrošaču, </a:t>
            </a:r>
          </a:p>
          <a:p>
            <a:r>
              <a:rPr lang="sr-Latn-CS" dirty="0" smtClean="0"/>
              <a:t>Promocija </a:t>
            </a:r>
            <a:r>
              <a:rPr lang="sr-Latn-CS" dirty="0"/>
              <a:t>namenjena poslovanju,</a:t>
            </a:r>
          </a:p>
          <a:p>
            <a:r>
              <a:rPr lang="sr-Latn-CS" dirty="0" smtClean="0"/>
              <a:t>Promocija </a:t>
            </a:r>
            <a:r>
              <a:rPr lang="sr-Latn-CS" dirty="0"/>
              <a:t>namenjena trgovini,</a:t>
            </a:r>
          </a:p>
          <a:p>
            <a:r>
              <a:rPr lang="sr-Latn-CS" dirty="0" smtClean="0"/>
              <a:t>Promocija </a:t>
            </a:r>
            <a:r>
              <a:rPr lang="sr-Latn-CS" dirty="0"/>
              <a:t>namenjena ličnoj prodaji.</a:t>
            </a:r>
          </a:p>
          <a:p>
            <a:endParaRPr lang="sr-Latn-CS" dirty="0"/>
          </a:p>
        </p:txBody>
      </p:sp>
    </p:spTree>
    <p:extLst>
      <p:ext uri="{BB962C8B-B14F-4D97-AF65-F5344CB8AC3E}">
        <p14:creationId xmlns:p14="http://schemas.microsoft.com/office/powerpoint/2010/main" val="21536101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43408"/>
            <a:ext cx="9144000" cy="1143000"/>
          </a:xfrm>
        </p:spPr>
        <p:txBody>
          <a:bodyPr>
            <a:normAutofit/>
          </a:bodyPr>
          <a:lstStyle/>
          <a:p>
            <a:r>
              <a:rPr lang="pl-PL" sz="3200" b="1" dirty="0"/>
              <a:t>Promocija (unapređenje prodaje) na mestu prodaje </a:t>
            </a:r>
            <a:endParaRPr lang="sr-Latn-CS" sz="3200" b="1" dirty="0"/>
          </a:p>
        </p:txBody>
      </p:sp>
      <p:sp>
        <p:nvSpPr>
          <p:cNvPr id="3" name="Content Placeholder 2"/>
          <p:cNvSpPr>
            <a:spLocks noGrp="1"/>
          </p:cNvSpPr>
          <p:nvPr>
            <p:ph idx="1"/>
          </p:nvPr>
        </p:nvSpPr>
        <p:spPr>
          <a:xfrm>
            <a:off x="24832" y="620688"/>
            <a:ext cx="9119167" cy="6237312"/>
          </a:xfrm>
        </p:spPr>
        <p:txBody>
          <a:bodyPr>
            <a:normAutofit/>
          </a:bodyPr>
          <a:lstStyle/>
          <a:p>
            <a:pPr marL="0" indent="0" algn="just">
              <a:buNone/>
            </a:pPr>
            <a:r>
              <a:rPr lang="sr-Latn-CS" dirty="0"/>
              <a:t>se drugačije naziva </a:t>
            </a:r>
            <a:r>
              <a:rPr lang="sr-Latn-CS" b="1" i="1" dirty="0"/>
              <a:t>displej na mestu prodaje</a:t>
            </a:r>
            <a:r>
              <a:rPr lang="sr-Latn-CS" dirty="0"/>
              <a:t>. O</a:t>
            </a:r>
            <a:r>
              <a:rPr lang="sr-Latn-CS" dirty="0" smtClean="0"/>
              <a:t>vaj pojam obuhvata </a:t>
            </a:r>
            <a:r>
              <a:rPr lang="sr-Latn-CS" dirty="0"/>
              <a:t>sve promotivne materijale izložene u objektu maloprodavca sa ciljem da se poveća protok </a:t>
            </a:r>
            <a:r>
              <a:rPr lang="sr-Latn-CS" dirty="0" smtClean="0"/>
              <a:t>kupaca</a:t>
            </a:r>
            <a:r>
              <a:rPr lang="sr-Latn-CS" dirty="0"/>
              <a:t>, da se reklamira proizvod, da se podstakne impulsivna kupovina, otkloni neodlučnost mušterije ili čak njegova spremnost da kupi drugu marku proizvoda. </a:t>
            </a:r>
            <a:r>
              <a:rPr lang="vi-VN" dirty="0">
                <a:latin typeface="Calibri" panose="020F0502020204030204" pitchFamily="34" charset="0"/>
              </a:rPr>
              <a:t>Ova tehnika, kao što je napred istaknuto, obuhvata izlaganja (ali i demonstracije/degustacije) koje se događaju na mestu kupovine ili prodaje. </a:t>
            </a:r>
            <a:endParaRPr lang="sr-Latn-CS" dirty="0" smtClean="0">
              <a:latin typeface="Calibri" panose="020F0502020204030204" pitchFamily="34" charset="0"/>
            </a:endParaRPr>
          </a:p>
          <a:p>
            <a:pPr marL="0" indent="0" algn="just">
              <a:buNone/>
            </a:pPr>
            <a:r>
              <a:rPr lang="sr-Latn-CS" dirty="0" smtClean="0"/>
              <a:t>Ovo </a:t>
            </a:r>
            <a:r>
              <a:rPr lang="sr-Latn-CS" dirty="0"/>
              <a:t>je posebno bitno ako se zna da se 70 do 80 % svih odluka o kupovini donosi u samom maloprodajnom objektu.</a:t>
            </a:r>
          </a:p>
        </p:txBody>
      </p:sp>
    </p:spTree>
    <p:extLst>
      <p:ext uri="{BB962C8B-B14F-4D97-AF65-F5344CB8AC3E}">
        <p14:creationId xmlns:p14="http://schemas.microsoft.com/office/powerpoint/2010/main" val="16935470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2290266"/>
          </a:xfrm>
        </p:spPr>
        <p:txBody>
          <a:bodyPr>
            <a:noAutofit/>
          </a:bodyPr>
          <a:lstStyle/>
          <a:p>
            <a:pPr algn="just"/>
            <a:r>
              <a:rPr lang="sr-Latn-CS" sz="3200" b="1" dirty="0"/>
              <a:t>Ovde </a:t>
            </a:r>
            <a:r>
              <a:rPr lang="sr-Latn-CS" sz="3200" b="1" dirty="0" smtClean="0"/>
              <a:t>spadaju: </a:t>
            </a:r>
            <a:r>
              <a:rPr lang="sr-Latn-CS" sz="3200" i="1" dirty="0"/>
              <a:t>znakovi prikačeni za police u prodavnici ili produžeci polica koji više privlače pažnju, posteri, razni izložbeni aranžmani, reklame na kolicima za kupovinu ili kesama.</a:t>
            </a:r>
          </a:p>
        </p:txBody>
      </p:sp>
      <p:sp>
        <p:nvSpPr>
          <p:cNvPr id="3" name="Content Placeholder 2"/>
          <p:cNvSpPr>
            <a:spLocks noGrp="1"/>
          </p:cNvSpPr>
          <p:nvPr>
            <p:ph idx="1"/>
          </p:nvPr>
        </p:nvSpPr>
        <p:spPr>
          <a:xfrm>
            <a:off x="0" y="2708920"/>
            <a:ext cx="9144000" cy="4149080"/>
          </a:xfrm>
        </p:spPr>
        <p:txBody>
          <a:bodyPr/>
          <a:lstStyle/>
          <a:p>
            <a:pPr algn="just"/>
            <a:r>
              <a:rPr lang="sr-Latn-CS" dirty="0" smtClean="0"/>
              <a:t>Takođe, sa </a:t>
            </a:r>
            <a:r>
              <a:rPr lang="sr-Latn-CS" dirty="0"/>
              <a:t>razvojem tehnike,  sve češće susrećemo </a:t>
            </a:r>
            <a:r>
              <a:rPr lang="sr-Latn-CS" i="1" dirty="0" smtClean="0"/>
              <a:t>audio-vizuelne </a:t>
            </a:r>
            <a:r>
              <a:rPr lang="sr-Latn-CS" i="1" dirty="0"/>
              <a:t>poruke na mestu prodaje</a:t>
            </a:r>
            <a:r>
              <a:rPr lang="sr-Latn-CS" i="1" dirty="0" smtClean="0"/>
              <a:t>.</a:t>
            </a:r>
          </a:p>
          <a:p>
            <a:pPr algn="just"/>
            <a:r>
              <a:rPr lang="vi-VN" dirty="0">
                <a:latin typeface="Calibri" panose="020F0502020204030204" pitchFamily="34" charset="0"/>
              </a:rPr>
              <a:t>Kad je reč o </a:t>
            </a:r>
            <a:r>
              <a:rPr lang="vi-VN" b="1" i="1" dirty="0">
                <a:latin typeface="Calibri" panose="020F0502020204030204" pitchFamily="34" charset="0"/>
              </a:rPr>
              <a:t>sponzorstvu raznih događaja, </a:t>
            </a:r>
            <a:r>
              <a:rPr lang="vi-VN" dirty="0">
                <a:latin typeface="Calibri" panose="020F0502020204030204" pitchFamily="34" charset="0"/>
              </a:rPr>
              <a:t>treba istaći da ono može biti svrstano kako u potrošačku promociju, odnosno u unapređenje prodaje usmereno na potrošače, tako isto pripada i odnosima sa javnošu (public relation</a:t>
            </a:r>
            <a:r>
              <a:rPr lang="vi-VN" dirty="0" smtClean="0">
                <a:latin typeface="Calibri" panose="020F0502020204030204" pitchFamily="34" charset="0"/>
              </a:rPr>
              <a:t>)</a:t>
            </a:r>
            <a:r>
              <a:rPr lang="sr-Latn-CS" dirty="0" smtClean="0">
                <a:latin typeface="Calibri" panose="020F0502020204030204" pitchFamily="34" charset="0"/>
              </a:rPr>
              <a:t>.</a:t>
            </a:r>
            <a:endParaRPr lang="vi-VN" dirty="0">
              <a:latin typeface="Calibri" panose="020F0502020204030204" pitchFamily="34" charset="0"/>
            </a:endParaRPr>
          </a:p>
        </p:txBody>
      </p:sp>
    </p:spTree>
    <p:extLst>
      <p:ext uri="{BB962C8B-B14F-4D97-AF65-F5344CB8AC3E}">
        <p14:creationId xmlns:p14="http://schemas.microsoft.com/office/powerpoint/2010/main" val="33756994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Latn-CS" sz="3200" b="1" dirty="0"/>
              <a:t>UNAPREĐENJE PRODAJE ORIJENTISANO NA TRGOVINU</a:t>
            </a:r>
          </a:p>
        </p:txBody>
      </p:sp>
      <p:sp>
        <p:nvSpPr>
          <p:cNvPr id="3" name="Content Placeholder 2"/>
          <p:cNvSpPr>
            <a:spLocks noGrp="1"/>
          </p:cNvSpPr>
          <p:nvPr>
            <p:ph idx="1"/>
          </p:nvPr>
        </p:nvSpPr>
        <p:spPr>
          <a:xfrm>
            <a:off x="457200" y="1600200"/>
            <a:ext cx="8229600" cy="5257800"/>
          </a:xfrm>
        </p:spPr>
        <p:txBody>
          <a:bodyPr>
            <a:normAutofit lnSpcReduction="10000"/>
          </a:bodyPr>
          <a:lstStyle/>
          <a:p>
            <a:pPr algn="just"/>
            <a:r>
              <a:rPr lang="vi-VN" dirty="0">
                <a:latin typeface="Calibri" panose="020F0502020204030204" pitchFamily="34" charset="0"/>
              </a:rPr>
              <a:t>Dok se unapređenjem prodaje koje je  usmereno na potrošače stvara tražnja koja </a:t>
            </a:r>
            <a:r>
              <a:rPr lang="vi-VN" b="1" dirty="0">
                <a:latin typeface="Calibri" panose="020F0502020204030204" pitchFamily="34" charset="0"/>
              </a:rPr>
              <a:t>vuče proizvod niz kanal distribucije</a:t>
            </a:r>
            <a:r>
              <a:rPr lang="vi-VN" dirty="0">
                <a:latin typeface="Calibri" panose="020F0502020204030204" pitchFamily="34" charset="0"/>
              </a:rPr>
              <a:t>, dotle  se unapređenjem prodaje koje je usmereno na trgovinu </a:t>
            </a:r>
            <a:r>
              <a:rPr lang="vi-VN" b="1" dirty="0">
                <a:latin typeface="Calibri" panose="020F0502020204030204" pitchFamily="34" charset="0"/>
              </a:rPr>
              <a:t>proizvod gura niz kanal distribucije </a:t>
            </a:r>
            <a:r>
              <a:rPr lang="vi-VN" dirty="0">
                <a:latin typeface="Calibri" panose="020F0502020204030204" pitchFamily="34" charset="0"/>
              </a:rPr>
              <a:t>i nastoji se da se ubrza kretanje proizvoda kroz kanal. </a:t>
            </a:r>
            <a:endParaRPr lang="sr-Latn-CS" dirty="0" smtClean="0">
              <a:latin typeface="Calibri" panose="020F0502020204030204" pitchFamily="34" charset="0"/>
            </a:endParaRPr>
          </a:p>
          <a:p>
            <a:pPr algn="just"/>
            <a:r>
              <a:rPr lang="vi-VN" dirty="0" smtClean="0">
                <a:latin typeface="Calibri" panose="020F0502020204030204" pitchFamily="34" charset="0"/>
              </a:rPr>
              <a:t>Kada </a:t>
            </a:r>
            <a:r>
              <a:rPr lang="vi-VN" dirty="0">
                <a:latin typeface="Calibri" panose="020F0502020204030204" pitchFamily="34" charset="0"/>
              </a:rPr>
              <a:t>prodaju članovima distributivnog kanala, proizvođači koriste mnoge iste instrumente unapređenja prodaje koji se koriste i za </a:t>
            </a:r>
            <a:r>
              <a:rPr lang="vi-VN" dirty="0" smtClean="0">
                <a:latin typeface="Calibri" panose="020F0502020204030204" pitchFamily="34" charset="0"/>
              </a:rPr>
              <a:t>potrošače</a:t>
            </a:r>
            <a:r>
              <a:rPr lang="sr-Latn-CS" dirty="0">
                <a:latin typeface="Calibri" panose="020F0502020204030204" pitchFamily="34" charset="0"/>
              </a:rPr>
              <a:t>.</a:t>
            </a:r>
          </a:p>
        </p:txBody>
      </p:sp>
    </p:spTree>
    <p:extLst>
      <p:ext uri="{BB962C8B-B14F-4D97-AF65-F5344CB8AC3E}">
        <p14:creationId xmlns:p14="http://schemas.microsoft.com/office/powerpoint/2010/main" val="23174990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980728"/>
            <a:ext cx="8229600" cy="1143000"/>
          </a:xfrm>
        </p:spPr>
        <p:txBody>
          <a:bodyPr>
            <a:noAutofit/>
          </a:bodyPr>
          <a:lstStyle/>
          <a:p>
            <a:pPr algn="just"/>
            <a:r>
              <a:rPr lang="sr-Latn-CS" sz="3200" dirty="0" smtClean="0"/>
              <a:t>Zato </a:t>
            </a:r>
            <a:r>
              <a:rPr lang="sr-Latn-CS" sz="3200" dirty="0"/>
              <a:t>kažemo da se većina sredstava koja se koriste za potrošačku promociju, mogu koristiti i kao sredstva za trgovačku promociju. </a:t>
            </a:r>
          </a:p>
        </p:txBody>
      </p:sp>
      <p:sp>
        <p:nvSpPr>
          <p:cNvPr id="3" name="Content Placeholder 2"/>
          <p:cNvSpPr>
            <a:spLocks noGrp="1"/>
          </p:cNvSpPr>
          <p:nvPr>
            <p:ph idx="1"/>
          </p:nvPr>
        </p:nvSpPr>
        <p:spPr>
          <a:xfrm>
            <a:off x="323528" y="2332037"/>
            <a:ext cx="8229600" cy="4525963"/>
          </a:xfrm>
        </p:spPr>
        <p:txBody>
          <a:bodyPr/>
          <a:lstStyle/>
          <a:p>
            <a:pPr algn="just"/>
            <a:r>
              <a:rPr lang="vi-VN" dirty="0">
                <a:latin typeface="Calibri" panose="020F0502020204030204" pitchFamily="34" charset="0"/>
              </a:rPr>
              <a:t>To su razna takmičenja, popusti, premije, izlaganja i sl. Međutim, postoji i niz instrumenata koji su specifični baš za odnos između proizvođača i posrednika (različiti programi obuke, popust za posrednike, sajmovi i izložbe, zajednička propaganda, pružanje pomoći u menadžmentu...).</a:t>
            </a:r>
          </a:p>
        </p:txBody>
      </p:sp>
    </p:spTree>
    <p:extLst>
      <p:ext uri="{BB962C8B-B14F-4D97-AF65-F5344CB8AC3E}">
        <p14:creationId xmlns:p14="http://schemas.microsoft.com/office/powerpoint/2010/main" val="34376608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2636912"/>
          </a:xfrm>
        </p:spPr>
        <p:txBody>
          <a:bodyPr>
            <a:noAutofit/>
          </a:bodyPr>
          <a:lstStyle/>
          <a:p>
            <a:pPr algn="just"/>
            <a:r>
              <a:rPr lang="vi-VN" sz="3000" dirty="0" smtClean="0">
                <a:latin typeface="Calibri" panose="020F0502020204030204" pitchFamily="34" charset="0"/>
              </a:rPr>
              <a:t>Jedna od sličnih/istih metoda je </a:t>
            </a:r>
            <a:r>
              <a:rPr lang="vi-VN" sz="3000" b="1" i="1" dirty="0" smtClean="0">
                <a:latin typeface="Calibri" panose="020F0502020204030204" pitchFamily="34" charset="0"/>
              </a:rPr>
              <a:t>promocija na mestu prodaje, tj. kupovine.</a:t>
            </a:r>
            <a:r>
              <a:rPr lang="vi-VN" sz="3000" dirty="0" smtClean="0">
                <a:latin typeface="Calibri" panose="020F0502020204030204" pitchFamily="34" charset="0"/>
              </a:rPr>
              <a:t> Ova tehnika, kao što je napred istaknuto, obuhvata </a:t>
            </a:r>
            <a:r>
              <a:rPr lang="vi-VN" sz="3000" b="1" i="1" dirty="0" smtClean="0">
                <a:latin typeface="Calibri" panose="020F0502020204030204" pitchFamily="34" charset="0"/>
              </a:rPr>
              <a:t>izlaganja (ali i demonstracije/</a:t>
            </a:r>
            <a:r>
              <a:rPr lang="sr-Latn-CS" sz="3000" b="1" i="1" dirty="0" smtClean="0">
                <a:latin typeface="Calibri" panose="020F0502020204030204" pitchFamily="34" charset="0"/>
              </a:rPr>
              <a:t> </a:t>
            </a:r>
            <a:r>
              <a:rPr lang="vi-VN" sz="3000" b="1" i="1" dirty="0" smtClean="0">
                <a:latin typeface="Calibri" panose="020F0502020204030204" pitchFamily="34" charset="0"/>
              </a:rPr>
              <a:t>degustacije</a:t>
            </a:r>
            <a:r>
              <a:rPr lang="vi-VN" sz="3000" dirty="0" smtClean="0">
                <a:latin typeface="Calibri" panose="020F0502020204030204" pitchFamily="34" charset="0"/>
              </a:rPr>
              <a:t>) koje se događaju na mestu kupovine ili prodaje. </a:t>
            </a:r>
            <a:endParaRPr lang="sr-Latn-CS" sz="3000" dirty="0">
              <a:latin typeface="Calibri" panose="020F0502020204030204" pitchFamily="34" charset="0"/>
            </a:endParaRPr>
          </a:p>
        </p:txBody>
      </p:sp>
      <p:sp>
        <p:nvSpPr>
          <p:cNvPr id="3" name="Content Placeholder 2"/>
          <p:cNvSpPr>
            <a:spLocks noGrp="1"/>
          </p:cNvSpPr>
          <p:nvPr>
            <p:ph idx="1"/>
          </p:nvPr>
        </p:nvSpPr>
        <p:spPr>
          <a:xfrm>
            <a:off x="0" y="2492896"/>
            <a:ext cx="9144000" cy="4365104"/>
          </a:xfrm>
        </p:spPr>
        <p:txBody>
          <a:bodyPr>
            <a:normAutofit lnSpcReduction="10000"/>
          </a:bodyPr>
          <a:lstStyle/>
          <a:p>
            <a:pPr marL="0" indent="0">
              <a:buNone/>
            </a:pPr>
            <a:r>
              <a:rPr lang="sr-Latn-CS" b="1" dirty="0" smtClean="0"/>
              <a:t>        </a:t>
            </a:r>
            <a:r>
              <a:rPr lang="sr-Latn-CS" sz="3500" b="1" dirty="0" smtClean="0"/>
              <a:t>Nadoknade kao vid trgvačke promocije</a:t>
            </a:r>
            <a:endParaRPr lang="sr-Latn-CS" b="1" dirty="0" smtClean="0"/>
          </a:p>
          <a:p>
            <a:pPr marL="0" indent="0" algn="just">
              <a:buNone/>
            </a:pPr>
            <a:r>
              <a:rPr lang="vi-VN" sz="2400" dirty="0" smtClean="0">
                <a:latin typeface="Calibri" panose="020F0502020204030204" pitchFamily="34" charset="0"/>
              </a:rPr>
              <a:t>Nadoknade su ponuđeni iznosi maloprodavcima za oglašavanje i postavljanje displeja proizvođača, pa razlikujemo </a:t>
            </a:r>
            <a:r>
              <a:rPr lang="vi-VN" sz="2400" b="1" dirty="0" smtClean="0">
                <a:latin typeface="Calibri" panose="020F0502020204030204" pitchFamily="34" charset="0"/>
              </a:rPr>
              <a:t>naknade za oglašavanje i naknade za postavljanje displeja. </a:t>
            </a:r>
            <a:r>
              <a:rPr lang="vi-VN" sz="2400" dirty="0" smtClean="0">
                <a:latin typeface="Calibri" panose="020F0502020204030204" pitchFamily="34" charset="0"/>
              </a:rPr>
              <a:t>Novčane nadoknade spadaju u </a:t>
            </a:r>
            <a:r>
              <a:rPr lang="vi-VN" sz="2400" b="1" dirty="0" smtClean="0">
                <a:latin typeface="Calibri" panose="020F0502020204030204" pitchFamily="34" charset="0"/>
              </a:rPr>
              <a:t>novčane stimulacije</a:t>
            </a:r>
            <a:r>
              <a:rPr lang="sr-Latn-RS" sz="2400" b="1" dirty="0" smtClean="0">
                <a:latin typeface="Calibri" panose="020F0502020204030204" pitchFamily="34" charset="0"/>
              </a:rPr>
              <a:t> </a:t>
            </a:r>
            <a:r>
              <a:rPr lang="vi-VN" sz="2400" dirty="0" smtClean="0">
                <a:latin typeface="Calibri" panose="020F0502020204030204" pitchFamily="34" charset="0"/>
              </a:rPr>
              <a:t>da</a:t>
            </a:r>
            <a:r>
              <a:rPr lang="sr-Latn-CS" sz="2400" dirty="0" smtClean="0">
                <a:latin typeface="Calibri" panose="020F0502020204030204" pitchFamily="34" charset="0"/>
              </a:rPr>
              <a:t>:</a:t>
            </a:r>
          </a:p>
          <a:p>
            <a:pPr marL="0" indent="0" algn="just">
              <a:buNone/>
            </a:pPr>
            <a:r>
              <a:rPr lang="sr-Latn-CS" sz="2400" dirty="0" smtClean="0">
                <a:latin typeface="Calibri" panose="020F0502020204030204" pitchFamily="34" charset="0"/>
              </a:rPr>
              <a:t>1. </a:t>
            </a:r>
            <a:r>
              <a:rPr lang="sr-Latn-CS" sz="2400" b="1" i="1" dirty="0">
                <a:latin typeface="Calibri" panose="020F0502020204030204" pitchFamily="34" charset="0"/>
              </a:rPr>
              <a:t>D</a:t>
            </a:r>
            <a:r>
              <a:rPr lang="vi-VN" sz="2400" b="1" i="1" dirty="0" smtClean="0">
                <a:latin typeface="Calibri" panose="020F0502020204030204" pitchFamily="34" charset="0"/>
              </a:rPr>
              <a:t>rže njihovu marku </a:t>
            </a:r>
            <a:r>
              <a:rPr lang="vi-VN" sz="2400" dirty="0" smtClean="0">
                <a:latin typeface="Calibri" panose="020F0502020204030204" pitchFamily="34" charset="0"/>
              </a:rPr>
              <a:t>(prostor na polici je tako „redak“ da proizvođači često moraju da nude sniženja cena, razne nadoknade, besplatne proizvode itd. da bi se njihova marka najpre našla na polici u maloprodajnom objektu, a zatim tu i ostala), i </a:t>
            </a:r>
          </a:p>
          <a:p>
            <a:pPr marL="0" indent="0">
              <a:buNone/>
            </a:pPr>
            <a:r>
              <a:rPr lang="vi-VN" sz="2400" dirty="0" smtClean="0">
                <a:latin typeface="Calibri" panose="020F0502020204030204" pitchFamily="34" charset="0"/>
              </a:rPr>
              <a:t>2.  Da ubede maloprodavce ili veleprodavce da drže više proizvoda od uobičajenog obima (</a:t>
            </a:r>
            <a:r>
              <a:rPr lang="vi-VN" sz="2400" b="1" i="1" dirty="0" smtClean="0">
                <a:latin typeface="Calibri" panose="020F0502020204030204" pitchFamily="34" charset="0"/>
              </a:rPr>
              <a:t>veće zalihe) </a:t>
            </a:r>
            <a:r>
              <a:rPr lang="sr-Latn-CS" sz="2400" b="1" i="1" dirty="0" smtClean="0">
                <a:latin typeface="Calibri" panose="020F0502020204030204" pitchFamily="34" charset="0"/>
              </a:rPr>
              <a:t>;</a:t>
            </a:r>
            <a:endParaRPr lang="sr-Latn-CS" sz="2400" b="1" i="1" dirty="0">
              <a:latin typeface="Calibri" panose="020F0502020204030204" pitchFamily="34" charset="0"/>
            </a:endParaRPr>
          </a:p>
        </p:txBody>
      </p:sp>
    </p:spTree>
    <p:extLst>
      <p:ext uri="{BB962C8B-B14F-4D97-AF65-F5344CB8AC3E}">
        <p14:creationId xmlns:p14="http://schemas.microsoft.com/office/powerpoint/2010/main" val="24003613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542</TotalTime>
  <Words>2038</Words>
  <Application>Microsoft Office PowerPoint</Application>
  <PresentationFormat>On-screen Show (4:3)</PresentationFormat>
  <Paragraphs>84</Paragraphs>
  <Slides>20</Slides>
  <Notes>1</Notes>
  <HiddenSlides>0</HiddenSlides>
  <MMClips>0</MMClips>
  <ScaleCrop>false</ScaleCrop>
  <HeadingPairs>
    <vt:vector size="4" baseType="variant">
      <vt:variant>
        <vt:lpstr>Theme</vt:lpstr>
      </vt:variant>
      <vt:variant>
        <vt:i4>2</vt:i4>
      </vt:variant>
      <vt:variant>
        <vt:lpstr>Slide Titles</vt:lpstr>
      </vt:variant>
      <vt:variant>
        <vt:i4>20</vt:i4>
      </vt:variant>
    </vt:vector>
  </HeadingPairs>
  <TitlesOfParts>
    <vt:vector size="22" baseType="lpstr">
      <vt:lpstr>Office Theme</vt:lpstr>
      <vt:lpstr>1_Office Theme</vt:lpstr>
      <vt:lpstr>  Predmet: INTEGRISANE MARKETINŠKE  KOMUNIKACIJE           </vt:lpstr>
      <vt:lpstr>U ovom delu predavanja će biti obrađena promocija (unapređenje prodaje) na mestu prodaje kao i unapređenje prodaje orijentisano na trgovinu kao oblika unapređenja prodaje koje predstavlja sastavni deo  ovog alata integrisanih marketinških komunikacija. Biće proučeno i upravljanje kampanjama Unapređenja prodaje.</vt:lpstr>
      <vt:lpstr> OSNOVNI CILJEVI PROUČAVANJA UNAPREĐENJA PRODAJE KAO  ALATA INTEGRISANIH MARKETINŠKIH KOMUNIKACIJA</vt:lpstr>
      <vt:lpstr>Takođe bi trebalo još jednom ponoviti da se „Unapređenje prodaje odnosi na aktivnosti marketing komunikacije (izuzev oglašavanja, lične prodaje i odnosa s javnošću) u okviru kojih se kratkoročnim podsticajima, bilo snižavanjem cene ili dodavanjem vrednosti, potrošači ili članovi distributivnog kanala motivišu da odmah kupe proizvod ili uslugu.“, kao i to da se mogu razlikovati više  „vrsta“ ili kategorija ovog alata a to su :</vt:lpstr>
      <vt:lpstr>Promocija (unapređenje prodaje) na mestu prodaje </vt:lpstr>
      <vt:lpstr>Ovde spadaju: znakovi prikačeni za police u prodavnici ili produžeci polica koji više privlače pažnju, posteri, razni izložbeni aranžmani, reklame na kolicima za kupovinu ili kesama.</vt:lpstr>
      <vt:lpstr>UNAPREĐENJE PRODAJE ORIJENTISANO NA TRGOVINU</vt:lpstr>
      <vt:lpstr>Zato kažemo da se većina sredstava koja se koriste za potrošačku promociju, mogu koristiti i kao sredstva za trgovačku promociju. </vt:lpstr>
      <vt:lpstr>Jedna od sličnih/istih metoda je promocija na mestu prodaje, tj. kupovine. Ova tehnika, kao što je napred istaknuto, obuhvata izlaganja (ali i demonstracije/ degustacije) koje se događaju na mestu kupovine ili prodaje. </vt:lpstr>
      <vt:lpstr>Pored redovnih popusta u ceni na svaku količinu robe, (rabata/diskonta), postoji i  stimulativni količinski rabat koji se odobrava za neku uvećanu količinu kupljenih proizvoda tokom utvrđenog perioda vremena. Ponuda podstiče trgovce da kupuju u većim količinama ili drže novi artikal što može biti podstaknuto „rabatom za asortiman“. </vt:lpstr>
      <vt:lpstr>Programi prodajne obuke kao vid trgovačke promocije</vt:lpstr>
      <vt:lpstr>Izlog kao oblik promocijeje veoma važna karika u lancu aktivnosti unapređenja prodaje jer, između ostalog, pruža prednost stvarnog kontakta proizvoda i potencijalnog kupca. Možda bi se moglo reći da je izlog sredstvo koje neposredno doprinosi promociji na mestu prodaje.</vt:lpstr>
      <vt:lpstr>Jedna od klasifikacija je urađena na osnovu sledećih kriterija: 1) širina ponude (npr. univerzalni sajmovi, specijalizovani sajmovi, granski sajmovi, solo i mono sajmovi kao i stručni sajmovi i sajmovi udruženja, saveza), 2) težište ponude (sajmovi potrošnih i sajmovi investicionih dobara), 3) funkcija sajma (informativni i prodajni sajam), 4) domen izlagača i posetilaca (regionalni, nadregionalni, nacionalni i međunarodni sajam), 5) ciljna grupa (sajam stručnih posetilaca, sajam trgovaca i sajam potrošača), kao i 6) glavni pravac prodaje (izvozni i uvozni sajmovi). </vt:lpstr>
      <vt:lpstr>izložbe/sajmovi mogu da postignu brojne ciljeve: 1) pružaju mogućnost kontaktiranja sa auditorijem sa distinktivnim interesom na tržištu i izloženim proizvodima, 2) kreiranje svesnosti i uspostavljanje odnosa sa novim potencijalnim poslovnim partnerima, 3) jačanje odnosa sa postojećim kupcima, 4) omogućavaju demonstraciju proizvoda, 5) utvrđuju i stimulišu potrebe kupaca, 6) prikupljaju informacije o konkurenciji, 7) uvode novi proizvod, 8) regrutuju dilere ili distributere, 9) održavaju/poboljšavaju imidž firme, 10) bave se sa uslugama i drugim problemima kupaca, 11) ostvaruju prodaju. </vt:lpstr>
      <vt:lpstr>Odlučivanje о unapređenju prodaje Upravljanje kampanjom unapređenja prodaje je veoma slično upravljanju propagandnom kampanjom i ono zahteva, pre svega, odgovore na sledeća pitanja:</vt:lpstr>
      <vt:lpstr>Precizno definisanje ciljeva je neophodno za pravilan odabir konkretnog oblika prodajne promocije, odnosno njihove odgovarajuće kombinacije (jer ni jedan od tih oblika nije svemoćan u realizaciji svih postavljenih ciljeva).</vt:lpstr>
      <vt:lpstr>Sledeće pitanje na koje treba dati precizan odgovor je: kakav je vremenski plan što, dalje, uključuje donošenje nekoliko ključnih odluka. Pre svega, treba odlučiti kada da se počne sa nekom akcijom i koliko dugo ona treba da traje. </vt:lpstr>
      <vt:lpstr>Donošenje odluke o tome gde i kako će biti organizovana akcija zahteva učešće velikog broja pojedinaca i njihovu koordinaciju. </vt:lpstr>
      <vt:lpstr>Sledeća odluka vezana je za izbor proizvoda i izbor tržišta. Izbor proizvoda podrazumeva odluku da li će se akcija unapređenja prodaje odnositi na konkretan proizvod, liniju proizvoda ili ukupan asortiman. Odgovor na to pitanje uslovljen je i odgovorom vezanim za tržišni prostor na kome će aktivnost unapređenja prodaje biti primenjena. </vt:lpstr>
      <vt:lpstr>kako obaveštavati javnost o početku i trajanju neke akcije unapređenja prodaje.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UNAPREĐENJE PRODAJE</dc:title>
  <dc:creator>Sonja</dc:creator>
  <cp:lastModifiedBy>Sonja</cp:lastModifiedBy>
  <cp:revision>64</cp:revision>
  <dcterms:created xsi:type="dcterms:W3CDTF">2014-12-23T00:28:23Z</dcterms:created>
  <dcterms:modified xsi:type="dcterms:W3CDTF">2021-04-16T05:03:19Z</dcterms:modified>
</cp:coreProperties>
</file>