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85" r:id="rId3"/>
    <p:sldId id="286" r:id="rId4"/>
    <p:sldId id="256" r:id="rId5"/>
    <p:sldId id="257" r:id="rId6"/>
    <p:sldId id="258" r:id="rId7"/>
    <p:sldId id="259" r:id="rId8"/>
    <p:sldId id="260" r:id="rId9"/>
    <p:sldId id="261" r:id="rId10"/>
    <p:sldId id="262" r:id="rId11"/>
    <p:sldId id="263" r:id="rId12"/>
    <p:sldId id="264" r:id="rId13"/>
    <p:sldId id="276" r:id="rId14"/>
    <p:sldId id="265" r:id="rId15"/>
    <p:sldId id="266" r:id="rId16"/>
    <p:sldId id="267" r:id="rId17"/>
    <p:sldId id="268" r:id="rId18"/>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r-Latn-C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9F98C8-0E35-4764-B374-CA95137D3501}" type="datetimeFigureOut">
              <a:rPr lang="sr-Latn-CS" smtClean="0"/>
              <a:pPr/>
              <a:t>27.11.2020</a:t>
            </a:fld>
            <a:endParaRPr lang="sr-Latn-C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r-Latn-C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r-Latn-C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0385C3-16D7-42AC-9D0B-65CE91ECA4ED}" type="slidenum">
              <a:rPr lang="sr-Latn-CS" smtClean="0"/>
              <a:pPr/>
              <a:t>‹#›</a:t>
            </a:fld>
            <a:endParaRPr lang="sr-Latn-CS"/>
          </a:p>
        </p:txBody>
      </p:sp>
    </p:spTree>
    <p:extLst>
      <p:ext uri="{BB962C8B-B14F-4D97-AF65-F5344CB8AC3E}">
        <p14:creationId xmlns:p14="http://schemas.microsoft.com/office/powerpoint/2010/main" val="4080193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CS" dirty="0"/>
          </a:p>
        </p:txBody>
      </p:sp>
      <p:sp>
        <p:nvSpPr>
          <p:cNvPr id="4" name="Slide Number Placeholder 3"/>
          <p:cNvSpPr>
            <a:spLocks noGrp="1"/>
          </p:cNvSpPr>
          <p:nvPr>
            <p:ph type="sldNum" sz="quarter" idx="10"/>
          </p:nvPr>
        </p:nvSpPr>
        <p:spPr/>
        <p:txBody>
          <a:bodyPr/>
          <a:lstStyle/>
          <a:p>
            <a:fld id="{0E0385C3-16D7-42AC-9D0B-65CE91ECA4ED}" type="slidenum">
              <a:rPr lang="sr-Latn-CS" smtClean="0"/>
              <a:pPr/>
              <a:t>3</a:t>
            </a:fld>
            <a:endParaRPr lang="sr-Latn-CS"/>
          </a:p>
        </p:txBody>
      </p:sp>
    </p:spTree>
    <p:extLst>
      <p:ext uri="{BB962C8B-B14F-4D97-AF65-F5344CB8AC3E}">
        <p14:creationId xmlns:p14="http://schemas.microsoft.com/office/powerpoint/2010/main" val="746257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r-Latn-CS" dirty="0"/>
          </a:p>
        </p:txBody>
      </p:sp>
      <p:sp>
        <p:nvSpPr>
          <p:cNvPr id="4" name="Slide Number Placeholder 3"/>
          <p:cNvSpPr>
            <a:spLocks noGrp="1"/>
          </p:cNvSpPr>
          <p:nvPr>
            <p:ph type="sldNum" sz="quarter" idx="10"/>
          </p:nvPr>
        </p:nvSpPr>
        <p:spPr/>
        <p:txBody>
          <a:bodyPr/>
          <a:lstStyle/>
          <a:p>
            <a:fld id="{0E0385C3-16D7-42AC-9D0B-65CE91ECA4ED}" type="slidenum">
              <a:rPr lang="sr-Latn-CS" smtClean="0"/>
              <a:pPr/>
              <a:t>16</a:t>
            </a:fld>
            <a:endParaRPr lang="sr-Latn-CS"/>
          </a:p>
        </p:txBody>
      </p:sp>
    </p:spTree>
    <p:extLst>
      <p:ext uri="{BB962C8B-B14F-4D97-AF65-F5344CB8AC3E}">
        <p14:creationId xmlns:p14="http://schemas.microsoft.com/office/powerpoint/2010/main" val="3588905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r-Latn-C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r-Latn-CS"/>
          </a:p>
        </p:txBody>
      </p:sp>
      <p:sp>
        <p:nvSpPr>
          <p:cNvPr id="4" name="Date Placeholder 3"/>
          <p:cNvSpPr>
            <a:spLocks noGrp="1"/>
          </p:cNvSpPr>
          <p:nvPr>
            <p:ph type="dt" sz="half" idx="10"/>
          </p:nvPr>
        </p:nvSpPr>
        <p:spPr/>
        <p:txBody>
          <a:bodyPr/>
          <a:lstStyle/>
          <a:p>
            <a:fld id="{F004C75A-8D90-412D-8A5C-6294BC75E3B6}" type="datetimeFigureOut">
              <a:rPr lang="sr-Latn-CS" smtClean="0"/>
              <a:pPr/>
              <a:t>27.11.2020</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32A20426-E97C-4A2C-BAD2-8E5E13CF2E02}" type="slidenum">
              <a:rPr lang="sr-Latn-CS" smtClean="0"/>
              <a:pPr/>
              <a:t>‹#›</a:t>
            </a:fld>
            <a:endParaRPr lang="sr-Latn-CS"/>
          </a:p>
        </p:txBody>
      </p:sp>
    </p:spTree>
    <p:extLst>
      <p:ext uri="{BB962C8B-B14F-4D97-AF65-F5344CB8AC3E}">
        <p14:creationId xmlns:p14="http://schemas.microsoft.com/office/powerpoint/2010/main" val="2078716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p>
            <a:fld id="{F004C75A-8D90-412D-8A5C-6294BC75E3B6}" type="datetimeFigureOut">
              <a:rPr lang="sr-Latn-CS" smtClean="0"/>
              <a:pPr/>
              <a:t>27.11.2020</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32A20426-E97C-4A2C-BAD2-8E5E13CF2E02}" type="slidenum">
              <a:rPr lang="sr-Latn-CS" smtClean="0"/>
              <a:pPr/>
              <a:t>‹#›</a:t>
            </a:fld>
            <a:endParaRPr lang="sr-Latn-CS"/>
          </a:p>
        </p:txBody>
      </p:sp>
    </p:spTree>
    <p:extLst>
      <p:ext uri="{BB962C8B-B14F-4D97-AF65-F5344CB8AC3E}">
        <p14:creationId xmlns:p14="http://schemas.microsoft.com/office/powerpoint/2010/main" val="3076906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r-Latn-C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p>
            <a:fld id="{F004C75A-8D90-412D-8A5C-6294BC75E3B6}" type="datetimeFigureOut">
              <a:rPr lang="sr-Latn-CS" smtClean="0"/>
              <a:pPr/>
              <a:t>27.11.2020</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32A20426-E97C-4A2C-BAD2-8E5E13CF2E02}" type="slidenum">
              <a:rPr lang="sr-Latn-CS" smtClean="0"/>
              <a:pPr/>
              <a:t>‹#›</a:t>
            </a:fld>
            <a:endParaRPr lang="sr-Latn-CS"/>
          </a:p>
        </p:txBody>
      </p:sp>
    </p:spTree>
    <p:extLst>
      <p:ext uri="{BB962C8B-B14F-4D97-AF65-F5344CB8AC3E}">
        <p14:creationId xmlns:p14="http://schemas.microsoft.com/office/powerpoint/2010/main" val="3367722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1CD811-B05D-48B0-960A-018AEB8FA1E8}" type="datetimeFigureOut">
              <a:rPr lang="en-US" smtClean="0">
                <a:solidFill>
                  <a:prstClr val="black">
                    <a:tint val="75000"/>
                  </a:prstClr>
                </a:solidFill>
              </a:rPr>
              <a:pPr/>
              <a:t>11/27/2020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13B90C-C449-4B45-9F0C-852C1392B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82430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CD811-B05D-48B0-960A-018AEB8FA1E8}" type="datetimeFigureOut">
              <a:rPr lang="en-US" smtClean="0">
                <a:solidFill>
                  <a:prstClr val="black">
                    <a:tint val="75000"/>
                  </a:prstClr>
                </a:solidFill>
              </a:rPr>
              <a:pPr/>
              <a:t>11/27/2020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13B90C-C449-4B45-9F0C-852C1392B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27137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1CD811-B05D-48B0-960A-018AEB8FA1E8}" type="datetimeFigureOut">
              <a:rPr lang="en-US" smtClean="0">
                <a:solidFill>
                  <a:prstClr val="black">
                    <a:tint val="75000"/>
                  </a:prstClr>
                </a:solidFill>
              </a:rPr>
              <a:pPr/>
              <a:t>11/27/2020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13B90C-C449-4B45-9F0C-852C1392B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4776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1CD811-B05D-48B0-960A-018AEB8FA1E8}" type="datetimeFigureOut">
              <a:rPr lang="en-US" smtClean="0">
                <a:solidFill>
                  <a:prstClr val="black">
                    <a:tint val="75000"/>
                  </a:prstClr>
                </a:solidFill>
              </a:rPr>
              <a:pPr/>
              <a:t>11/27/2020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B13B90C-C449-4B45-9F0C-852C1392B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89019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1CD811-B05D-48B0-960A-018AEB8FA1E8}" type="datetimeFigureOut">
              <a:rPr lang="en-US" smtClean="0">
                <a:solidFill>
                  <a:prstClr val="black">
                    <a:tint val="75000"/>
                  </a:prstClr>
                </a:solidFill>
              </a:rPr>
              <a:pPr/>
              <a:t>11/27/2020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B13B90C-C449-4B45-9F0C-852C1392B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28980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1CD811-B05D-48B0-960A-018AEB8FA1E8}" type="datetimeFigureOut">
              <a:rPr lang="en-US" smtClean="0">
                <a:solidFill>
                  <a:prstClr val="black">
                    <a:tint val="75000"/>
                  </a:prstClr>
                </a:solidFill>
              </a:rPr>
              <a:pPr/>
              <a:t>11/27/2020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B13B90C-C449-4B45-9F0C-852C1392B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712428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1CD811-B05D-48B0-960A-018AEB8FA1E8}" type="datetimeFigureOut">
              <a:rPr lang="en-US" smtClean="0">
                <a:solidFill>
                  <a:prstClr val="black">
                    <a:tint val="75000"/>
                  </a:prstClr>
                </a:solidFill>
              </a:rPr>
              <a:pPr/>
              <a:t>11/27/2020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B13B90C-C449-4B45-9F0C-852C1392B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57629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1CD811-B05D-48B0-960A-018AEB8FA1E8}" type="datetimeFigureOut">
              <a:rPr lang="en-US" smtClean="0">
                <a:solidFill>
                  <a:prstClr val="black">
                    <a:tint val="75000"/>
                  </a:prstClr>
                </a:solidFill>
              </a:rPr>
              <a:pPr/>
              <a:t>11/27/2020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B13B90C-C449-4B45-9F0C-852C1392B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9181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10"/>
          </p:nvPr>
        </p:nvSpPr>
        <p:spPr/>
        <p:txBody>
          <a:bodyPr/>
          <a:lstStyle/>
          <a:p>
            <a:fld id="{F004C75A-8D90-412D-8A5C-6294BC75E3B6}" type="datetimeFigureOut">
              <a:rPr lang="sr-Latn-CS" smtClean="0"/>
              <a:pPr/>
              <a:t>27.11.2020</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32A20426-E97C-4A2C-BAD2-8E5E13CF2E02}" type="slidenum">
              <a:rPr lang="sr-Latn-CS" smtClean="0"/>
              <a:pPr/>
              <a:t>‹#›</a:t>
            </a:fld>
            <a:endParaRPr lang="sr-Latn-CS"/>
          </a:p>
        </p:txBody>
      </p:sp>
    </p:spTree>
    <p:extLst>
      <p:ext uri="{BB962C8B-B14F-4D97-AF65-F5344CB8AC3E}">
        <p14:creationId xmlns:p14="http://schemas.microsoft.com/office/powerpoint/2010/main" val="4236705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1CD811-B05D-48B0-960A-018AEB8FA1E8}" type="datetimeFigureOut">
              <a:rPr lang="en-US" smtClean="0">
                <a:solidFill>
                  <a:prstClr val="black">
                    <a:tint val="75000"/>
                  </a:prstClr>
                </a:solidFill>
              </a:rPr>
              <a:pPr/>
              <a:t>11/27/2020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B13B90C-C449-4B45-9F0C-852C1392B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75242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CD811-B05D-48B0-960A-018AEB8FA1E8}" type="datetimeFigureOut">
              <a:rPr lang="en-US" smtClean="0">
                <a:solidFill>
                  <a:prstClr val="black">
                    <a:tint val="75000"/>
                  </a:prstClr>
                </a:solidFill>
              </a:rPr>
              <a:pPr/>
              <a:t>11/27/2020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13B90C-C449-4B45-9F0C-852C1392B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552239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CD811-B05D-48B0-960A-018AEB8FA1E8}" type="datetimeFigureOut">
              <a:rPr lang="en-US" smtClean="0">
                <a:solidFill>
                  <a:prstClr val="black">
                    <a:tint val="75000"/>
                  </a:prstClr>
                </a:solidFill>
              </a:rPr>
              <a:pPr/>
              <a:t>11/27/2020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B13B90C-C449-4B45-9F0C-852C1392B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79379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r-Latn-C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04C75A-8D90-412D-8A5C-6294BC75E3B6}" type="datetimeFigureOut">
              <a:rPr lang="sr-Latn-CS" smtClean="0"/>
              <a:pPr/>
              <a:t>27.11.2020</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32A20426-E97C-4A2C-BAD2-8E5E13CF2E02}" type="slidenum">
              <a:rPr lang="sr-Latn-CS" smtClean="0"/>
              <a:pPr/>
              <a:t>‹#›</a:t>
            </a:fld>
            <a:endParaRPr lang="sr-Latn-CS"/>
          </a:p>
        </p:txBody>
      </p:sp>
    </p:spTree>
    <p:extLst>
      <p:ext uri="{BB962C8B-B14F-4D97-AF65-F5344CB8AC3E}">
        <p14:creationId xmlns:p14="http://schemas.microsoft.com/office/powerpoint/2010/main" val="1609995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Date Placeholder 4"/>
          <p:cNvSpPr>
            <a:spLocks noGrp="1"/>
          </p:cNvSpPr>
          <p:nvPr>
            <p:ph type="dt" sz="half" idx="10"/>
          </p:nvPr>
        </p:nvSpPr>
        <p:spPr/>
        <p:txBody>
          <a:bodyPr/>
          <a:lstStyle/>
          <a:p>
            <a:fld id="{F004C75A-8D90-412D-8A5C-6294BC75E3B6}" type="datetimeFigureOut">
              <a:rPr lang="sr-Latn-CS" smtClean="0"/>
              <a:pPr/>
              <a:t>27.11.2020</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32A20426-E97C-4A2C-BAD2-8E5E13CF2E02}" type="slidenum">
              <a:rPr lang="sr-Latn-CS" smtClean="0"/>
              <a:pPr/>
              <a:t>‹#›</a:t>
            </a:fld>
            <a:endParaRPr lang="sr-Latn-CS"/>
          </a:p>
        </p:txBody>
      </p:sp>
    </p:spTree>
    <p:extLst>
      <p:ext uri="{BB962C8B-B14F-4D97-AF65-F5344CB8AC3E}">
        <p14:creationId xmlns:p14="http://schemas.microsoft.com/office/powerpoint/2010/main" val="323356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r-Latn-C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7" name="Date Placeholder 6"/>
          <p:cNvSpPr>
            <a:spLocks noGrp="1"/>
          </p:cNvSpPr>
          <p:nvPr>
            <p:ph type="dt" sz="half" idx="10"/>
          </p:nvPr>
        </p:nvSpPr>
        <p:spPr/>
        <p:txBody>
          <a:bodyPr/>
          <a:lstStyle/>
          <a:p>
            <a:fld id="{F004C75A-8D90-412D-8A5C-6294BC75E3B6}" type="datetimeFigureOut">
              <a:rPr lang="sr-Latn-CS" smtClean="0"/>
              <a:pPr/>
              <a:t>27.11.2020</a:t>
            </a:fld>
            <a:endParaRPr lang="sr-Latn-CS"/>
          </a:p>
        </p:txBody>
      </p:sp>
      <p:sp>
        <p:nvSpPr>
          <p:cNvPr id="8" name="Footer Placeholder 7"/>
          <p:cNvSpPr>
            <a:spLocks noGrp="1"/>
          </p:cNvSpPr>
          <p:nvPr>
            <p:ph type="ftr" sz="quarter" idx="11"/>
          </p:nvPr>
        </p:nvSpPr>
        <p:spPr/>
        <p:txBody>
          <a:bodyPr/>
          <a:lstStyle/>
          <a:p>
            <a:endParaRPr lang="sr-Latn-CS"/>
          </a:p>
        </p:txBody>
      </p:sp>
      <p:sp>
        <p:nvSpPr>
          <p:cNvPr id="9" name="Slide Number Placeholder 8"/>
          <p:cNvSpPr>
            <a:spLocks noGrp="1"/>
          </p:cNvSpPr>
          <p:nvPr>
            <p:ph type="sldNum" sz="quarter" idx="12"/>
          </p:nvPr>
        </p:nvSpPr>
        <p:spPr/>
        <p:txBody>
          <a:bodyPr/>
          <a:lstStyle/>
          <a:p>
            <a:fld id="{32A20426-E97C-4A2C-BAD2-8E5E13CF2E02}" type="slidenum">
              <a:rPr lang="sr-Latn-CS" smtClean="0"/>
              <a:pPr/>
              <a:t>‹#›</a:t>
            </a:fld>
            <a:endParaRPr lang="sr-Latn-CS"/>
          </a:p>
        </p:txBody>
      </p:sp>
    </p:spTree>
    <p:extLst>
      <p:ext uri="{BB962C8B-B14F-4D97-AF65-F5344CB8AC3E}">
        <p14:creationId xmlns:p14="http://schemas.microsoft.com/office/powerpoint/2010/main" val="4075185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CS"/>
          </a:p>
        </p:txBody>
      </p:sp>
      <p:sp>
        <p:nvSpPr>
          <p:cNvPr id="3" name="Date Placeholder 2"/>
          <p:cNvSpPr>
            <a:spLocks noGrp="1"/>
          </p:cNvSpPr>
          <p:nvPr>
            <p:ph type="dt" sz="half" idx="10"/>
          </p:nvPr>
        </p:nvSpPr>
        <p:spPr/>
        <p:txBody>
          <a:bodyPr/>
          <a:lstStyle/>
          <a:p>
            <a:fld id="{F004C75A-8D90-412D-8A5C-6294BC75E3B6}" type="datetimeFigureOut">
              <a:rPr lang="sr-Latn-CS" smtClean="0"/>
              <a:pPr/>
              <a:t>27.11.2020</a:t>
            </a:fld>
            <a:endParaRPr lang="sr-Latn-CS"/>
          </a:p>
        </p:txBody>
      </p:sp>
      <p:sp>
        <p:nvSpPr>
          <p:cNvPr id="4" name="Footer Placeholder 3"/>
          <p:cNvSpPr>
            <a:spLocks noGrp="1"/>
          </p:cNvSpPr>
          <p:nvPr>
            <p:ph type="ftr" sz="quarter" idx="11"/>
          </p:nvPr>
        </p:nvSpPr>
        <p:spPr/>
        <p:txBody>
          <a:bodyPr/>
          <a:lstStyle/>
          <a:p>
            <a:endParaRPr lang="sr-Latn-CS"/>
          </a:p>
        </p:txBody>
      </p:sp>
      <p:sp>
        <p:nvSpPr>
          <p:cNvPr id="5" name="Slide Number Placeholder 4"/>
          <p:cNvSpPr>
            <a:spLocks noGrp="1"/>
          </p:cNvSpPr>
          <p:nvPr>
            <p:ph type="sldNum" sz="quarter" idx="12"/>
          </p:nvPr>
        </p:nvSpPr>
        <p:spPr/>
        <p:txBody>
          <a:bodyPr/>
          <a:lstStyle/>
          <a:p>
            <a:fld id="{32A20426-E97C-4A2C-BAD2-8E5E13CF2E02}" type="slidenum">
              <a:rPr lang="sr-Latn-CS" smtClean="0"/>
              <a:pPr/>
              <a:t>‹#›</a:t>
            </a:fld>
            <a:endParaRPr lang="sr-Latn-CS"/>
          </a:p>
        </p:txBody>
      </p:sp>
    </p:spTree>
    <p:extLst>
      <p:ext uri="{BB962C8B-B14F-4D97-AF65-F5344CB8AC3E}">
        <p14:creationId xmlns:p14="http://schemas.microsoft.com/office/powerpoint/2010/main" val="3401381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04C75A-8D90-412D-8A5C-6294BC75E3B6}" type="datetimeFigureOut">
              <a:rPr lang="sr-Latn-CS" smtClean="0"/>
              <a:pPr/>
              <a:t>27.11.2020</a:t>
            </a:fld>
            <a:endParaRPr lang="sr-Latn-CS"/>
          </a:p>
        </p:txBody>
      </p:sp>
      <p:sp>
        <p:nvSpPr>
          <p:cNvPr id="3" name="Footer Placeholder 2"/>
          <p:cNvSpPr>
            <a:spLocks noGrp="1"/>
          </p:cNvSpPr>
          <p:nvPr>
            <p:ph type="ftr" sz="quarter" idx="11"/>
          </p:nvPr>
        </p:nvSpPr>
        <p:spPr/>
        <p:txBody>
          <a:bodyPr/>
          <a:lstStyle/>
          <a:p>
            <a:endParaRPr lang="sr-Latn-CS"/>
          </a:p>
        </p:txBody>
      </p:sp>
      <p:sp>
        <p:nvSpPr>
          <p:cNvPr id="4" name="Slide Number Placeholder 3"/>
          <p:cNvSpPr>
            <a:spLocks noGrp="1"/>
          </p:cNvSpPr>
          <p:nvPr>
            <p:ph type="sldNum" sz="quarter" idx="12"/>
          </p:nvPr>
        </p:nvSpPr>
        <p:spPr/>
        <p:txBody>
          <a:bodyPr/>
          <a:lstStyle/>
          <a:p>
            <a:fld id="{32A20426-E97C-4A2C-BAD2-8E5E13CF2E02}" type="slidenum">
              <a:rPr lang="sr-Latn-CS" smtClean="0"/>
              <a:pPr/>
              <a:t>‹#›</a:t>
            </a:fld>
            <a:endParaRPr lang="sr-Latn-CS"/>
          </a:p>
        </p:txBody>
      </p:sp>
    </p:spTree>
    <p:extLst>
      <p:ext uri="{BB962C8B-B14F-4D97-AF65-F5344CB8AC3E}">
        <p14:creationId xmlns:p14="http://schemas.microsoft.com/office/powerpoint/2010/main" val="2757645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r-Latn-C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04C75A-8D90-412D-8A5C-6294BC75E3B6}" type="datetimeFigureOut">
              <a:rPr lang="sr-Latn-CS" smtClean="0"/>
              <a:pPr/>
              <a:t>27.11.2020</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32A20426-E97C-4A2C-BAD2-8E5E13CF2E02}" type="slidenum">
              <a:rPr lang="sr-Latn-CS" smtClean="0"/>
              <a:pPr/>
              <a:t>‹#›</a:t>
            </a:fld>
            <a:endParaRPr lang="sr-Latn-CS"/>
          </a:p>
        </p:txBody>
      </p:sp>
    </p:spTree>
    <p:extLst>
      <p:ext uri="{BB962C8B-B14F-4D97-AF65-F5344CB8AC3E}">
        <p14:creationId xmlns:p14="http://schemas.microsoft.com/office/powerpoint/2010/main" val="1709329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r-Latn-C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C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04C75A-8D90-412D-8A5C-6294BC75E3B6}" type="datetimeFigureOut">
              <a:rPr lang="sr-Latn-CS" smtClean="0"/>
              <a:pPr/>
              <a:t>27.11.2020</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32A20426-E97C-4A2C-BAD2-8E5E13CF2E02}" type="slidenum">
              <a:rPr lang="sr-Latn-CS" smtClean="0"/>
              <a:pPr/>
              <a:t>‹#›</a:t>
            </a:fld>
            <a:endParaRPr lang="sr-Latn-CS"/>
          </a:p>
        </p:txBody>
      </p:sp>
    </p:spTree>
    <p:extLst>
      <p:ext uri="{BB962C8B-B14F-4D97-AF65-F5344CB8AC3E}">
        <p14:creationId xmlns:p14="http://schemas.microsoft.com/office/powerpoint/2010/main" val="2244738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r-Latn-C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C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4C75A-8D90-412D-8A5C-6294BC75E3B6}" type="datetimeFigureOut">
              <a:rPr lang="sr-Latn-CS" smtClean="0"/>
              <a:pPr/>
              <a:t>27.11.2020</a:t>
            </a:fld>
            <a:endParaRPr lang="sr-Latn-C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C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A20426-E97C-4A2C-BAD2-8E5E13CF2E02}" type="slidenum">
              <a:rPr lang="sr-Latn-CS" smtClean="0"/>
              <a:pPr/>
              <a:t>‹#›</a:t>
            </a:fld>
            <a:endParaRPr lang="sr-Latn-CS"/>
          </a:p>
        </p:txBody>
      </p:sp>
    </p:spTree>
    <p:extLst>
      <p:ext uri="{BB962C8B-B14F-4D97-AF65-F5344CB8AC3E}">
        <p14:creationId xmlns:p14="http://schemas.microsoft.com/office/powerpoint/2010/main" val="2455213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1CD811-B05D-48B0-960A-018AEB8FA1E8}" type="datetimeFigureOut">
              <a:rPr lang="en-US" smtClean="0">
                <a:solidFill>
                  <a:prstClr val="black">
                    <a:tint val="75000"/>
                  </a:prstClr>
                </a:solidFill>
              </a:rPr>
              <a:pPr/>
              <a:t>11/27/2020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13B90C-C449-4B45-9F0C-852C1392B67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628330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60648"/>
            <a:ext cx="8784976" cy="1368152"/>
          </a:xfrm>
        </p:spPr>
        <p:txBody>
          <a:bodyPr>
            <a:normAutofit fontScale="90000"/>
          </a:bodyPr>
          <a:lstStyle/>
          <a:p>
            <a:r>
              <a:rPr lang="sr-Latn-CS" sz="2800" dirty="0" smtClean="0"/>
              <a:t/>
            </a:r>
            <a:br>
              <a:rPr lang="sr-Latn-CS" sz="2800" dirty="0" smtClean="0"/>
            </a:br>
            <a:r>
              <a:rPr lang="sr-Latn-CS" sz="2800" dirty="0" smtClean="0"/>
              <a:t> Predmet:         </a:t>
            </a:r>
            <a:r>
              <a:rPr lang="sr-Latn-CS" sz="3200" b="1" dirty="0" smtClean="0"/>
              <a:t>MARKETING KOMUNICIRANJE</a:t>
            </a:r>
            <a:r>
              <a:rPr lang="sr-Latn-CS" dirty="0" smtClean="0"/>
              <a:t/>
            </a:r>
            <a:br>
              <a:rPr lang="sr-Latn-CS" dirty="0" smtClean="0"/>
            </a:br>
            <a:r>
              <a:rPr lang="sr-Latn-CS" dirty="0" smtClean="0"/>
              <a:t> </a:t>
            </a:r>
            <a:endParaRPr lang="sr-Latn-CS" dirty="0"/>
          </a:p>
        </p:txBody>
      </p:sp>
      <p:sp>
        <p:nvSpPr>
          <p:cNvPr id="3" name="Subtitle 2"/>
          <p:cNvSpPr>
            <a:spLocks noGrp="1"/>
          </p:cNvSpPr>
          <p:nvPr>
            <p:ph type="subTitle" idx="1"/>
          </p:nvPr>
        </p:nvSpPr>
        <p:spPr>
          <a:xfrm>
            <a:off x="33908" y="1340768"/>
            <a:ext cx="8892480" cy="5328592"/>
          </a:xfrm>
        </p:spPr>
        <p:txBody>
          <a:bodyPr>
            <a:normAutofit/>
          </a:bodyPr>
          <a:lstStyle/>
          <a:p>
            <a:r>
              <a:rPr lang="sr-Latn-CS" b="1" dirty="0" smtClean="0">
                <a:solidFill>
                  <a:schemeClr val="tx1"/>
                </a:solidFill>
              </a:rPr>
              <a:t>7. predavanje</a:t>
            </a:r>
            <a:r>
              <a:rPr lang="sr-Latn-CS" dirty="0" smtClean="0">
                <a:solidFill>
                  <a:schemeClr val="tx1"/>
                </a:solidFill>
              </a:rPr>
              <a:t> </a:t>
            </a:r>
          </a:p>
          <a:p>
            <a:endParaRPr lang="sr-Latn-CS" dirty="0" smtClean="0">
              <a:solidFill>
                <a:schemeClr val="tx1"/>
              </a:solidFill>
            </a:endParaRPr>
          </a:p>
          <a:p>
            <a:endParaRPr lang="sr-Latn-CS" sz="2000" b="1" dirty="0">
              <a:solidFill>
                <a:schemeClr val="tx1"/>
              </a:solidFill>
            </a:endParaRPr>
          </a:p>
          <a:p>
            <a:r>
              <a:rPr lang="sr-Latn-CS" b="1" smtClean="0">
                <a:solidFill>
                  <a:prstClr val="black"/>
                </a:solidFill>
                <a:ea typeface="+mj-ea"/>
                <a:cs typeface="+mj-cs"/>
              </a:rPr>
              <a:t>UNAPREĐENJE PRODAJE KAO ELEMENT MARKETING KOMUNICIRANJA</a:t>
            </a:r>
            <a:endParaRPr lang="sr-Latn-CS" b="1" dirty="0" smtClean="0">
              <a:solidFill>
                <a:prstClr val="black"/>
              </a:solidFill>
              <a:ea typeface="+mj-ea"/>
              <a:cs typeface="+mj-cs"/>
            </a:endParaRPr>
          </a:p>
          <a:p>
            <a:pPr marL="514350" indent="-514350">
              <a:buAutoNum type="arabicPeriod"/>
            </a:pPr>
            <a:r>
              <a:rPr lang="sr-Latn-CS" b="1" dirty="0" smtClean="0">
                <a:solidFill>
                  <a:prstClr val="black"/>
                </a:solidFill>
                <a:ea typeface="+mj-ea"/>
                <a:cs typeface="+mj-cs"/>
              </a:rPr>
              <a:t>DEO</a:t>
            </a:r>
          </a:p>
          <a:p>
            <a:pPr marL="514350" indent="-514350">
              <a:buAutoNum type="arabicPeriod"/>
            </a:pPr>
            <a:endParaRPr lang="sr-Latn-CS" b="1" dirty="0" smtClean="0">
              <a:solidFill>
                <a:prstClr val="black"/>
              </a:solidFill>
              <a:ea typeface="+mj-ea"/>
              <a:cs typeface="+mj-cs"/>
            </a:endParaRPr>
          </a:p>
          <a:p>
            <a:endParaRPr lang="sr-Latn-CS" b="1" dirty="0" smtClean="0">
              <a:solidFill>
                <a:schemeClr val="tx1"/>
              </a:solidFill>
            </a:endParaRPr>
          </a:p>
          <a:p>
            <a:r>
              <a:rPr lang="sr-Latn-CS" b="1" dirty="0" smtClean="0">
                <a:solidFill>
                  <a:schemeClr val="tx1"/>
                </a:solidFill>
              </a:rPr>
              <a:t>dr Sonja Milojević </a:t>
            </a:r>
          </a:p>
          <a:p>
            <a:endParaRPr lang="sr-Latn-CS" b="1" dirty="0" smtClean="0">
              <a:solidFill>
                <a:schemeClr val="tx1"/>
              </a:solidFill>
            </a:endParaRPr>
          </a:p>
        </p:txBody>
      </p:sp>
    </p:spTree>
    <p:extLst>
      <p:ext uri="{BB962C8B-B14F-4D97-AF65-F5344CB8AC3E}">
        <p14:creationId xmlns:p14="http://schemas.microsoft.com/office/powerpoint/2010/main" val="3902587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06090"/>
          </a:xfrm>
        </p:spPr>
        <p:txBody>
          <a:bodyPr>
            <a:normAutofit fontScale="90000"/>
          </a:bodyPr>
          <a:lstStyle/>
          <a:p>
            <a:r>
              <a:rPr lang="sr-Latn-CS" sz="2400" dirty="0" smtClean="0"/>
              <a:t>PREDNOSTI -indukovanje prospektivnih kupaca da probaju proizvod ili uslugu </a:t>
            </a:r>
            <a:endParaRPr lang="sr-Latn-CS" sz="2400" dirty="0"/>
          </a:p>
        </p:txBody>
      </p:sp>
      <p:sp>
        <p:nvSpPr>
          <p:cNvPr id="3" name="Content Placeholder 2"/>
          <p:cNvSpPr>
            <a:spLocks noGrp="1"/>
          </p:cNvSpPr>
          <p:nvPr>
            <p:ph idx="1"/>
          </p:nvPr>
        </p:nvSpPr>
        <p:spPr>
          <a:xfrm>
            <a:off x="0" y="1008112"/>
            <a:ext cx="9144000" cy="5877272"/>
          </a:xfrm>
        </p:spPr>
        <p:txBody>
          <a:bodyPr>
            <a:normAutofit/>
          </a:bodyPr>
          <a:lstStyle/>
          <a:p>
            <a:r>
              <a:rPr lang="sr-Latn-CS" sz="2400" dirty="0" smtClean="0"/>
              <a:t>Generira mnogo višu stopu probe nego propaganda i ostale tehnike promocije prodaje.</a:t>
            </a:r>
          </a:p>
          <a:p>
            <a:r>
              <a:rPr lang="it-IT" sz="2400" dirty="0" smtClean="0"/>
              <a:t>Davanje uzoraka treba da bude koordinirano </a:t>
            </a:r>
            <a:r>
              <a:rPr lang="sr-Latn-CS" sz="2400" dirty="0" smtClean="0"/>
              <a:t> </a:t>
            </a:r>
            <a:r>
              <a:rPr lang="it-IT" sz="2400" dirty="0" smtClean="0"/>
              <a:t>sa </a:t>
            </a:r>
            <a:r>
              <a:rPr lang="it-IT" sz="2400" dirty="0" smtClean="0"/>
              <a:t>ostalim elementima marketinga</a:t>
            </a:r>
            <a:r>
              <a:rPr lang="sr-Latn-CS" sz="2400" dirty="0" smtClean="0"/>
              <a:t>.</a:t>
            </a:r>
          </a:p>
          <a:p>
            <a:pPr algn="just"/>
            <a:r>
              <a:rPr lang="sr-Latn-CS" sz="2400" dirty="0" smtClean="0"/>
              <a:t>Ni</a:t>
            </a:r>
            <a:r>
              <a:rPr lang="vi-VN" sz="2400" dirty="0" smtClean="0"/>
              <a:t>su pogodni za pokvarljive, teške, voluminozne, lomljive proizvode, ili proizvode koji imaju mali koeficijent obrta i maržu. Takođe, nisu preporučljivi ni za zrele proizvode</a:t>
            </a:r>
            <a:r>
              <a:rPr lang="sr-Latn-CS" sz="2400" dirty="0" smtClean="0"/>
              <a:t>.</a:t>
            </a:r>
          </a:p>
          <a:p>
            <a:pPr algn="just"/>
            <a:r>
              <a:rPr lang="vi-VN" sz="2400" dirty="0" smtClean="0"/>
              <a:t>I </a:t>
            </a:r>
            <a:r>
              <a:rPr lang="vi-VN" sz="2400" b="1" i="1" u="sng" dirty="0" smtClean="0"/>
              <a:t>demonstracije proizvoda </a:t>
            </a:r>
            <a:r>
              <a:rPr lang="vi-VN" sz="2400" dirty="0" smtClean="0"/>
              <a:t>su čest oblik unapređenja prodaje. Koriste se za unapređenje prodaje skupih proizvoda koji ne mogu da se dele kao besplatni uzorci. </a:t>
            </a:r>
            <a:endParaRPr lang="sr-Latn-CS" sz="2400" dirty="0" smtClean="0"/>
          </a:p>
          <a:p>
            <a:pPr algn="just"/>
            <a:r>
              <a:rPr lang="pl-PL" sz="2400" dirty="0" smtClean="0"/>
              <a:t>Ovaj vid prezentacije se organizuje po restoranima, u stanovima potencijalnih kupaca, </a:t>
            </a:r>
            <a:r>
              <a:rPr lang="vi-VN" sz="2400" dirty="0" smtClean="0"/>
              <a:t>prilikom posebnih događaja kao što su izložbe i sajmovi sa „specijalnim namenama“</a:t>
            </a:r>
            <a:r>
              <a:rPr lang="sr-Latn-CS" sz="2400" dirty="0" smtClean="0"/>
              <a:t>.</a:t>
            </a:r>
            <a:endParaRPr lang="sr-Latn-CS" sz="2400" dirty="0"/>
          </a:p>
        </p:txBody>
      </p:sp>
    </p:spTree>
    <p:extLst>
      <p:ext uri="{BB962C8B-B14F-4D97-AF65-F5344CB8AC3E}">
        <p14:creationId xmlns:p14="http://schemas.microsoft.com/office/powerpoint/2010/main" val="3232793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700808"/>
          </a:xfrm>
        </p:spPr>
        <p:txBody>
          <a:bodyPr>
            <a:normAutofit/>
          </a:bodyPr>
          <a:lstStyle/>
          <a:p>
            <a:pPr algn="l"/>
            <a:r>
              <a:rPr lang="sr-Latn-CS" sz="2400" b="1" u="sng" dirty="0" smtClean="0"/>
              <a:t>Kuponi </a:t>
            </a:r>
            <a:r>
              <a:rPr lang="sr-Latn-CS" sz="2400" b="1" dirty="0" smtClean="0"/>
              <a:t> </a:t>
            </a:r>
            <a:r>
              <a:rPr lang="sr-Latn-CS" sz="2400" dirty="0" smtClean="0"/>
              <a:t>su </a:t>
            </a:r>
            <a:r>
              <a:rPr lang="sr-Latn-CS" sz="2400" dirty="0" smtClean="0"/>
              <a:t>štampane potvrde koje imaju vrednost </a:t>
            </a:r>
            <a:r>
              <a:rPr lang="sr-Latn-CS" sz="2400" dirty="0" smtClean="0"/>
              <a:t>pri </a:t>
            </a:r>
            <a:r>
              <a:rPr lang="sr-Latn-CS" sz="2400" dirty="0" smtClean="0"/>
              <a:t>kupovini proizvoda jer garantuju trenutnu uštedu prilikom kupovine onih proizvoda koji su navedeni (odštampani) na njima. Postoji više vrsta kupona. Tako, recimo, postoje </a:t>
            </a:r>
            <a:r>
              <a:rPr lang="sr-Latn-CS" sz="2400" b="1" i="1" dirty="0" smtClean="0"/>
              <a:t>vrednosni i premijski </a:t>
            </a:r>
            <a:r>
              <a:rPr lang="sr-Latn-CS" sz="2400" dirty="0" smtClean="0"/>
              <a:t>kuponi. </a:t>
            </a:r>
            <a:endParaRPr lang="sr-Latn-CS" sz="2400" dirty="0"/>
          </a:p>
        </p:txBody>
      </p:sp>
      <p:sp>
        <p:nvSpPr>
          <p:cNvPr id="3" name="Content Placeholder 2"/>
          <p:cNvSpPr>
            <a:spLocks noGrp="1"/>
          </p:cNvSpPr>
          <p:nvPr>
            <p:ph idx="1"/>
          </p:nvPr>
        </p:nvSpPr>
        <p:spPr>
          <a:xfrm>
            <a:off x="-15056" y="1772816"/>
            <a:ext cx="9159056" cy="5085184"/>
          </a:xfrm>
        </p:spPr>
        <p:txBody>
          <a:bodyPr>
            <a:normAutofit/>
          </a:bodyPr>
          <a:lstStyle/>
          <a:p>
            <a:pPr algn="just"/>
            <a:r>
              <a:rPr lang="pl-PL" sz="2400" b="1" dirty="0" smtClean="0"/>
              <a:t>Vrednosni kuponi </a:t>
            </a:r>
            <a:r>
              <a:rPr lang="pl-PL" sz="2400" dirty="0" smtClean="0"/>
              <a:t>daju  pravo na popust u ceni u apsolutnom iznosu (Mc Donaldsovi kuponi, lili, - nefiskalni deo...).</a:t>
            </a:r>
          </a:p>
          <a:p>
            <a:pPr algn="just"/>
            <a:r>
              <a:rPr lang="sr-Latn-CS" sz="2400" b="1" dirty="0" smtClean="0"/>
              <a:t>Premijski kuponi  </a:t>
            </a:r>
            <a:r>
              <a:rPr lang="sr-Latn-CS" sz="2400" dirty="0" smtClean="0"/>
              <a:t>su kuponi koji daju pravo besplatnog dobijanja nekog proizvoda ili neke usluge.</a:t>
            </a:r>
          </a:p>
          <a:p>
            <a:pPr algn="just"/>
            <a:r>
              <a:rPr lang="sr-Latn-CS" sz="2400" dirty="0" smtClean="0"/>
              <a:t>forma premiranja potrošača su i </a:t>
            </a:r>
            <a:r>
              <a:rPr lang="sr-Latn-CS" sz="2400" b="1" dirty="0" smtClean="0"/>
              <a:t>trgovačke markice. </a:t>
            </a:r>
            <a:r>
              <a:rPr lang="sr-Latn-CS" sz="2400" dirty="0" smtClean="0"/>
              <a:t>To su posebno kreirana štampana obeležja koja se dobijaju na prodajnom mestu. </a:t>
            </a:r>
          </a:p>
          <a:p>
            <a:pPr algn="just"/>
            <a:r>
              <a:rPr lang="sr-Latn-CS" sz="2400" dirty="0" smtClean="0"/>
              <a:t>Još jedan vid sakupljnja trgovačkih markica je kreiranje različitih zadataka u različitim kombinacijama kao što je sakupljanje i formiranje nekih serija (taloni ili albumi). </a:t>
            </a:r>
            <a:endParaRPr lang="sr-Latn-CS" sz="2400" dirty="0"/>
          </a:p>
        </p:txBody>
      </p:sp>
    </p:spTree>
    <p:extLst>
      <p:ext uri="{BB962C8B-B14F-4D97-AF65-F5344CB8AC3E}">
        <p14:creationId xmlns:p14="http://schemas.microsoft.com/office/powerpoint/2010/main" val="4153714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696"/>
            <a:ext cx="9144000" cy="859408"/>
          </a:xfrm>
        </p:spPr>
        <p:txBody>
          <a:bodyPr>
            <a:normAutofit/>
          </a:bodyPr>
          <a:lstStyle/>
          <a:p>
            <a:r>
              <a:rPr lang="vi-VN" sz="2400" dirty="0" smtClean="0"/>
              <a:t>Pre uvođenja kupona neophodno je razmotriti sledeća pitanja</a:t>
            </a:r>
            <a:endParaRPr lang="sr-Latn-CS" sz="2400" dirty="0"/>
          </a:p>
        </p:txBody>
      </p:sp>
      <p:sp>
        <p:nvSpPr>
          <p:cNvPr id="3" name="Content Placeholder 2"/>
          <p:cNvSpPr>
            <a:spLocks noGrp="1"/>
          </p:cNvSpPr>
          <p:nvPr>
            <p:ph idx="1"/>
          </p:nvPr>
        </p:nvSpPr>
        <p:spPr>
          <a:xfrm>
            <a:off x="18728" y="836712"/>
            <a:ext cx="9125272" cy="6021288"/>
          </a:xfrm>
        </p:spPr>
        <p:txBody>
          <a:bodyPr>
            <a:normAutofit/>
          </a:bodyPr>
          <a:lstStyle/>
          <a:p>
            <a:r>
              <a:rPr lang="sr-Latn-CS" sz="2400" dirty="0" smtClean="0"/>
              <a:t> - cilj koji se želi ostvariti i kako ga meriti,</a:t>
            </a:r>
          </a:p>
          <a:p>
            <a:r>
              <a:rPr lang="sr-Latn-CS" sz="2400" dirty="0" smtClean="0"/>
              <a:t>- vrednost koju će kupon imati,</a:t>
            </a:r>
          </a:p>
          <a:p>
            <a:r>
              <a:rPr lang="sr-Latn-CS" sz="2400" dirty="0" smtClean="0"/>
              <a:t>- odnos s trgovinom,</a:t>
            </a:r>
          </a:p>
          <a:p>
            <a:r>
              <a:rPr lang="sr-Latn-CS" sz="2400" dirty="0" smtClean="0"/>
              <a:t>- vreme trajanja kupona i slično.</a:t>
            </a:r>
          </a:p>
          <a:p>
            <a:pPr marL="0" indent="0">
              <a:buNone/>
            </a:pPr>
            <a:endParaRPr lang="sr-Latn-CS" sz="2400" dirty="0"/>
          </a:p>
          <a:p>
            <a:pPr marL="0" indent="0" algn="just">
              <a:buNone/>
            </a:pPr>
            <a:r>
              <a:rPr lang="vi-VN" sz="2400" dirty="0" smtClean="0"/>
              <a:t>Potpomognut određenom propagandom i drugim medijima, metod kupona postiže dvostruku svrhu: </a:t>
            </a:r>
            <a:r>
              <a:rPr lang="vi-VN" sz="2400" b="1" i="1" dirty="0" smtClean="0"/>
              <a:t>privlači nove mušterije, a u isto vreme utiče na stare</a:t>
            </a:r>
            <a:r>
              <a:rPr lang="vi-VN" sz="2400" dirty="0" smtClean="0"/>
              <a:t> da redovno kupuju, što se ne može postići nijednim drugim oblikom premijskog metoda. </a:t>
            </a:r>
            <a:endParaRPr lang="sr-Latn-CS" sz="2400" dirty="0" smtClean="0"/>
          </a:p>
          <a:p>
            <a:pPr marL="0" indent="0" algn="just">
              <a:buNone/>
            </a:pPr>
            <a:r>
              <a:rPr lang="vi-VN" sz="2400" dirty="0" smtClean="0"/>
              <a:t>Još jedna bitna prednost metoda kupona u odnosu na sve ostale oblike premijske propagande je što </a:t>
            </a:r>
            <a:r>
              <a:rPr lang="vi-VN" sz="2400" b="1" i="1" dirty="0" smtClean="0"/>
              <a:t>su troškovi kampanje u direktnom odnosu sa rezultatima prodaje,</a:t>
            </a:r>
            <a:r>
              <a:rPr lang="vi-VN" sz="2400" dirty="0" smtClean="0"/>
              <a:t> odnosno premija se daje tek onda kada je određena količina robe već stvarno prodata (dokaz su poslati kuponi</a:t>
            </a:r>
            <a:r>
              <a:rPr lang="vi-VN" sz="2400" dirty="0" smtClean="0"/>
              <a:t>)</a:t>
            </a:r>
            <a:r>
              <a:rPr lang="sr-Latn-CS" sz="2400" dirty="0" smtClean="0"/>
              <a:t>.</a:t>
            </a:r>
            <a:endParaRPr lang="sr-Latn-CS" sz="2400" dirty="0"/>
          </a:p>
        </p:txBody>
      </p:sp>
    </p:spTree>
    <p:extLst>
      <p:ext uri="{BB962C8B-B14F-4D97-AF65-F5344CB8AC3E}">
        <p14:creationId xmlns:p14="http://schemas.microsoft.com/office/powerpoint/2010/main" val="1697859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60" y="0"/>
            <a:ext cx="8686800" cy="2362274"/>
          </a:xfrm>
        </p:spPr>
        <p:txBody>
          <a:bodyPr>
            <a:normAutofit/>
          </a:bodyPr>
          <a:lstStyle/>
          <a:p>
            <a:pPr algn="l"/>
            <a:r>
              <a:rPr lang="sr-Latn-CS" sz="2400" b="1" u="sng" dirty="0" smtClean="0"/>
              <a:t>Premije</a:t>
            </a:r>
            <a:r>
              <a:rPr lang="sr-Latn-CS" sz="2400" b="1" dirty="0" smtClean="0"/>
              <a:t> </a:t>
            </a:r>
            <a:r>
              <a:rPr lang="sr-Latn-CS" sz="2400" dirty="0" smtClean="0"/>
              <a:t>su  </a:t>
            </a:r>
            <a:r>
              <a:rPr lang="vi-VN" sz="2400" dirty="0" smtClean="0"/>
              <a:t>veoma širok spektar aktivnosti i obuhvata</a:t>
            </a:r>
            <a:r>
              <a:rPr lang="sr-Latn-CS" sz="2400" dirty="0" smtClean="0"/>
              <a:t>ju</a:t>
            </a:r>
            <a:r>
              <a:rPr lang="vi-VN" sz="2400" dirty="0" smtClean="0"/>
              <a:t> veliki opseg ponuda neke vrste nagrada, jeftinije robe ili poklona za stimulisanje ponašanja kupaca pri kupovini. Teško je povući uvek granicu kod nekog sredstva/aktivnosti unapređenja prodaje da li je sredstvo koje služi premiranju. </a:t>
            </a:r>
            <a:endParaRPr lang="sr-Latn-CS" sz="2400" dirty="0"/>
          </a:p>
        </p:txBody>
      </p:sp>
      <p:sp>
        <p:nvSpPr>
          <p:cNvPr id="3" name="Content Placeholder 2"/>
          <p:cNvSpPr>
            <a:spLocks noGrp="1"/>
          </p:cNvSpPr>
          <p:nvPr>
            <p:ph idx="1"/>
          </p:nvPr>
        </p:nvSpPr>
        <p:spPr>
          <a:xfrm>
            <a:off x="0" y="2204864"/>
            <a:ext cx="9144000" cy="4653136"/>
          </a:xfrm>
        </p:spPr>
        <p:txBody>
          <a:bodyPr>
            <a:normAutofit lnSpcReduction="10000"/>
          </a:bodyPr>
          <a:lstStyle/>
          <a:p>
            <a:pPr algn="just"/>
            <a:r>
              <a:rPr lang="sr-Latn-CS" sz="2400" dirty="0" smtClean="0"/>
              <a:t>Srećemo i objašnjenje </a:t>
            </a:r>
            <a:r>
              <a:rPr lang="vi-VN" sz="2400" dirty="0" smtClean="0"/>
              <a:t>da su premije, zapravo, specijalne cenovne ponude, odnosno da premije obuhvataju niz tehnika u kojima se primenjuje </a:t>
            </a:r>
            <a:r>
              <a:rPr lang="vi-VN" sz="2400" b="1" dirty="0" smtClean="0"/>
              <a:t>cenovna bonifikacija (popust)</a:t>
            </a:r>
            <a:r>
              <a:rPr lang="vi-VN" sz="2400" dirty="0" smtClean="0"/>
              <a:t> </a:t>
            </a:r>
            <a:r>
              <a:rPr lang="vi-VN" sz="2400" i="1" dirty="0" smtClean="0"/>
              <a:t>za veće kupovine od uobičajenih, </a:t>
            </a:r>
            <a:r>
              <a:rPr lang="vi-VN" sz="2400" dirty="0" smtClean="0"/>
              <a:t>čime se pospešuje prodaja. S obzirom da postoji veliki broj tehnika unapređenja prodaje putem bonifikacije, mnoge od njih se koriste kombinovano.</a:t>
            </a:r>
            <a:endParaRPr lang="sr-Latn-CS" sz="2400" dirty="0" smtClean="0"/>
          </a:p>
          <a:p>
            <a:pPr algn="just"/>
            <a:r>
              <a:rPr lang="sr-Latn-CS" sz="2400" dirty="0"/>
              <a:t>P</a:t>
            </a:r>
            <a:r>
              <a:rPr lang="vi-VN" sz="2400" dirty="0" smtClean="0"/>
              <a:t>remija </a:t>
            </a:r>
            <a:r>
              <a:rPr lang="sr-Latn-CS" sz="2400" dirty="0" smtClean="0"/>
              <a:t>je i </a:t>
            </a:r>
            <a:r>
              <a:rPr lang="vi-VN" sz="2400" b="1" dirty="0" smtClean="0"/>
              <a:t>dodatni artikal </a:t>
            </a:r>
            <a:r>
              <a:rPr lang="vi-VN" sz="2400" dirty="0" smtClean="0"/>
              <a:t>koji se nudi potrošaču, obično u zamenu za neki dokaz o kupovini proizvoda koji se promoviše. Premije omogućavaju da se učvrste odluke potrošača o kupovini, da se poveća potrošnja i da se oni koji ne koriste brend ubede da počnu da ga koriste. (Po njima, najbolji primer upotrebe premija je „Happy Meal“ kompanije McDonalds, koja nagrađuje decu malom igračkom). </a:t>
            </a:r>
            <a:endParaRPr lang="sr-Latn-CS" sz="2400" dirty="0"/>
          </a:p>
        </p:txBody>
      </p:sp>
    </p:spTree>
    <p:extLst>
      <p:ext uri="{BB962C8B-B14F-4D97-AF65-F5344CB8AC3E}">
        <p14:creationId xmlns:p14="http://schemas.microsoft.com/office/powerpoint/2010/main" val="2414962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074242"/>
          </a:xfrm>
        </p:spPr>
        <p:txBody>
          <a:bodyPr>
            <a:normAutofit/>
          </a:bodyPr>
          <a:lstStyle/>
          <a:p>
            <a:pPr algn="just"/>
            <a:r>
              <a:rPr lang="sr-Latn-CS" sz="2400" i="1" u="sng" dirty="0"/>
              <a:t>B</a:t>
            </a:r>
            <a:r>
              <a:rPr lang="sr-Latn-CS" sz="2400" i="1" u="sng" dirty="0" smtClean="0"/>
              <a:t>onus </a:t>
            </a:r>
            <a:r>
              <a:rPr lang="sr-Latn-CS" sz="2400" i="1" u="sng" dirty="0" smtClean="0"/>
              <a:t>pakovanja </a:t>
            </a:r>
            <a:r>
              <a:rPr lang="sr-Latn-CS" sz="2400" i="1" dirty="0" smtClean="0"/>
              <a:t>„dva po ceni jednog“</a:t>
            </a:r>
            <a:r>
              <a:rPr lang="sr-Latn-CS" sz="2400" dirty="0" smtClean="0"/>
              <a:t> ili pakovanja koja sadrže </a:t>
            </a:r>
            <a:r>
              <a:rPr lang="sr-Latn-CS" sz="2400" i="1" dirty="0" smtClean="0"/>
              <a:t>veću količinu proizvoda</a:t>
            </a:r>
            <a:r>
              <a:rPr lang="sr-Latn-CS" sz="2400" dirty="0" smtClean="0"/>
              <a:t>. Neke kompanije vezuju premiju za pakovanje proizvoda: kao, na primer, </a:t>
            </a:r>
            <a:r>
              <a:rPr lang="sr-Latn-CS" sz="2400" i="1" dirty="0" smtClean="0"/>
              <a:t>mali uzorak proizvoda</a:t>
            </a:r>
            <a:r>
              <a:rPr lang="sr-Latn-CS" sz="2400" dirty="0" smtClean="0"/>
              <a:t> za negu kose koji ide uz pakovanje šampona. </a:t>
            </a:r>
            <a:endParaRPr lang="sr-Latn-CS" sz="2400" dirty="0"/>
          </a:p>
        </p:txBody>
      </p:sp>
      <p:sp>
        <p:nvSpPr>
          <p:cNvPr id="3" name="Content Placeholder 2"/>
          <p:cNvSpPr>
            <a:spLocks noGrp="1"/>
          </p:cNvSpPr>
          <p:nvPr>
            <p:ph idx="1"/>
          </p:nvPr>
        </p:nvSpPr>
        <p:spPr>
          <a:xfrm>
            <a:off x="27360" y="1916832"/>
            <a:ext cx="8937128" cy="5256584"/>
          </a:xfrm>
        </p:spPr>
        <p:txBody>
          <a:bodyPr>
            <a:normAutofit fontScale="92500" lnSpcReduction="10000"/>
          </a:bodyPr>
          <a:lstStyle/>
          <a:p>
            <a:r>
              <a:rPr lang="pl-PL" dirty="0" smtClean="0"/>
              <a:t>Klasifikacija premija se obično vrši na:</a:t>
            </a:r>
          </a:p>
          <a:p>
            <a:pPr marL="0" indent="0">
              <a:buNone/>
            </a:pPr>
            <a:r>
              <a:rPr lang="sr-Latn-CS" dirty="0" smtClean="0"/>
              <a:t>•	samolikvidirajuće premije, </a:t>
            </a:r>
          </a:p>
          <a:p>
            <a:pPr marL="0" indent="0">
              <a:buNone/>
            </a:pPr>
            <a:r>
              <a:rPr lang="sr-Latn-CS" dirty="0" smtClean="0"/>
              <a:t>•	vezane premije,</a:t>
            </a:r>
          </a:p>
          <a:p>
            <a:pPr marL="0" indent="0">
              <a:buNone/>
            </a:pPr>
            <a:r>
              <a:rPr lang="sr-Latn-CS" dirty="0" smtClean="0"/>
              <a:t>•	multipak premije i druge.</a:t>
            </a:r>
          </a:p>
          <a:p>
            <a:pPr marL="0" indent="0" algn="just">
              <a:buNone/>
            </a:pPr>
            <a:r>
              <a:rPr lang="sr-Latn-CS" b="1" i="1" u="sng" dirty="0" smtClean="0"/>
              <a:t>Samolikvidirajuće premije </a:t>
            </a:r>
            <a:r>
              <a:rPr lang="sr-Latn-CS" dirty="0" smtClean="0"/>
              <a:t>- Ovde se radi  o zajedničkoj ponudi glavnog proizvoda, (koji se prodaje po normalnoj ceni), a uz njega kupac dobija drugi proizvod po znatno nižoj ceni od cene po kojoj se taj proizvod inače prodaje u redovnoj prodaji, (npr. uz pribor za brijanje dobija se losion za brijanje, ili uz kupku ili gel za tuširanje ide i dezodorans i sl). </a:t>
            </a:r>
            <a:endParaRPr lang="sr-Latn-CS" dirty="0"/>
          </a:p>
        </p:txBody>
      </p:sp>
    </p:spTree>
    <p:extLst>
      <p:ext uri="{BB962C8B-B14F-4D97-AF65-F5344CB8AC3E}">
        <p14:creationId xmlns:p14="http://schemas.microsoft.com/office/powerpoint/2010/main" val="1755610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324528" cy="2492896"/>
          </a:xfrm>
        </p:spPr>
        <p:txBody>
          <a:bodyPr>
            <a:normAutofit/>
          </a:bodyPr>
          <a:lstStyle/>
          <a:p>
            <a:pPr algn="l"/>
            <a:r>
              <a:rPr lang="sr-Latn-CS" sz="2400" b="1" i="1" u="sng" dirty="0" smtClean="0"/>
              <a:t>Vezane premije </a:t>
            </a:r>
            <a:r>
              <a:rPr lang="sr-Latn-CS" sz="2400" b="1" dirty="0" smtClean="0"/>
              <a:t>su </a:t>
            </a:r>
            <a:r>
              <a:rPr lang="sr-Latn-CS" sz="2400" dirty="0" smtClean="0"/>
              <a:t>zapravo pakovanja većeg broja proizvoda </a:t>
            </a:r>
            <a:r>
              <a:rPr lang="sr-Latn-CS" sz="2400" b="1" dirty="0" smtClean="0"/>
              <a:t>sličnih po vrsti</a:t>
            </a:r>
            <a:r>
              <a:rPr lang="sr-Latn-CS" sz="2400" dirty="0" smtClean="0"/>
              <a:t> (npr. kuhinjske varjače različitih veličina), </a:t>
            </a:r>
            <a:r>
              <a:rPr lang="sr-Latn-CS" sz="2400" b="1" dirty="0" smtClean="0"/>
              <a:t>sličnih po cenama </a:t>
            </a:r>
            <a:r>
              <a:rPr lang="sr-Latn-CS" sz="2400" dirty="0" smtClean="0"/>
              <a:t>(npr. upaljač za cigarete i muštikla), ili </a:t>
            </a:r>
            <a:r>
              <a:rPr lang="sr-Latn-CS" sz="2400" b="1" dirty="0" smtClean="0"/>
              <a:t>sličnih po karakteristikama kupaca </a:t>
            </a:r>
            <a:r>
              <a:rPr lang="sr-Latn-CS" sz="2400" dirty="0" smtClean="0"/>
              <a:t>kojima su namenjeni (prodaja kombinacije). Pojedinačna cena, kada se proizvodi kupuju odvojeno, je daleko viša, dok je, u zajedničkom pakovanju, ukupan iznos cene znatno niži. </a:t>
            </a:r>
            <a:endParaRPr lang="sr-Latn-CS" sz="2400" dirty="0"/>
          </a:p>
        </p:txBody>
      </p:sp>
      <p:sp>
        <p:nvSpPr>
          <p:cNvPr id="3" name="Content Placeholder 2"/>
          <p:cNvSpPr>
            <a:spLocks noGrp="1"/>
          </p:cNvSpPr>
          <p:nvPr>
            <p:ph idx="1"/>
          </p:nvPr>
        </p:nvSpPr>
        <p:spPr>
          <a:xfrm>
            <a:off x="18728" y="2780928"/>
            <a:ext cx="9125272" cy="4077072"/>
          </a:xfrm>
        </p:spPr>
        <p:txBody>
          <a:bodyPr>
            <a:normAutofit fontScale="92500" lnSpcReduction="20000"/>
          </a:bodyPr>
          <a:lstStyle/>
          <a:p>
            <a:pPr algn="just"/>
            <a:r>
              <a:rPr lang="vi-VN" sz="2400" dirty="0" smtClean="0"/>
              <a:t>Još jedan vid bonus pakovanja je pakovanje u kome je određen </a:t>
            </a:r>
            <a:r>
              <a:rPr lang="vi-VN" sz="2400" b="1" dirty="0" smtClean="0"/>
              <a:t>procenat proizvoda gratis. </a:t>
            </a:r>
            <a:endParaRPr lang="sr-Latn-CS" sz="2400" b="1" dirty="0" smtClean="0"/>
          </a:p>
          <a:p>
            <a:pPr algn="just"/>
            <a:r>
              <a:rPr lang="vi-VN" sz="2400" dirty="0" smtClean="0"/>
              <a:t>Popusti u ceni mogu biti i na drugi način ponuđeni. Jedno od popularnih je</a:t>
            </a:r>
            <a:r>
              <a:rPr lang="vi-VN" sz="2400" b="1" dirty="0" smtClean="0"/>
              <a:t> nek</a:t>
            </a:r>
            <a:r>
              <a:rPr lang="sr-Latn-CS" sz="2400" b="1" dirty="0" smtClean="0"/>
              <a:t>i</a:t>
            </a:r>
            <a:r>
              <a:rPr lang="vi-VN" sz="2400" b="1" dirty="0" smtClean="0"/>
              <a:t> vid članskih kartica. </a:t>
            </a:r>
            <a:r>
              <a:rPr lang="vi-VN" sz="2400" dirty="0" smtClean="0"/>
              <a:t>Mnoge knjižare („Vulknan“ ili „Laguna“  na primer),</a:t>
            </a:r>
            <a:endParaRPr lang="sr-Latn-CS" sz="2400" dirty="0" smtClean="0"/>
          </a:p>
          <a:p>
            <a:r>
              <a:rPr lang="sr-Latn-CS" sz="2600" b="1" dirty="0" smtClean="0"/>
              <a:t>Klasično sniženje cena </a:t>
            </a:r>
          </a:p>
          <a:p>
            <a:pPr algn="just"/>
            <a:r>
              <a:rPr lang="vi-VN" sz="2400" b="1" dirty="0" smtClean="0"/>
              <a:t>Rabati / povraćaj novca / nadoknade</a:t>
            </a:r>
            <a:r>
              <a:rPr lang="sr-Latn-CS" sz="2400" b="1" dirty="0" smtClean="0"/>
              <a:t> - </a:t>
            </a:r>
            <a:r>
              <a:rPr lang="vi-VN" sz="2400" dirty="0" smtClean="0"/>
              <a:t>Ova tehnika unapređenja prodaje je slična kuponima, s tom razlikom što se sniženje cena događa posle kupovine, (a ne odmah u maloprodajnom objektu). Naime, potrošač šalje proizvođaču nalepnice, etikete ili neki drugi „traženi dokaz o kupovini“, posle čega proizvođač njemu, putem pošte  refundira deo plaćene cene</a:t>
            </a:r>
            <a:r>
              <a:rPr lang="sr-Latn-CS" sz="2400" dirty="0" smtClean="0"/>
              <a:t> (ili putem novčanih bonova ili </a:t>
            </a:r>
            <a:r>
              <a:rPr lang="sr-Latn-CS" sz="2400" dirty="0" smtClean="0"/>
              <a:t>čekova…).</a:t>
            </a:r>
            <a:endParaRPr lang="vi-VN" sz="2400" dirty="0"/>
          </a:p>
        </p:txBody>
      </p:sp>
    </p:spTree>
    <p:extLst>
      <p:ext uri="{BB962C8B-B14F-4D97-AF65-F5344CB8AC3E}">
        <p14:creationId xmlns:p14="http://schemas.microsoft.com/office/powerpoint/2010/main" val="1090333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pl-PL" sz="2400" b="1" dirty="0" smtClean="0"/>
              <a:t>Promocija (unapređenje prodaje) na mestu prodaje </a:t>
            </a:r>
            <a:endParaRPr lang="sr-Latn-CS" sz="2400" b="1" dirty="0"/>
          </a:p>
        </p:txBody>
      </p:sp>
      <p:sp>
        <p:nvSpPr>
          <p:cNvPr id="3" name="Content Placeholder 2"/>
          <p:cNvSpPr>
            <a:spLocks noGrp="1"/>
          </p:cNvSpPr>
          <p:nvPr>
            <p:ph idx="1"/>
          </p:nvPr>
        </p:nvSpPr>
        <p:spPr>
          <a:xfrm>
            <a:off x="0" y="1124744"/>
            <a:ext cx="9144000" cy="5733256"/>
          </a:xfrm>
        </p:spPr>
        <p:txBody>
          <a:bodyPr>
            <a:normAutofit fontScale="92500"/>
          </a:bodyPr>
          <a:lstStyle/>
          <a:p>
            <a:pPr algn="just"/>
            <a:r>
              <a:rPr lang="sr-Latn-CS" sz="2400" dirty="0" smtClean="0"/>
              <a:t>se drugačije naziva </a:t>
            </a:r>
            <a:r>
              <a:rPr lang="sr-Latn-CS" sz="2400" b="1" dirty="0" smtClean="0"/>
              <a:t>displej na mestu prodaje</a:t>
            </a:r>
            <a:r>
              <a:rPr lang="sr-Latn-CS" sz="2400" dirty="0" smtClean="0"/>
              <a:t>. Obuhvata </a:t>
            </a:r>
            <a:r>
              <a:rPr lang="sr-Latn-CS" sz="2400" b="1" dirty="0" smtClean="0"/>
              <a:t>sve promotivne materij</a:t>
            </a:r>
            <a:r>
              <a:rPr lang="sr-Latn-CS" sz="2400" dirty="0" smtClean="0"/>
              <a:t>ale izložene u objektu maloprodavca sa ciljem da se poveća protok kupaca, da se reklamira proizvod, da se podstakne impulsivna kupovina, otkloni neodlučnost mušterije ili čak njegova spremnost da kupi drugu marku proizvoda. Ovo je posebno bitno ako se zna da se 70 do 80 % svih odluka o kupovini donosi u samom maloprodajnom objektu.</a:t>
            </a:r>
          </a:p>
          <a:p>
            <a:pPr algn="just"/>
            <a:r>
              <a:rPr lang="sr-Latn-CS" sz="2400" dirty="0" smtClean="0"/>
              <a:t>Ovde spadaju znakovi prikačeni za police u prodavnici ili produžeci polica koji više privlače pažnju, posteri, razni izložbeni aranžmani, reklame na kolicima za kupovinu ili kesama.</a:t>
            </a:r>
          </a:p>
          <a:p>
            <a:r>
              <a:rPr lang="sr-Latn-CS" sz="2400" dirty="0" smtClean="0"/>
              <a:t> Sa razvojem tehnike,  sve češće susrećemo audiovizuelne poruke na mestu prodaje.</a:t>
            </a:r>
          </a:p>
          <a:p>
            <a:endParaRPr lang="sr-Latn-CS" sz="2400" dirty="0" smtClean="0"/>
          </a:p>
          <a:p>
            <a:pPr algn="just"/>
            <a:r>
              <a:rPr lang="vi-VN" sz="2400" dirty="0" smtClean="0"/>
              <a:t>Kad je reč o </a:t>
            </a:r>
            <a:r>
              <a:rPr lang="vi-VN" sz="2400" b="1" dirty="0" smtClean="0"/>
              <a:t>sponzorstvu raznih događaja</a:t>
            </a:r>
            <a:r>
              <a:rPr lang="vi-VN" sz="2400" dirty="0" smtClean="0"/>
              <a:t>, treba istaći da ono može biti svrstano kako u potrošačku promociju, odnosno u unapređenje prodaje usmereno na potrošače, tako isto pripada i odnosima sa javnošu (public relation</a:t>
            </a:r>
            <a:r>
              <a:rPr lang="vi-VN" sz="2400" dirty="0" smtClean="0"/>
              <a:t>)</a:t>
            </a:r>
            <a:r>
              <a:rPr lang="sr-Latn-CS" sz="2400" smtClean="0"/>
              <a:t>.</a:t>
            </a:r>
            <a:endParaRPr lang="sr-Latn-CS" sz="2400" dirty="0"/>
          </a:p>
        </p:txBody>
      </p:sp>
    </p:spTree>
    <p:extLst>
      <p:ext uri="{BB962C8B-B14F-4D97-AF65-F5344CB8AC3E}">
        <p14:creationId xmlns:p14="http://schemas.microsoft.com/office/powerpoint/2010/main" val="2930721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12968" cy="1512168"/>
          </a:xfrm>
        </p:spPr>
        <p:txBody>
          <a:bodyPr>
            <a:normAutofit/>
          </a:bodyPr>
          <a:lstStyle/>
          <a:p>
            <a:r>
              <a:rPr lang="sr-Latn-CS" sz="2800" b="1" dirty="0" smtClean="0"/>
              <a:t/>
            </a:r>
            <a:br>
              <a:rPr lang="sr-Latn-CS" sz="2800" b="1" dirty="0" smtClean="0"/>
            </a:br>
            <a:r>
              <a:rPr lang="sr-Latn-CS" sz="2800" b="1" dirty="0" smtClean="0"/>
              <a:t>OSNOVNI CILJEVI PROUČAVANJA UNAPREĐENJA PRODAJE KAO  </a:t>
            </a:r>
            <a:r>
              <a:rPr lang="en-US" sz="2800" b="1" dirty="0" smtClean="0"/>
              <a:t>ELEMENTA </a:t>
            </a:r>
            <a:r>
              <a:rPr lang="sr-Latn-CS" sz="2800" b="1" dirty="0" smtClean="0"/>
              <a:t>MARKETIN</a:t>
            </a:r>
            <a:r>
              <a:rPr lang="en-US" sz="2800" b="1" dirty="0" smtClean="0"/>
              <a:t>G</a:t>
            </a:r>
            <a:r>
              <a:rPr lang="sr-Latn-CS" sz="2800" b="1" dirty="0" smtClean="0"/>
              <a:t> KOMUNI</a:t>
            </a:r>
            <a:r>
              <a:rPr lang="en-US" sz="2800" b="1" dirty="0" smtClean="0"/>
              <a:t>CIRANJA</a:t>
            </a:r>
            <a:endParaRPr lang="sr-Latn-CS" sz="2800" b="1" dirty="0"/>
          </a:p>
        </p:txBody>
      </p:sp>
      <p:sp>
        <p:nvSpPr>
          <p:cNvPr id="3" name="Content Placeholder 2"/>
          <p:cNvSpPr>
            <a:spLocks noGrp="1"/>
          </p:cNvSpPr>
          <p:nvPr>
            <p:ph idx="1"/>
          </p:nvPr>
        </p:nvSpPr>
        <p:spPr>
          <a:xfrm>
            <a:off x="-33955" y="2492896"/>
            <a:ext cx="8928992" cy="4869160"/>
          </a:xfrm>
        </p:spPr>
        <p:txBody>
          <a:bodyPr>
            <a:normAutofit/>
          </a:bodyPr>
          <a:lstStyle/>
          <a:p>
            <a:r>
              <a:rPr lang="sr-Latn-CS" sz="2600" i="1" dirty="0" smtClean="0"/>
              <a:t>SHVATANJE SPECIFIČNOSTI UNAPREĐENJA PRODAJE</a:t>
            </a:r>
          </a:p>
          <a:p>
            <a:r>
              <a:rPr lang="sr-Latn-CS" sz="2600" i="1" dirty="0" smtClean="0"/>
              <a:t>SAGLEDAVANJE UTICAJA UNAPREĐENJA PRODAJE NA KUPOVINU</a:t>
            </a:r>
          </a:p>
          <a:p>
            <a:r>
              <a:rPr lang="sr-Latn-CS" sz="2600" i="1" dirty="0"/>
              <a:t>SAGLEDAVANJE UTICAJA UNAPREĐENJA PRODAJE </a:t>
            </a:r>
            <a:r>
              <a:rPr lang="sr-Latn-CS" sz="2600" i="1" dirty="0" smtClean="0"/>
              <a:t>NA BREND</a:t>
            </a:r>
            <a:endParaRPr lang="sr-Latn-CS" sz="2600" i="1" dirty="0"/>
          </a:p>
          <a:p>
            <a:r>
              <a:rPr lang="sr-Latn-CS" sz="2600" i="1" dirty="0" smtClean="0"/>
              <a:t> PROUČAVANJE RAZLIČITIH OBLIKA UNAPREĐENJA PRODAJE</a:t>
            </a:r>
          </a:p>
          <a:p>
            <a:r>
              <a:rPr lang="sr-Latn-CS" sz="2600" i="1" dirty="0" smtClean="0"/>
              <a:t>STICANJE ZNANJA O PLANIRANJU UNAPREĐENJA PRODAJE</a:t>
            </a:r>
            <a:endParaRPr lang="sr-Latn-CS" sz="2600" i="1" dirty="0"/>
          </a:p>
        </p:txBody>
      </p:sp>
    </p:spTree>
    <p:extLst>
      <p:ext uri="{BB962C8B-B14F-4D97-AF65-F5344CB8AC3E}">
        <p14:creationId xmlns:p14="http://schemas.microsoft.com/office/powerpoint/2010/main" val="49909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
            <a:ext cx="8892480" cy="548680"/>
          </a:xfrm>
        </p:spPr>
        <p:txBody>
          <a:bodyPr>
            <a:normAutofit/>
          </a:bodyPr>
          <a:lstStyle/>
          <a:p>
            <a:r>
              <a:rPr lang="sr-Latn-CS" sz="2400" b="1" dirty="0" smtClean="0"/>
              <a:t>UNAPREĐENJE PRODAJE</a:t>
            </a:r>
            <a:endParaRPr lang="sr-Latn-CS" sz="2400" b="1" dirty="0"/>
          </a:p>
        </p:txBody>
      </p:sp>
      <p:sp>
        <p:nvSpPr>
          <p:cNvPr id="3" name="Subtitle 2"/>
          <p:cNvSpPr>
            <a:spLocks noGrp="1"/>
          </p:cNvSpPr>
          <p:nvPr>
            <p:ph type="subTitle" idx="1"/>
          </p:nvPr>
        </p:nvSpPr>
        <p:spPr>
          <a:xfrm>
            <a:off x="0" y="548680"/>
            <a:ext cx="9144000" cy="6309320"/>
          </a:xfrm>
        </p:spPr>
        <p:txBody>
          <a:bodyPr>
            <a:normAutofit lnSpcReduction="10000"/>
          </a:bodyPr>
          <a:lstStyle/>
          <a:p>
            <a:pPr algn="just"/>
            <a:r>
              <a:rPr lang="sr-Latn-CS" sz="2400" dirty="0" smtClean="0">
                <a:solidFill>
                  <a:schemeClr val="tx1"/>
                </a:solidFill>
              </a:rPr>
              <a:t>Termin </a:t>
            </a:r>
            <a:r>
              <a:rPr lang="sr-Latn-CS" sz="2400" b="1" i="1" u="sng" dirty="0" smtClean="0">
                <a:solidFill>
                  <a:schemeClr val="tx1"/>
                </a:solidFill>
              </a:rPr>
              <a:t>unapređenje prodaje</a:t>
            </a:r>
            <a:r>
              <a:rPr lang="sr-Latn-CS" sz="2400" u="sng" dirty="0" smtClean="0">
                <a:solidFill>
                  <a:schemeClr val="tx1"/>
                </a:solidFill>
              </a:rPr>
              <a:t> </a:t>
            </a:r>
            <a:r>
              <a:rPr lang="sr-Latn-CS" sz="2400" dirty="0" smtClean="0">
                <a:solidFill>
                  <a:schemeClr val="tx1"/>
                </a:solidFill>
              </a:rPr>
              <a:t>se često koristi kao sinonim sa terminom </a:t>
            </a:r>
            <a:r>
              <a:rPr lang="sr-Latn-CS" sz="2400" b="1" i="1" u="sng" dirty="0" smtClean="0">
                <a:solidFill>
                  <a:schemeClr val="tx1"/>
                </a:solidFill>
              </a:rPr>
              <a:t>promocija prodaje</a:t>
            </a:r>
            <a:r>
              <a:rPr lang="sr-Latn-CS" sz="2400" b="1" i="1" dirty="0" smtClean="0">
                <a:solidFill>
                  <a:schemeClr val="tx1"/>
                </a:solidFill>
              </a:rPr>
              <a:t>. </a:t>
            </a:r>
            <a:endParaRPr lang="sr-Latn-CS" sz="2400" b="1" i="1" dirty="0" smtClean="0">
              <a:solidFill>
                <a:schemeClr val="tx1"/>
              </a:solidFill>
            </a:endParaRPr>
          </a:p>
          <a:p>
            <a:pPr algn="just"/>
            <a:r>
              <a:rPr lang="sr-Latn-CS" sz="2400" b="1" dirty="0" smtClean="0">
                <a:solidFill>
                  <a:schemeClr val="tx1"/>
                </a:solidFill>
              </a:rPr>
              <a:t>Prema </a:t>
            </a:r>
            <a:r>
              <a:rPr lang="sr-Latn-CS" sz="2400" b="1" dirty="0" smtClean="0">
                <a:solidFill>
                  <a:schemeClr val="tx1"/>
                </a:solidFill>
              </a:rPr>
              <a:t>definiciji Američkog udruženja za marketing (AMA), </a:t>
            </a:r>
            <a:r>
              <a:rPr lang="sr-Latn-CS" sz="2400" b="1" u="sng" dirty="0" smtClean="0">
                <a:solidFill>
                  <a:schemeClr val="tx1"/>
                </a:solidFill>
              </a:rPr>
              <a:t>promocija prodaje</a:t>
            </a:r>
            <a:r>
              <a:rPr lang="sr-Latn-CS" sz="2400" b="1" dirty="0" smtClean="0">
                <a:solidFill>
                  <a:schemeClr val="tx1"/>
                </a:solidFill>
              </a:rPr>
              <a:t> je termin koji se koristi za opisivanje </a:t>
            </a:r>
            <a:r>
              <a:rPr lang="sr-Latn-CS" sz="2400" b="1" dirty="0" smtClean="0">
                <a:solidFill>
                  <a:srgbClr val="C00000"/>
                </a:solidFill>
              </a:rPr>
              <a:t>aktivnosti marketinga, </a:t>
            </a:r>
            <a:r>
              <a:rPr lang="sr-Latn-CS" sz="2400" b="1" dirty="0" smtClean="0">
                <a:solidFill>
                  <a:srgbClr val="C00000"/>
                </a:solidFill>
              </a:rPr>
              <a:t>(sem </a:t>
            </a:r>
            <a:r>
              <a:rPr lang="sr-Latn-CS" sz="2400" b="1" dirty="0" smtClean="0">
                <a:solidFill>
                  <a:srgbClr val="C00000"/>
                </a:solidFill>
              </a:rPr>
              <a:t>lične  prodaje, propagande i </a:t>
            </a:r>
            <a:r>
              <a:rPr lang="sr-Latn-CS" sz="2400" b="1" dirty="0" smtClean="0">
                <a:solidFill>
                  <a:srgbClr val="C00000"/>
                </a:solidFill>
              </a:rPr>
              <a:t>publiciteta), </a:t>
            </a:r>
            <a:r>
              <a:rPr lang="sr-Latn-CS" sz="2400" b="1" dirty="0" smtClean="0">
                <a:solidFill>
                  <a:srgbClr val="C00000"/>
                </a:solidFill>
              </a:rPr>
              <a:t>koje stimuliraju kupovinu potrošača i efikasnost trgovine, </a:t>
            </a:r>
            <a:r>
              <a:rPr lang="sr-Latn-CS" sz="2400" b="1" dirty="0" smtClean="0">
                <a:solidFill>
                  <a:srgbClr val="C00000"/>
                </a:solidFill>
              </a:rPr>
              <a:t>kao </a:t>
            </a:r>
            <a:r>
              <a:rPr lang="sr-Latn-CS" sz="2400" b="1" dirty="0" smtClean="0">
                <a:solidFill>
                  <a:srgbClr val="C00000"/>
                </a:solidFill>
              </a:rPr>
              <a:t>što su izložbe i sajmovi, demonstracije i razni neponavljajući prodajni napori koji se ne koriste </a:t>
            </a:r>
            <a:r>
              <a:rPr lang="sr-Latn-CS" sz="2400" b="1" dirty="0" smtClean="0">
                <a:solidFill>
                  <a:srgbClr val="C00000"/>
                </a:solidFill>
              </a:rPr>
              <a:t>redovno. </a:t>
            </a:r>
            <a:endParaRPr lang="sr-Latn-CS" sz="2400" b="1" dirty="0" smtClean="0">
              <a:solidFill>
                <a:srgbClr val="C00000"/>
              </a:solidFill>
            </a:endParaRPr>
          </a:p>
          <a:p>
            <a:pPr algn="just"/>
            <a:r>
              <a:rPr lang="vi-VN" sz="2400" b="1" dirty="0" smtClean="0">
                <a:solidFill>
                  <a:schemeClr val="tx1"/>
                </a:solidFill>
              </a:rPr>
              <a:t>Ako povučemo paralelu između unapređenja prodaje, s jedne strane, i propagande i lične prodaje s druge strane, videćemo da je </a:t>
            </a:r>
            <a:r>
              <a:rPr lang="vi-VN" sz="2400" b="1" i="1" u="sng" dirty="0" smtClean="0">
                <a:solidFill>
                  <a:schemeClr val="tx1"/>
                </a:solidFill>
              </a:rPr>
              <a:t>razlika između njih </a:t>
            </a:r>
            <a:r>
              <a:rPr lang="vi-VN" sz="2400" b="1" dirty="0" smtClean="0">
                <a:solidFill>
                  <a:schemeClr val="tx1"/>
                </a:solidFill>
              </a:rPr>
              <a:t>u: 1) njihovom sadržaju, 2 ) načinu komuniciranja  i 3) u motivu onih na koje su konkretne akcije usmerene.</a:t>
            </a:r>
            <a:endParaRPr lang="sr-Latn-CS" sz="2400" b="1" dirty="0" smtClean="0">
              <a:solidFill>
                <a:schemeClr val="tx1"/>
              </a:solidFill>
            </a:endParaRPr>
          </a:p>
          <a:p>
            <a:pPr algn="just"/>
            <a:r>
              <a:rPr lang="vi-VN" sz="2400" b="1" dirty="0" smtClean="0">
                <a:solidFill>
                  <a:schemeClr val="tx1"/>
                </a:solidFill>
              </a:rPr>
              <a:t>Po </a:t>
            </a:r>
            <a:r>
              <a:rPr lang="sr-Latn-CS" sz="2400" b="1" dirty="0" smtClean="0">
                <a:solidFill>
                  <a:srgbClr val="FF0000"/>
                </a:solidFill>
              </a:rPr>
              <a:t>1.</a:t>
            </a:r>
            <a:r>
              <a:rPr lang="vi-VN" sz="2400" b="1" i="1" u="sng" dirty="0" smtClean="0">
                <a:solidFill>
                  <a:srgbClr val="FF0000"/>
                </a:solidFill>
              </a:rPr>
              <a:t>sadržaju</a:t>
            </a:r>
            <a:r>
              <a:rPr lang="vi-VN" sz="2400" b="1" i="1" u="sng" dirty="0" smtClean="0">
                <a:solidFill>
                  <a:srgbClr val="FF0000"/>
                </a:solidFill>
              </a:rPr>
              <a:t>, </a:t>
            </a:r>
            <a:r>
              <a:rPr lang="vi-VN" sz="2400" b="1" dirty="0" smtClean="0">
                <a:solidFill>
                  <a:schemeClr val="tx1"/>
                </a:solidFill>
              </a:rPr>
              <a:t>razlika je u tome što </a:t>
            </a:r>
            <a:r>
              <a:rPr lang="vi-VN" sz="2400" b="1" u="sng" dirty="0" smtClean="0">
                <a:solidFill>
                  <a:schemeClr val="tx1"/>
                </a:solidFill>
              </a:rPr>
              <a:t>PROPAGANDA NUDI RAZLOGE </a:t>
            </a:r>
            <a:r>
              <a:rPr lang="vi-VN" sz="2400" b="1" dirty="0" smtClean="0">
                <a:solidFill>
                  <a:schemeClr val="tx1"/>
                </a:solidFill>
              </a:rPr>
              <a:t>ZA KUPOVINU proizvoda </a:t>
            </a:r>
            <a:r>
              <a:rPr lang="vi-VN" sz="2400" b="1" dirty="0" smtClean="0">
                <a:solidFill>
                  <a:schemeClr val="tx1"/>
                </a:solidFill>
              </a:rPr>
              <a:t>ili usluge,</a:t>
            </a:r>
            <a:r>
              <a:rPr lang="sr-Latn-CS" sz="2400" b="1" dirty="0" smtClean="0">
                <a:solidFill>
                  <a:schemeClr val="tx1"/>
                </a:solidFill>
              </a:rPr>
              <a:t>(APELUJE NA RAZUM I EMOCIJE), </a:t>
            </a:r>
            <a:r>
              <a:rPr lang="sr-Latn-CS" sz="2400" b="1" u="sng" dirty="0" smtClean="0">
                <a:solidFill>
                  <a:schemeClr val="tx1"/>
                </a:solidFill>
              </a:rPr>
              <a:t>lična </a:t>
            </a:r>
            <a:r>
              <a:rPr lang="sr-Latn-CS" sz="2400" b="1" i="1" u="sng" dirty="0" smtClean="0">
                <a:solidFill>
                  <a:schemeClr val="tx1"/>
                </a:solidFill>
              </a:rPr>
              <a:t>PRODAJA INSISTIRA NA INFORMACIJI</a:t>
            </a:r>
            <a:r>
              <a:rPr lang="vi-VN" sz="2400" b="1" i="1" u="sng" dirty="0" smtClean="0">
                <a:solidFill>
                  <a:schemeClr val="tx1"/>
                </a:solidFill>
              </a:rPr>
              <a:t> </a:t>
            </a:r>
            <a:r>
              <a:rPr lang="vi-VN" sz="2400" b="1" dirty="0" smtClean="0">
                <a:solidFill>
                  <a:schemeClr val="tx1"/>
                </a:solidFill>
              </a:rPr>
              <a:t>dok</a:t>
            </a:r>
            <a:r>
              <a:rPr lang="vi-VN" sz="2400" b="1" u="sng" dirty="0" smtClean="0">
                <a:solidFill>
                  <a:schemeClr val="tx1"/>
                </a:solidFill>
              </a:rPr>
              <a:t> </a:t>
            </a:r>
            <a:r>
              <a:rPr lang="vi-VN" sz="2400" b="1" u="sng" dirty="0" smtClean="0">
                <a:solidFill>
                  <a:schemeClr val="tx1"/>
                </a:solidFill>
              </a:rPr>
              <a:t>unapređenje prodaje nudi konkretan podsticaj za kupovinu</a:t>
            </a:r>
            <a:r>
              <a:rPr lang="sr-Latn-CS" sz="2400" b="1" u="sng" dirty="0" smtClean="0">
                <a:solidFill>
                  <a:schemeClr val="tx1"/>
                </a:solidFill>
              </a:rPr>
              <a:t> (APELUJE NA NOVČANIK)</a:t>
            </a:r>
            <a:r>
              <a:rPr lang="vi-VN" sz="2400" b="1" u="sng" dirty="0" smtClean="0">
                <a:solidFill>
                  <a:schemeClr val="tx1"/>
                </a:solidFill>
              </a:rPr>
              <a:t>.</a:t>
            </a:r>
            <a:endParaRPr lang="sr-Latn-CS" sz="2400" b="1" u="sng" dirty="0">
              <a:solidFill>
                <a:schemeClr val="tx1"/>
              </a:solidFill>
            </a:endParaRPr>
          </a:p>
        </p:txBody>
      </p:sp>
    </p:spTree>
    <p:extLst>
      <p:ext uri="{BB962C8B-B14F-4D97-AF65-F5344CB8AC3E}">
        <p14:creationId xmlns:p14="http://schemas.microsoft.com/office/powerpoint/2010/main" val="1971674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874442"/>
          </a:xfrm>
        </p:spPr>
        <p:txBody>
          <a:bodyPr>
            <a:noAutofit/>
          </a:bodyPr>
          <a:lstStyle/>
          <a:p>
            <a:pPr algn="just"/>
            <a:r>
              <a:rPr lang="vi-VN" sz="2400" dirty="0" smtClean="0"/>
              <a:t>Što se tiče </a:t>
            </a:r>
            <a:r>
              <a:rPr lang="sr-Latn-CS" sz="2400" dirty="0" smtClean="0">
                <a:solidFill>
                  <a:srgbClr val="FF0000"/>
                </a:solidFill>
              </a:rPr>
              <a:t>2.</a:t>
            </a:r>
            <a:r>
              <a:rPr lang="vi-VN" sz="2400" b="1" u="sng" dirty="0" smtClean="0">
                <a:solidFill>
                  <a:srgbClr val="FF0000"/>
                </a:solidFill>
              </a:rPr>
              <a:t>načina </a:t>
            </a:r>
            <a:r>
              <a:rPr lang="vi-VN" sz="2400" b="1" u="sng" dirty="0" smtClean="0">
                <a:solidFill>
                  <a:srgbClr val="FF0000"/>
                </a:solidFill>
              </a:rPr>
              <a:t>komuniciranja</a:t>
            </a:r>
            <a:r>
              <a:rPr lang="vi-VN" sz="2400" dirty="0" smtClean="0">
                <a:solidFill>
                  <a:srgbClr val="FF0000"/>
                </a:solidFill>
              </a:rPr>
              <a:t>, </a:t>
            </a:r>
            <a:r>
              <a:rPr lang="vi-VN" sz="2400" dirty="0" smtClean="0"/>
              <a:t>razlika je u tome što se kod privredne </a:t>
            </a:r>
            <a:r>
              <a:rPr lang="vi-VN" sz="2400" dirty="0" smtClean="0"/>
              <a:t>propagande</a:t>
            </a:r>
            <a:r>
              <a:rPr lang="sr-Latn-CS" sz="2400" dirty="0" smtClean="0"/>
              <a:t>/oglašavanja</a:t>
            </a:r>
            <a:r>
              <a:rPr lang="vi-VN" sz="2400" dirty="0" smtClean="0"/>
              <a:t> </a:t>
            </a:r>
            <a:r>
              <a:rPr lang="vi-VN" sz="2400" dirty="0" smtClean="0"/>
              <a:t>ostvaruje indirektno, masovno komuniciranje, kod lične prodaje je, potpuno suprotno, – direktno i lično komuniciranje, a kod unapređenja prodaje se po pravilu ne ostvaruje ni pojedinačno ni masovno komuniciranje, već komuniciranje sa prilično precizno definisanom grupom koja je određena prostorom, mogućnošću kontrole učesnika ili nekim drugim kriterijumom koji precizno određuje sastav grupe. </a:t>
            </a:r>
            <a:endParaRPr lang="sr-Latn-CS" sz="2400" dirty="0"/>
          </a:p>
        </p:txBody>
      </p:sp>
      <p:sp>
        <p:nvSpPr>
          <p:cNvPr id="3" name="Content Placeholder 2"/>
          <p:cNvSpPr>
            <a:spLocks noGrp="1"/>
          </p:cNvSpPr>
          <p:nvPr>
            <p:ph idx="1"/>
          </p:nvPr>
        </p:nvSpPr>
        <p:spPr>
          <a:xfrm>
            <a:off x="-8632" y="3645024"/>
            <a:ext cx="9144000" cy="2852936"/>
          </a:xfrm>
        </p:spPr>
        <p:txBody>
          <a:bodyPr>
            <a:normAutofit/>
          </a:bodyPr>
          <a:lstStyle/>
          <a:p>
            <a:endParaRPr lang="sr-Latn-CS" sz="2400" dirty="0" smtClean="0"/>
          </a:p>
          <a:p>
            <a:endParaRPr lang="sr-Latn-CS" sz="2400" dirty="0"/>
          </a:p>
          <a:p>
            <a:pPr algn="just"/>
            <a:r>
              <a:rPr lang="vi-VN" sz="2400" dirty="0" smtClean="0"/>
              <a:t>Kad je reč </a:t>
            </a:r>
            <a:r>
              <a:rPr lang="sr-Latn-CS" sz="2400" dirty="0" smtClean="0">
                <a:solidFill>
                  <a:srgbClr val="FF0000"/>
                </a:solidFill>
              </a:rPr>
              <a:t>3. </a:t>
            </a:r>
            <a:r>
              <a:rPr lang="vi-VN" sz="2400" b="1" i="1" u="sng" dirty="0" smtClean="0">
                <a:solidFill>
                  <a:srgbClr val="FF0000"/>
                </a:solidFill>
              </a:rPr>
              <a:t>o </a:t>
            </a:r>
            <a:r>
              <a:rPr lang="vi-VN" sz="2400" b="1" i="1" u="sng" dirty="0" smtClean="0">
                <a:solidFill>
                  <a:srgbClr val="FF0000"/>
                </a:solidFill>
              </a:rPr>
              <a:t>motivu, </a:t>
            </a:r>
            <a:r>
              <a:rPr lang="vi-VN" sz="2400" dirty="0" smtClean="0"/>
              <a:t>unapređenje prodaje je usmereno ka grupi kod koje se računa na racionalne, ekonomske motive, i kod koje upravo ta dodatna vrednost ili dodatna korist predstavlja onu specifičnu razliku marke (</a:t>
            </a:r>
            <a:r>
              <a:rPr lang="vi-VN" sz="2400" b="1" i="1" dirty="0" smtClean="0"/>
              <a:t>diferentia specifika), zbog koje se odlučuju baš za nju. </a:t>
            </a:r>
            <a:endParaRPr lang="sr-Latn-CS" sz="2400" b="1" i="1" dirty="0"/>
          </a:p>
        </p:txBody>
      </p:sp>
    </p:spTree>
    <p:extLst>
      <p:ext uri="{BB962C8B-B14F-4D97-AF65-F5344CB8AC3E}">
        <p14:creationId xmlns:p14="http://schemas.microsoft.com/office/powerpoint/2010/main" val="959803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27728" cy="3212976"/>
          </a:xfrm>
        </p:spPr>
        <p:txBody>
          <a:bodyPr>
            <a:normAutofit/>
          </a:bodyPr>
          <a:lstStyle/>
          <a:p>
            <a:pPr algn="just"/>
            <a:r>
              <a:rPr lang="vi-VN" sz="2400" dirty="0" smtClean="0">
                <a:solidFill>
                  <a:srgbClr val="C00000"/>
                </a:solidFill>
              </a:rPr>
              <a:t>„Unapređenje prodaje se odnosi na aktivnosti marketing komunikacije </a:t>
            </a:r>
            <a:r>
              <a:rPr lang="sr-Latn-RS" sz="2400" dirty="0" smtClean="0">
                <a:solidFill>
                  <a:srgbClr val="C00000"/>
                </a:solidFill>
              </a:rPr>
              <a:t>(</a:t>
            </a:r>
            <a:r>
              <a:rPr lang="vi-VN" sz="2400" dirty="0" smtClean="0">
                <a:solidFill>
                  <a:srgbClr val="C00000"/>
                </a:solidFill>
              </a:rPr>
              <a:t>izuzev oglašavanja, lične prodaje i odnosa s javnošću</a:t>
            </a:r>
            <a:r>
              <a:rPr lang="sr-Latn-RS" sz="2400" dirty="0" smtClean="0">
                <a:solidFill>
                  <a:srgbClr val="C00000"/>
                </a:solidFill>
              </a:rPr>
              <a:t>)</a:t>
            </a:r>
            <a:r>
              <a:rPr lang="vi-VN" sz="2400" dirty="0" smtClean="0">
                <a:solidFill>
                  <a:srgbClr val="C00000"/>
                </a:solidFill>
              </a:rPr>
              <a:t> u okviru kojih se </a:t>
            </a:r>
            <a:r>
              <a:rPr lang="vi-VN" sz="2400" b="1" i="1" dirty="0" smtClean="0">
                <a:solidFill>
                  <a:srgbClr val="C00000"/>
                </a:solidFill>
              </a:rPr>
              <a:t>kratkoročnim podsticajima</a:t>
            </a:r>
            <a:r>
              <a:rPr lang="vi-VN" sz="2400" dirty="0" smtClean="0">
                <a:solidFill>
                  <a:srgbClr val="C00000"/>
                </a:solidFill>
              </a:rPr>
              <a:t>, bilo snižavanjem cene ili dodavanjem vrednosti, </a:t>
            </a:r>
            <a:r>
              <a:rPr lang="vi-VN" sz="2400" b="1" i="1" dirty="0" smtClean="0">
                <a:solidFill>
                  <a:srgbClr val="C00000"/>
                </a:solidFill>
              </a:rPr>
              <a:t>potrošači ili članovi distributivnog kanala motivišu da odmah kupe proizvod ili uslugu.“ </a:t>
            </a:r>
            <a:endParaRPr lang="sr-Latn-CS" sz="2400" b="1" i="1" dirty="0">
              <a:solidFill>
                <a:srgbClr val="C00000"/>
              </a:solidFill>
            </a:endParaRPr>
          </a:p>
        </p:txBody>
      </p:sp>
      <p:sp>
        <p:nvSpPr>
          <p:cNvPr id="3" name="Content Placeholder 2"/>
          <p:cNvSpPr>
            <a:spLocks noGrp="1"/>
          </p:cNvSpPr>
          <p:nvPr>
            <p:ph idx="1"/>
          </p:nvPr>
        </p:nvSpPr>
        <p:spPr>
          <a:xfrm>
            <a:off x="0" y="2564904"/>
            <a:ext cx="9144000" cy="4293096"/>
          </a:xfrm>
        </p:spPr>
        <p:txBody>
          <a:bodyPr/>
          <a:lstStyle/>
          <a:p>
            <a:pPr marL="0" indent="0">
              <a:buNone/>
            </a:pPr>
            <a:r>
              <a:rPr lang="sr-Latn-CS" dirty="0"/>
              <a:t> </a:t>
            </a:r>
            <a:r>
              <a:rPr lang="sr-Latn-CS" dirty="0" smtClean="0"/>
              <a:t>     imamo sledeće „vrste“ ili kategorije :</a:t>
            </a:r>
          </a:p>
          <a:p>
            <a:r>
              <a:rPr lang="sr-Latn-CS" dirty="0" smtClean="0"/>
              <a:t>1.	Promocija namenjena potrošaču, </a:t>
            </a:r>
          </a:p>
          <a:p>
            <a:r>
              <a:rPr lang="sr-Latn-CS" dirty="0" smtClean="0"/>
              <a:t>2.	Promocija namenjena poslovanju,</a:t>
            </a:r>
          </a:p>
          <a:p>
            <a:r>
              <a:rPr lang="sr-Latn-CS" dirty="0" smtClean="0"/>
              <a:t>3.	Promocija namenjena trgovini,</a:t>
            </a:r>
          </a:p>
          <a:p>
            <a:r>
              <a:rPr lang="sr-Latn-CS" dirty="0" smtClean="0"/>
              <a:t>4.	Promocija namenjena ličnoj prodaji.</a:t>
            </a:r>
          </a:p>
          <a:p>
            <a:endParaRPr lang="sr-Latn-CS" dirty="0"/>
          </a:p>
        </p:txBody>
      </p:sp>
    </p:spTree>
    <p:extLst>
      <p:ext uri="{BB962C8B-B14F-4D97-AF65-F5344CB8AC3E}">
        <p14:creationId xmlns:p14="http://schemas.microsoft.com/office/powerpoint/2010/main" val="4289827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88"/>
            <a:ext cx="9144000" cy="2492896"/>
          </a:xfrm>
        </p:spPr>
        <p:txBody>
          <a:bodyPr>
            <a:normAutofit/>
          </a:bodyPr>
          <a:lstStyle/>
          <a:p>
            <a:pPr marL="342900" indent="-342900" algn="just">
              <a:buFont typeface="Arial" panose="020B0604020202020204" pitchFamily="34" charset="0"/>
              <a:buChar char="•"/>
            </a:pPr>
            <a:r>
              <a:rPr lang="vi-VN" sz="2400" b="1" i="1" u="sng" dirty="0" smtClean="0"/>
              <a:t>Promocija namenjena potrošaču </a:t>
            </a:r>
            <a:r>
              <a:rPr lang="vi-VN" sz="2400" dirty="0" smtClean="0"/>
              <a:t>je unapređenje prodaje čiji je cilj da se podstaknu potrošači na kupovinu preko različitih podsticajnih sredstava kao što su besplatni uzorci, kuponi, premije, povraćaji, nagradne igre, pakovanje sa bonusom, popusti u ceni, besplatne </a:t>
            </a:r>
            <a:r>
              <a:rPr lang="vi-VN" sz="2400" dirty="0" smtClean="0"/>
              <a:t>probe</a:t>
            </a:r>
            <a:r>
              <a:rPr lang="sr-Latn-CS" sz="2400" dirty="0" smtClean="0"/>
              <a:t>/degustacije</a:t>
            </a:r>
            <a:r>
              <a:rPr lang="vi-VN" sz="2400" dirty="0" smtClean="0"/>
              <a:t>, </a:t>
            </a:r>
            <a:r>
              <a:rPr lang="vi-VN" sz="2400" dirty="0" smtClean="0"/>
              <a:t>demonstracije, sponzorstvo događaja i dr.</a:t>
            </a:r>
            <a:endParaRPr lang="sr-Latn-CS" sz="2400" dirty="0"/>
          </a:p>
        </p:txBody>
      </p:sp>
      <p:sp>
        <p:nvSpPr>
          <p:cNvPr id="3" name="Content Placeholder 2"/>
          <p:cNvSpPr>
            <a:spLocks noGrp="1"/>
          </p:cNvSpPr>
          <p:nvPr>
            <p:ph idx="1"/>
          </p:nvPr>
        </p:nvSpPr>
        <p:spPr>
          <a:xfrm>
            <a:off x="8632" y="2420888"/>
            <a:ext cx="9135368" cy="4437112"/>
          </a:xfrm>
        </p:spPr>
        <p:txBody>
          <a:bodyPr>
            <a:normAutofit/>
          </a:bodyPr>
          <a:lstStyle/>
          <a:p>
            <a:pPr algn="just"/>
            <a:r>
              <a:rPr lang="vi-VN" sz="2400" b="1" i="1" u="sng" dirty="0" smtClean="0"/>
              <a:t>Promocija namenjena poslovanju </a:t>
            </a:r>
            <a:r>
              <a:rPr lang="vi-VN" sz="2400" dirty="0" smtClean="0"/>
              <a:t>je unapređenje prodaje čiji je cilj da se preuzme vodeća pozicija u poslu, stimuliše prodaja, nagrade poslovni partneri i motivišu prodavci.</a:t>
            </a:r>
          </a:p>
          <a:p>
            <a:pPr algn="just"/>
            <a:r>
              <a:rPr lang="vi-VN" sz="2400" b="1" i="1" u="sng" dirty="0" smtClean="0"/>
              <a:t>Promocija namenjena trgovini </a:t>
            </a:r>
            <a:r>
              <a:rPr lang="vi-VN" sz="2400" dirty="0" smtClean="0"/>
              <a:t>je unapređenje prodaje čiji je cilj da se zadobije podrška preprodavaca i da se pojačaju njihovi napori u prodaji robe preko različitih podsticajnih sredstava koji su usmereni na trgovinu: popusti, različiti bonusi, besplatna roba, nagradni konkursi i stimulisanje maloprodaje, programi obuke, kooperativna propaganda, konvencije, sajmovi, izlaganje na mestu prodaje i sl.</a:t>
            </a:r>
          </a:p>
          <a:p>
            <a:endParaRPr lang="sr-Latn-CS" sz="2400" dirty="0"/>
          </a:p>
        </p:txBody>
      </p:sp>
    </p:spTree>
    <p:extLst>
      <p:ext uri="{BB962C8B-B14F-4D97-AF65-F5344CB8AC3E}">
        <p14:creationId xmlns:p14="http://schemas.microsoft.com/office/powerpoint/2010/main" val="3853491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930226"/>
          </a:xfrm>
        </p:spPr>
        <p:txBody>
          <a:bodyPr>
            <a:normAutofit/>
          </a:bodyPr>
          <a:lstStyle/>
          <a:p>
            <a:pPr marL="342900" indent="-342900" algn="just">
              <a:buFont typeface="Arial" panose="020B0604020202020204" pitchFamily="34" charset="0"/>
              <a:buChar char="•"/>
            </a:pPr>
            <a:r>
              <a:rPr lang="vi-VN" sz="2400" b="1" i="1" dirty="0" smtClean="0"/>
              <a:t>Promocija namenjena ličnoj prodaji </a:t>
            </a:r>
            <a:r>
              <a:rPr lang="vi-VN" sz="2400" dirty="0" smtClean="0"/>
              <a:t>je unapređenje prodaje čiji je cilj da se motiviše prodajno osoblje da uloži više napora u što uspešniju prodaju a uključuje bonuse, sajmove, prodajne izložbe i skupove, programe obuke, stimulisanje, nagradna takmičenja, specijalna propagandna sredstva i sl.</a:t>
            </a:r>
            <a:endParaRPr lang="sr-Latn-CS" sz="2400" dirty="0"/>
          </a:p>
        </p:txBody>
      </p:sp>
      <p:sp>
        <p:nvSpPr>
          <p:cNvPr id="3" name="Content Placeholder 2"/>
          <p:cNvSpPr>
            <a:spLocks noGrp="1"/>
          </p:cNvSpPr>
          <p:nvPr>
            <p:ph idx="1"/>
          </p:nvPr>
        </p:nvSpPr>
        <p:spPr>
          <a:xfrm>
            <a:off x="12824" y="2329333"/>
            <a:ext cx="9131176" cy="4525963"/>
          </a:xfrm>
        </p:spPr>
        <p:txBody>
          <a:bodyPr>
            <a:normAutofit/>
          </a:bodyPr>
          <a:lstStyle/>
          <a:p>
            <a:pPr marL="0" indent="0" algn="ctr">
              <a:buNone/>
            </a:pPr>
            <a:endParaRPr lang="sr-Latn-CS" sz="2400" dirty="0" smtClean="0"/>
          </a:p>
          <a:p>
            <a:pPr marL="0" indent="0" algn="ctr">
              <a:buNone/>
            </a:pPr>
            <a:r>
              <a:rPr lang="vi-VN" sz="2400" dirty="0" smtClean="0"/>
              <a:t>AKTIVNOSTI </a:t>
            </a:r>
            <a:r>
              <a:rPr lang="vi-VN" sz="2400" dirty="0" smtClean="0"/>
              <a:t>UNAPREĐENJA PRODAJE</a:t>
            </a:r>
            <a:endParaRPr lang="sr-Latn-CS" sz="2400" dirty="0" smtClean="0"/>
          </a:p>
          <a:p>
            <a:pPr marL="0" indent="0">
              <a:buNone/>
            </a:pPr>
            <a:endParaRPr lang="vi-VN" sz="2400" dirty="0" smtClean="0"/>
          </a:p>
          <a:p>
            <a:pPr algn="just"/>
            <a:r>
              <a:rPr lang="vi-VN" sz="2400" dirty="0" smtClean="0"/>
              <a:t>Da bi se smanjila konfuzija i preklapanje oblika </a:t>
            </a:r>
            <a:r>
              <a:rPr lang="vi-VN" sz="2400" dirty="0" smtClean="0">
                <a:latin typeface="Arial" pitchFamily="34" charset="0"/>
                <a:cs typeface="Arial" pitchFamily="34" charset="0"/>
              </a:rPr>
              <a:t>u</a:t>
            </a:r>
            <a:r>
              <a:rPr lang="sr-Latn-RS" sz="2400" dirty="0" smtClean="0">
                <a:latin typeface="Arial" pitchFamily="34" charset="0"/>
                <a:cs typeface="Arial" pitchFamily="34" charset="0"/>
              </a:rPr>
              <a:t>n</a:t>
            </a:r>
            <a:r>
              <a:rPr lang="vi-VN" sz="2400" dirty="0" smtClean="0">
                <a:latin typeface="Arial" pitchFamily="34" charset="0"/>
                <a:cs typeface="Arial" pitchFamily="34" charset="0"/>
              </a:rPr>
              <a:t>apređenja</a:t>
            </a:r>
            <a:r>
              <a:rPr lang="vi-VN" sz="2400" dirty="0" smtClean="0"/>
              <a:t> prodaje, neki autori su sve vrste aktivnosti unapređenja prodaje svrstali u </a:t>
            </a:r>
            <a:endParaRPr lang="sr-Latn-CS" sz="2400" dirty="0" smtClean="0"/>
          </a:p>
          <a:p>
            <a:r>
              <a:rPr lang="vi-VN" sz="2400" dirty="0" smtClean="0"/>
              <a:t>unapređenje prodaje </a:t>
            </a:r>
            <a:r>
              <a:rPr lang="vi-VN" sz="2400" b="1" dirty="0" smtClean="0"/>
              <a:t>orijentisano na potrošače </a:t>
            </a:r>
            <a:r>
              <a:rPr lang="vi-VN" sz="2400" dirty="0" smtClean="0"/>
              <a:t>i </a:t>
            </a:r>
            <a:endParaRPr lang="sr-Latn-CS" sz="2400" dirty="0" smtClean="0"/>
          </a:p>
          <a:p>
            <a:r>
              <a:rPr lang="vi-VN" sz="2400" dirty="0" smtClean="0"/>
              <a:t>unapređenje prodaje </a:t>
            </a:r>
            <a:r>
              <a:rPr lang="vi-VN" sz="2400" b="1" dirty="0" smtClean="0"/>
              <a:t>orijentisano na trgovinu</a:t>
            </a:r>
          </a:p>
          <a:p>
            <a:endParaRPr lang="sr-Latn-CS" sz="2400" dirty="0"/>
          </a:p>
        </p:txBody>
      </p:sp>
    </p:spTree>
    <p:extLst>
      <p:ext uri="{BB962C8B-B14F-4D97-AF65-F5344CB8AC3E}">
        <p14:creationId xmlns:p14="http://schemas.microsoft.com/office/powerpoint/2010/main" val="3803188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p:spPr>
        <p:txBody>
          <a:bodyPr>
            <a:normAutofit/>
          </a:bodyPr>
          <a:lstStyle/>
          <a:p>
            <a:r>
              <a:rPr lang="vi-VN" sz="2400" b="1" dirty="0" smtClean="0"/>
              <a:t>vrste aktivnosti unapređenja prodaje </a:t>
            </a:r>
            <a:endParaRPr lang="sr-Latn-CS" sz="2400" b="1" dirty="0"/>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620688"/>
            <a:ext cx="8820473" cy="6120680"/>
          </a:xfrm>
          <a:prstGeom prst="rect">
            <a:avLst/>
          </a:prstGeom>
          <a:noFill/>
        </p:spPr>
      </p:pic>
    </p:spTree>
    <p:extLst>
      <p:ext uri="{BB962C8B-B14F-4D97-AF65-F5344CB8AC3E}">
        <p14:creationId xmlns:p14="http://schemas.microsoft.com/office/powerpoint/2010/main" val="3342649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3298378"/>
          </a:xfrm>
        </p:spPr>
        <p:txBody>
          <a:bodyPr>
            <a:normAutofit/>
          </a:bodyPr>
          <a:lstStyle/>
          <a:p>
            <a:pPr algn="l"/>
            <a:r>
              <a:rPr lang="sr-Latn-CS" sz="2400" b="1" u="sng" dirty="0" smtClean="0"/>
              <a:t>Besplatni uzorci </a:t>
            </a:r>
            <a:r>
              <a:rPr lang="sr-Latn-CS" sz="2400" dirty="0" smtClean="0"/>
              <a:t>su proizvodi i usluge koji se isporučuju besplatno od vrata do vrata, šalju poštom, uzimaju u prodavnici, spajaju sa drugim proizvodima ili se predstavljaju kao deo oglasne poruke. </a:t>
            </a:r>
            <a:br>
              <a:rPr lang="sr-Latn-CS" sz="2400" dirty="0" smtClean="0"/>
            </a:br>
            <a:r>
              <a:rPr lang="sr-Latn-CS" sz="2400" dirty="0" smtClean="0"/>
              <a:t>Besplatni uzorci predstavljaju originalne, umanjene, odnosno uvećane proizvode, koji imaju sve karakteristike originalnog proizvoda, koji se dele besplatno, potencijalnim kupcima. </a:t>
            </a:r>
            <a:br>
              <a:rPr lang="sr-Latn-CS" sz="2400" dirty="0" smtClean="0"/>
            </a:br>
            <a:r>
              <a:rPr lang="vi-VN" sz="2400" dirty="0" smtClean="0"/>
              <a:t>U tesnoj vezi sa ovim sredstvom unapređenja prodaje su i probe pa, na neki način i demonstracije </a:t>
            </a:r>
            <a:r>
              <a:rPr lang="vi-VN" sz="2400" dirty="0" smtClean="0"/>
              <a:t>proizvoda</a:t>
            </a:r>
            <a:r>
              <a:rPr lang="sr-Latn-CS" sz="2400" dirty="0" smtClean="0"/>
              <a:t>.</a:t>
            </a:r>
            <a:endParaRPr lang="sr-Latn-CS" sz="2400" dirty="0"/>
          </a:p>
        </p:txBody>
      </p:sp>
      <p:sp>
        <p:nvSpPr>
          <p:cNvPr id="3" name="Content Placeholder 2"/>
          <p:cNvSpPr>
            <a:spLocks noGrp="1"/>
          </p:cNvSpPr>
          <p:nvPr>
            <p:ph idx="1"/>
          </p:nvPr>
        </p:nvSpPr>
        <p:spPr>
          <a:xfrm>
            <a:off x="0" y="3789040"/>
            <a:ext cx="9144000" cy="3068960"/>
          </a:xfrm>
        </p:spPr>
        <p:txBody>
          <a:bodyPr>
            <a:normAutofit fontScale="92500" lnSpcReduction="10000"/>
          </a:bodyPr>
          <a:lstStyle/>
          <a:p>
            <a:pPr algn="just"/>
            <a:r>
              <a:rPr lang="vi-VN" sz="2400" dirty="0" smtClean="0"/>
              <a:t>Ovo je veoma skupo promotivno sredstvo zbog troškova proizvodnje, specijalnog pakovanja i troškova distribucije. Međutim, mnogi proizvodi imaju svojstva koja se najbolje proveravaju kada se proizvod proba, a stoji i shvatanje ili, bolje reći činjenica, da proizvođači daju besplatne uzorke samo kad su sigurni u kvalitet svojih proizvoda.</a:t>
            </a:r>
            <a:endParaRPr lang="sr-Latn-CS" sz="2400" dirty="0" smtClean="0"/>
          </a:p>
          <a:p>
            <a:pPr algn="just"/>
            <a:r>
              <a:rPr lang="sr-Latn-CS" sz="2400" dirty="0"/>
              <a:t>K</a:t>
            </a:r>
            <a:r>
              <a:rPr lang="vi-VN" sz="2400" dirty="0" smtClean="0"/>
              <a:t>od </a:t>
            </a:r>
            <a:r>
              <a:rPr lang="vi-VN" sz="2400" dirty="0" smtClean="0"/>
              <a:t>skupih proizvoda, proizvoda koji su velike vrednosti, ide se na varijantu da se proizvod besplatno proba za određeno vreme pa da ga kupac vrati ako nije </a:t>
            </a:r>
            <a:r>
              <a:rPr lang="vi-VN" sz="2400" dirty="0" smtClean="0"/>
              <a:t>zadovoljan</a:t>
            </a:r>
            <a:r>
              <a:rPr lang="sr-Latn-CS" sz="2400" dirty="0" smtClean="0"/>
              <a:t>.</a:t>
            </a:r>
            <a:endParaRPr lang="sr-Latn-CS" sz="2400" dirty="0"/>
          </a:p>
        </p:txBody>
      </p:sp>
    </p:spTree>
    <p:extLst>
      <p:ext uri="{BB962C8B-B14F-4D97-AF65-F5344CB8AC3E}">
        <p14:creationId xmlns:p14="http://schemas.microsoft.com/office/powerpoint/2010/main" val="13524513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568</TotalTime>
  <Words>1700</Words>
  <Application>Microsoft Office PowerPoint</Application>
  <PresentationFormat>On-screen Show (4:3)</PresentationFormat>
  <Paragraphs>85</Paragraphs>
  <Slides>16</Slides>
  <Notes>2</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1_Office Theme</vt:lpstr>
      <vt:lpstr>  Predmet:         MARKETING KOMUNICIRANJE  </vt:lpstr>
      <vt:lpstr> OSNOVNI CILJEVI PROUČAVANJA UNAPREĐENJA PRODAJE KAO  ELEMENTA MARKETING KOMUNICIRANJA</vt:lpstr>
      <vt:lpstr>UNAPREĐENJE PRODAJE</vt:lpstr>
      <vt:lpstr>Što se tiče 2.načina komuniciranja, razlika je u tome što se kod privredne propagande/oglašavanja ostvaruje indirektno, masovno komuniciranje, kod lične prodaje je, potpuno suprotno, – direktno i lično komuniciranje, a kod unapređenja prodaje se po pravilu ne ostvaruje ni pojedinačno ni masovno komuniciranje, već komuniciranje sa prilično precizno definisanom grupom koja je određena prostorom, mogućnošću kontrole učesnika ili nekim drugim kriterijumom koji precizno određuje sastav grupe. </vt:lpstr>
      <vt:lpstr>„Unapređenje prodaje se odnosi na aktivnosti marketing komunikacije (izuzev oglašavanja, lične prodaje i odnosa s javnošću) u okviru kojih se kratkoročnim podsticajima, bilo snižavanjem cene ili dodavanjem vrednosti, potrošači ili članovi distributivnog kanala motivišu da odmah kupe proizvod ili uslugu.“ </vt:lpstr>
      <vt:lpstr>Promocija namenjena potrošaču je unapređenje prodaje čiji je cilj da se podstaknu potrošači na kupovinu preko različitih podsticajnih sredstava kao što su besplatni uzorci, kuponi, premije, povraćaji, nagradne igre, pakovanje sa bonusom, popusti u ceni, besplatne probe/degustacije, demonstracije, sponzorstvo događaja i dr.</vt:lpstr>
      <vt:lpstr>Promocija namenjena ličnoj prodaji je unapređenje prodaje čiji je cilj da se motiviše prodajno osoblje da uloži više napora u što uspešniju prodaju a uključuje bonuse, sajmove, prodajne izložbe i skupove, programe obuke, stimulisanje, nagradna takmičenja, specijalna propagandna sredstva i sl.</vt:lpstr>
      <vt:lpstr>vrste aktivnosti unapređenja prodaje </vt:lpstr>
      <vt:lpstr>Besplatni uzorci su proizvodi i usluge koji se isporučuju besplatno od vrata do vrata, šalju poštom, uzimaju u prodavnici, spajaju sa drugim proizvodima ili se predstavljaju kao deo oglasne poruke.  Besplatni uzorci predstavljaju originalne, umanjene, odnosno uvećane proizvode, koji imaju sve karakteristike originalnog proizvoda, koji se dele besplatno, potencijalnim kupcima.  U tesnoj vezi sa ovim sredstvom unapređenja prodaje su i probe pa, na neki način i demonstracije proizvoda.</vt:lpstr>
      <vt:lpstr>PREDNOSTI -indukovanje prospektivnih kupaca da probaju proizvod ili uslugu </vt:lpstr>
      <vt:lpstr>Kuponi  su štampane potvrde koje imaju vrednost pri kupovini proizvoda jer garantuju trenutnu uštedu prilikom kupovine onih proizvoda koji su navedeni (odštampani) na njima. Postoji više vrsta kupona. Tako, recimo, postoje vrednosni i premijski kuponi. </vt:lpstr>
      <vt:lpstr>Pre uvođenja kupona neophodno je razmotriti sledeća pitanja</vt:lpstr>
      <vt:lpstr>Premije su  veoma širok spektar aktivnosti i obuhvataju veliki opseg ponuda neke vrste nagrada, jeftinije robe ili poklona za stimulisanje ponašanja kupaca pri kupovini. Teško je povući uvek granicu kod nekog sredstva/aktivnosti unapređenja prodaje da li je sredstvo koje služi premiranju. </vt:lpstr>
      <vt:lpstr>Bonus pakovanja „dva po ceni jednog“ ili pakovanja koja sadrže veću količinu proizvoda. Neke kompanije vezuju premiju za pakovanje proizvoda: kao, na primer, mali uzorak proizvoda za negu kose koji ide uz pakovanje šampona. </vt:lpstr>
      <vt:lpstr>Vezane premije su zapravo pakovanja većeg broja proizvoda sličnih po vrsti (npr. kuhinjske varjače različitih veličina), sličnih po cenama (npr. upaljač za cigarete i muštikla), ili sličnih po karakteristikama kupaca kojima su namenjeni (prodaja kombinacije). Pojedinačna cena, kada se proizvodi kupuju odvojeno, je daleko viša, dok je, u zajedničkom pakovanju, ukupan iznos cene znatno niži. </vt:lpstr>
      <vt:lpstr>Promocija (unapređenje prodaje) na mestu prodaje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UNAPREĐENJE PRODAJE</dc:title>
  <dc:creator>Sonja</dc:creator>
  <cp:lastModifiedBy>Sonja</cp:lastModifiedBy>
  <cp:revision>61</cp:revision>
  <dcterms:created xsi:type="dcterms:W3CDTF">2014-12-23T00:28:23Z</dcterms:created>
  <dcterms:modified xsi:type="dcterms:W3CDTF">2020-11-27T22:16:16Z</dcterms:modified>
</cp:coreProperties>
</file>