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0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23" r:id="rId10"/>
    <p:sldId id="267" r:id="rId11"/>
    <p:sldId id="265" r:id="rId12"/>
    <p:sldId id="268" r:id="rId13"/>
    <p:sldId id="269" r:id="rId14"/>
    <p:sldId id="270" r:id="rId15"/>
    <p:sldId id="32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7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6BDAC-3FC4-491E-B566-11CF201795BE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09C93-9D29-4F87-9D60-20FFBC095C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ена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9C93-9D29-4F87-9D60-20FFBC095C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8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8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1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6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5959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64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67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64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1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8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0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0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9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0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4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F5AC02C-51CA-4C62-8753-73E6CAFF8579}" type="datetimeFigureOut">
              <a:rPr lang="en-US" smtClean="0"/>
              <a:pPr/>
              <a:t>15-Mar-23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B3365-01A4-452D-B7F4-9E2D13AC2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447801"/>
            <a:ext cx="9036496" cy="3329581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ОРГАНИЗАЦИОНИ ПРЕДУСЛОВИ ИНОВАЦИЈА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Др </a:t>
            </a:r>
            <a:r>
              <a:rPr lang="sr-Cyrl-RS" dirty="0" err="1" smtClean="0"/>
              <a:t>ивана</a:t>
            </a:r>
            <a:r>
              <a:rPr lang="sr-Cyrl-RS" dirty="0" smtClean="0"/>
              <a:t> </a:t>
            </a:r>
            <a:r>
              <a:rPr lang="sr-Cyrl-RS" dirty="0" err="1" smtClean="0"/>
              <a:t>ерић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88" y="0"/>
            <a:ext cx="9001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. </a:t>
            </a:r>
            <a:r>
              <a:rPr lang="sr-Latn-C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Специфичности иновационих процеса робустних и „ломљивих“организација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257800"/>
          </a:xfrm>
        </p:spPr>
        <p:txBody>
          <a:bodyPr>
            <a:normAutofit/>
          </a:bodyPr>
          <a:lstStyle/>
          <a:p>
            <a:pPr algn="just"/>
            <a:r>
              <a:rPr lang="sr-Cyrl-RS" sz="2400" b="1" dirty="0" smtClean="0">
                <a:solidFill>
                  <a:srgbClr val="7030A0"/>
                </a:solidFill>
              </a:rPr>
              <a:t>Робустне организације </a:t>
            </a:r>
            <a:r>
              <a:rPr lang="sr-Cyrl-RS" sz="2400" dirty="0" smtClean="0"/>
              <a:t>- </a:t>
            </a:r>
            <a:r>
              <a:rPr lang="sr-Latn-CS" sz="2400" dirty="0" err="1" smtClean="0"/>
              <a:t>добро</a:t>
            </a:r>
            <a:r>
              <a:rPr lang="sr-Latn-CS" sz="2400" dirty="0" smtClean="0"/>
              <a:t> </a:t>
            </a:r>
            <a:r>
              <a:rPr lang="sr-Latn-CS" sz="2400" dirty="0" err="1" smtClean="0"/>
              <a:t>дефинисани</a:t>
            </a:r>
            <a:r>
              <a:rPr lang="sr-Latn-CS" sz="2400" dirty="0" smtClean="0"/>
              <a:t> </a:t>
            </a:r>
            <a:r>
              <a:rPr lang="sr-Latn-CS" sz="2400" dirty="0" err="1" smtClean="0"/>
              <a:t>иновациони</a:t>
            </a:r>
            <a:r>
              <a:rPr lang="sr-Latn-CS" sz="2400" dirty="0" smtClean="0"/>
              <a:t> </a:t>
            </a:r>
            <a:r>
              <a:rPr lang="sr-Latn-CS" sz="2400" dirty="0" err="1" smtClean="0"/>
              <a:t>процесим</a:t>
            </a:r>
            <a:r>
              <a:rPr lang="sr-Latn-CS" sz="2400" dirty="0" smtClean="0"/>
              <a:t>, </a:t>
            </a:r>
            <a:r>
              <a:rPr lang="sr-Latn-CS" sz="2400" dirty="0" err="1" smtClean="0"/>
              <a:t>јасни</a:t>
            </a:r>
            <a:r>
              <a:rPr lang="sr-Latn-CS" sz="2400" dirty="0" smtClean="0"/>
              <a:t> </a:t>
            </a:r>
            <a:r>
              <a:rPr lang="sr-Latn-CS" sz="2400" dirty="0" err="1" smtClean="0"/>
              <a:t>протоколи</a:t>
            </a:r>
            <a:r>
              <a:rPr lang="sr-Latn-CS" sz="2400" dirty="0" smtClean="0"/>
              <a:t> за процену и приказивање идеја, </a:t>
            </a:r>
            <a:r>
              <a:rPr lang="sr-Latn-CS" sz="2400" dirty="0" err="1" smtClean="0"/>
              <a:t>кори</a:t>
            </a:r>
            <a:r>
              <a:rPr lang="sr-Cyrl-RS" sz="2400" dirty="0" err="1" smtClean="0"/>
              <a:t>шћењем</a:t>
            </a:r>
            <a:r>
              <a:rPr lang="sr-Latn-CS" sz="2400" dirty="0" smtClean="0"/>
              <a:t> </a:t>
            </a:r>
            <a:r>
              <a:rPr lang="sr-Latn-CS" sz="2400" dirty="0" err="1" smtClean="0"/>
              <a:t>иновацион</a:t>
            </a:r>
            <a:r>
              <a:rPr lang="sr-Cyrl-RS" sz="2400" dirty="0" err="1" smtClean="0"/>
              <a:t>ог</a:t>
            </a:r>
            <a:r>
              <a:rPr lang="sr-Latn-CS" sz="2400" dirty="0" smtClean="0"/>
              <a:t> </a:t>
            </a:r>
            <a:r>
              <a:rPr lang="sr-Latn-CS" sz="2400" dirty="0" err="1" smtClean="0"/>
              <a:t>процес</a:t>
            </a:r>
            <a:r>
              <a:rPr lang="sr-Cyrl-RS" sz="2400" dirty="0" smtClean="0"/>
              <a:t>а</a:t>
            </a:r>
            <a:r>
              <a:rPr lang="sr-Latn-CS" sz="2400" dirty="0" smtClean="0"/>
              <a:t> за стварање заједничког оквира за управљање идејама, од њиховог креирања све </a:t>
            </a:r>
            <a:r>
              <a:rPr lang="sr-Latn-CS" sz="2400" dirty="0" err="1" smtClean="0"/>
              <a:t>до</a:t>
            </a:r>
            <a:r>
              <a:rPr lang="sr-Latn-CS" sz="2400" dirty="0" smtClean="0"/>
              <a:t> </a:t>
            </a:r>
            <a:r>
              <a:rPr lang="sr-Latn-CS" sz="2400" dirty="0" err="1" smtClean="0"/>
              <a:t>комерцијализације</a:t>
            </a:r>
            <a:endParaRPr lang="sr-Cyrl-RS" sz="2400" dirty="0" smtClean="0"/>
          </a:p>
          <a:p>
            <a:pPr algn="just"/>
            <a:endParaRPr lang="sr-Cyrl-RS" dirty="0" smtClean="0"/>
          </a:p>
          <a:p>
            <a:pPr algn="just"/>
            <a:r>
              <a:rPr lang="sr-Latn-CS" sz="2400" dirty="0" err="1" smtClean="0">
                <a:solidFill>
                  <a:srgbClr val="FF00FF"/>
                </a:solidFill>
              </a:rPr>
              <a:t>Ломљив</a:t>
            </a:r>
            <a:r>
              <a:rPr lang="sr-Cyrl-RS" sz="2400" dirty="0" smtClean="0">
                <a:solidFill>
                  <a:srgbClr val="FF00FF"/>
                </a:solidFill>
              </a:rPr>
              <a:t>е</a:t>
            </a:r>
            <a:r>
              <a:rPr lang="sr-Latn-CS" sz="2400" dirty="0" smtClean="0">
                <a:solidFill>
                  <a:srgbClr val="FF00FF"/>
                </a:solidFill>
              </a:rPr>
              <a:t> организације</a:t>
            </a:r>
            <a:r>
              <a:rPr lang="sr-Cyrl-RS" sz="2400" dirty="0" smtClean="0">
                <a:solidFill>
                  <a:srgbClr val="FF00FF"/>
                </a:solidFill>
              </a:rPr>
              <a:t> - </a:t>
            </a:r>
            <a:r>
              <a:rPr lang="sr-Latn-CS" sz="2400" dirty="0" smtClean="0"/>
              <a:t>организације без добро дефинисаног и интензивног иновационог процеса, где су иновациони кораци препуни конфузије и неодлучност, а сваки неуспех је праћен дугим опоравком</a:t>
            </a:r>
            <a:r>
              <a:rPr lang="sr-Latn-C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31440"/>
            <a:ext cx="91440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Latn-CS" sz="3600" b="1" dirty="0" smtClean="0">
                <a:solidFill>
                  <a:srgbClr val="FFFF00"/>
                </a:solidFill>
              </a:rPr>
              <a:t>Подела организација према степену иновативности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27516"/>
          </a:xfrm>
        </p:spPr>
        <p:txBody>
          <a:bodyPr>
            <a:normAutofit lnSpcReduction="10000"/>
          </a:bodyPr>
          <a:lstStyle/>
          <a:p>
            <a:pPr lvl="0"/>
            <a:endParaRPr lang="sr-Latn-CS" b="1" i="1" dirty="0" smtClean="0">
              <a:solidFill>
                <a:srgbClr val="FF0000"/>
              </a:solidFill>
            </a:endParaRPr>
          </a:p>
          <a:p>
            <a:pPr lvl="0"/>
            <a:r>
              <a:rPr lang="sr-Latn-CS" b="1" i="1" dirty="0" err="1" smtClean="0">
                <a:solidFill>
                  <a:srgbClr val="FF0000"/>
                </a:solidFill>
              </a:rPr>
              <a:t>Инвентивни</a:t>
            </a:r>
            <a:r>
              <a:rPr lang="sr-Latn-CS" b="1" i="1" dirty="0" smtClean="0">
                <a:solidFill>
                  <a:srgbClr val="FF0000"/>
                </a:solidFill>
              </a:rPr>
              <a:t> лидер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sr-Latn-CS" dirty="0" smtClean="0"/>
              <a:t>– представља обично малу компанију, интензивно оријентисану према истраживању и развоју. Поседује врло ограничен капитал и врло мало  know how у имплементирању и одржавању, пословног развоја.</a:t>
            </a:r>
            <a:endParaRPr lang="en-US" dirty="0" smtClean="0"/>
          </a:p>
          <a:p>
            <a:pPr lvl="0"/>
            <a:r>
              <a:rPr lang="sr-Latn-CS" b="1" i="1" dirty="0" smtClean="0">
                <a:solidFill>
                  <a:srgbClr val="FF0000"/>
                </a:solidFill>
              </a:rPr>
              <a:t>Иновациони лидер </a:t>
            </a:r>
            <a:r>
              <a:rPr lang="sr-Latn-CS" dirty="0" smtClean="0"/>
              <a:t>– успева да пласира иновацију, истовременим праћењем технолошких и маркетиншких захтева. Доминантан дизајн може бити постигнут или подизањем баријера (патенти, изградња знања) или подизањем баријера на тржишту (канали дистрибуције).</a:t>
            </a:r>
            <a:endParaRPr lang="en-US" dirty="0" smtClean="0"/>
          </a:p>
          <a:p>
            <a:pPr lvl="0"/>
            <a:r>
              <a:rPr lang="sr-Cyrl-CS" b="1" i="1" dirty="0" smtClean="0">
                <a:solidFill>
                  <a:srgbClr val="FF0000"/>
                </a:solidFill>
              </a:rPr>
              <a:t>Рани следбеник </a:t>
            </a:r>
            <a:r>
              <a:rPr lang="sr-Cyrl-CS" b="1" i="1" dirty="0" smtClean="0"/>
              <a:t>– </a:t>
            </a:r>
            <a:r>
              <a:rPr lang="sr-Cyrl-CS" dirty="0" smtClean="0"/>
              <a:t>имитира недавно пласиране производе или услуге на тржишту. Диференцира себе од иноватора на основу супериорног маркетиншког концепта, модификација технологије, бољег сервиса или нижих цена.</a:t>
            </a:r>
            <a:endParaRPr lang="en-US" dirty="0" smtClean="0"/>
          </a:p>
          <a:p>
            <a:r>
              <a:rPr lang="sr-Cyrl-CS" b="1" i="1" dirty="0" smtClean="0">
                <a:solidFill>
                  <a:srgbClr val="FF0000"/>
                </a:solidFill>
              </a:rPr>
              <a:t>Касни следбеник </a:t>
            </a:r>
            <a:r>
              <a:rPr lang="sr-Cyrl-CS" b="1" i="1" dirty="0" smtClean="0"/>
              <a:t>– </a:t>
            </a:r>
            <a:r>
              <a:rPr lang="sr-Cyrl-CS" dirty="0" smtClean="0"/>
              <a:t>врло тешко се пробија, јер је тржиште већ подељено, и једина шанса су му драматична снижавања трошкова базирана на ефекту скале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0"/>
            <a:ext cx="8928992" cy="1853248"/>
          </a:xfrm>
        </p:spPr>
        <p:txBody>
          <a:bodyPr>
            <a:normAutofit/>
          </a:bodyPr>
          <a:lstStyle/>
          <a:p>
            <a:pPr algn="ctr"/>
            <a:r>
              <a:rPr lang="sr-Cyrl-CS" sz="3600" b="1" dirty="0" err="1" smtClean="0">
                <a:solidFill>
                  <a:srgbClr val="FFFF00"/>
                </a:solidFill>
              </a:rPr>
              <a:t>Оганизациона</a:t>
            </a:r>
            <a:r>
              <a:rPr lang="sr-Cyrl-CS" sz="3600" b="1" dirty="0" smtClean="0">
                <a:solidFill>
                  <a:srgbClr val="FFFF00"/>
                </a:solidFill>
              </a:rPr>
              <a:t> култура предузећа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just"/>
            <a:r>
              <a:rPr lang="sr-Cyrl-CS" sz="2400" b="1" dirty="0" smtClean="0">
                <a:solidFill>
                  <a:srgbClr val="FF0000"/>
                </a:solidFill>
              </a:rPr>
              <a:t>скуп фундаменталних претпоставки о вредностима, веровањима, нормама, симболима, ритуалима, језику и митовима организације који дају одређену врсту значења њеним члановима, услед чега је најчешће </a:t>
            </a:r>
            <a:r>
              <a:rPr lang="sr-Cyrl-RS" sz="2400" b="1" dirty="0" smtClean="0">
                <a:solidFill>
                  <a:srgbClr val="FF0000"/>
                </a:solidFill>
              </a:rPr>
              <a:t>створена једин</a:t>
            </a:r>
            <a:r>
              <a:rPr lang="sr-Cyrl-CS" sz="2400" b="1" dirty="0" smtClean="0">
                <a:solidFill>
                  <a:srgbClr val="FF0000"/>
                </a:solidFill>
              </a:rPr>
              <a:t>ствена, уникатна култура која је усмена да различита питања и догађаје посматра на одређени начин</a:t>
            </a:r>
            <a:r>
              <a:rPr lang="sr-Cyrl-CS" sz="2400" dirty="0" smtClean="0"/>
              <a:t>.</a:t>
            </a:r>
          </a:p>
          <a:p>
            <a:pPr algn="just"/>
            <a:r>
              <a:rPr lang="sr-Cyrl-CS" dirty="0" smtClean="0"/>
              <a:t>Садржај организационе културе – симболичка</a:t>
            </a:r>
            <a:r>
              <a:rPr lang="en-US" dirty="0" smtClean="0"/>
              <a:t> (</a:t>
            </a:r>
            <a:r>
              <a:rPr lang="sr-Cyrl-RS" dirty="0" smtClean="0"/>
              <a:t>семантичка, </a:t>
            </a:r>
            <a:r>
              <a:rPr lang="sr-Cyrl-RS" dirty="0" err="1" smtClean="0"/>
              <a:t>бихејвиорална</a:t>
            </a:r>
            <a:r>
              <a:rPr lang="sr-Cyrl-RS" dirty="0" smtClean="0"/>
              <a:t>, материјална)</a:t>
            </a:r>
            <a:r>
              <a:rPr lang="sr-Cyrl-CS" dirty="0" smtClean="0"/>
              <a:t> и когнитивна компонента</a:t>
            </a:r>
            <a:r>
              <a:rPr lang="en-US" dirty="0" smtClean="0"/>
              <a:t> </a:t>
            </a:r>
            <a:endParaRPr lang="sr-Cyrl-CS" dirty="0" smtClean="0"/>
          </a:p>
          <a:p>
            <a:r>
              <a:rPr lang="sr-Cyrl-CS" dirty="0" smtClean="0"/>
              <a:t>Слаба организациона култуа је она у којој постоји мали степен слагања са вредностима и нормама које управљају понашањем чланова организације</a:t>
            </a:r>
          </a:p>
          <a:p>
            <a:r>
              <a:rPr lang="sr-Cyrl-CS" dirty="0" smtClean="0"/>
              <a:t>Јака – погодна за иновације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84710" y="332656"/>
            <a:ext cx="7055380" cy="1200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452719"/>
            <a:ext cx="9217024" cy="5795688"/>
          </a:xfrm>
        </p:spPr>
        <p:txBody>
          <a:bodyPr>
            <a:normAutofit/>
          </a:bodyPr>
          <a:lstStyle/>
          <a:p>
            <a:r>
              <a:rPr lang="sr-Cyrl-CS" sz="3300" b="1" dirty="0" smtClean="0">
                <a:solidFill>
                  <a:srgbClr val="FFC000"/>
                </a:solidFill>
              </a:rPr>
              <a:t>КУЛТУРА КЛУБА </a:t>
            </a:r>
            <a:r>
              <a:rPr lang="sr-Cyrl-CS" sz="3300" b="1" dirty="0" smtClean="0"/>
              <a:t>–Зевс (моћ базирана на контроли ресурса или харизми)</a:t>
            </a:r>
          </a:p>
          <a:p>
            <a:r>
              <a:rPr lang="sr-Cyrl-CS" sz="3300" b="1" dirty="0" smtClean="0">
                <a:solidFill>
                  <a:srgbClr val="FFC000"/>
                </a:solidFill>
              </a:rPr>
              <a:t>КУЛТУРА УЛОГА</a:t>
            </a:r>
            <a:r>
              <a:rPr lang="sr-Cyrl-CS" sz="3300" dirty="0" smtClean="0">
                <a:solidFill>
                  <a:srgbClr val="FFC000"/>
                </a:solidFill>
              </a:rPr>
              <a:t> </a:t>
            </a:r>
            <a:r>
              <a:rPr lang="sr-Cyrl-CS" sz="3300" dirty="0" smtClean="0"/>
              <a:t>– Аполон – бог реда, правила и разума (бирократске организације)</a:t>
            </a:r>
          </a:p>
          <a:p>
            <a:r>
              <a:rPr lang="sr-Cyrl-CS" sz="3300" b="1" dirty="0" smtClean="0">
                <a:solidFill>
                  <a:srgbClr val="FFC000"/>
                </a:solidFill>
              </a:rPr>
              <a:t>КУЛТУРА ЗАДАТКА </a:t>
            </a:r>
            <a:r>
              <a:rPr lang="sr-Cyrl-CS" sz="3300" b="1" dirty="0" smtClean="0"/>
              <a:t>– Атина – заштитница, ненадмашна у решавању проблема (самоуправни тимови)</a:t>
            </a:r>
          </a:p>
          <a:p>
            <a:r>
              <a:rPr lang="sr-Cyrl-CS" sz="3300" b="1" dirty="0" smtClean="0">
                <a:solidFill>
                  <a:srgbClr val="FFC000"/>
                </a:solidFill>
              </a:rPr>
              <a:t>КУЛТУ</a:t>
            </a:r>
            <a:r>
              <a:rPr lang="sr-Cyrl-RS" sz="3300" b="1" dirty="0" smtClean="0">
                <a:solidFill>
                  <a:srgbClr val="FFC000"/>
                </a:solidFill>
              </a:rPr>
              <a:t>РА</a:t>
            </a:r>
            <a:r>
              <a:rPr lang="sr-Cyrl-CS" sz="3300" b="1" dirty="0" smtClean="0">
                <a:solidFill>
                  <a:srgbClr val="FFC000"/>
                </a:solidFill>
              </a:rPr>
              <a:t> ЕГЗИСТЕНЦИЈЕ </a:t>
            </a:r>
          </a:p>
          <a:p>
            <a:endParaRPr lang="sr-Cyrl-C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84710" y="404664"/>
            <a:ext cx="7055380" cy="4805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7"/>
            <a:ext cx="9144000" cy="5555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2400" b="1" dirty="0" smtClean="0">
                <a:solidFill>
                  <a:srgbClr val="FFFF00"/>
                </a:solidFill>
              </a:rPr>
              <a:t>Иновативну организациону културу </a:t>
            </a:r>
            <a:r>
              <a:rPr lang="sr-Cyrl-CS" sz="2400" b="1" dirty="0" err="1" smtClean="0">
                <a:solidFill>
                  <a:srgbClr val="FFFF00"/>
                </a:solidFill>
              </a:rPr>
              <a:t>представња</a:t>
            </a:r>
            <a:r>
              <a:rPr lang="sr-Cyrl-CS" sz="2400" b="1" dirty="0" smtClean="0">
                <a:solidFill>
                  <a:srgbClr val="FFFF00"/>
                </a:solidFill>
              </a:rPr>
              <a:t> се  следећим карактеристикама: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lvl="0"/>
            <a:r>
              <a:rPr lang="sr-Cyrl-CS" dirty="0" smtClean="0"/>
              <a:t>Континуелно истраживање и праћење нових могућности;</a:t>
            </a:r>
          </a:p>
          <a:p>
            <a:pPr lvl="0"/>
            <a:endParaRPr lang="en-US" dirty="0" smtClean="0"/>
          </a:p>
          <a:p>
            <a:pPr lvl="0"/>
            <a:r>
              <a:rPr lang="sr-Cyrl-CS" dirty="0" smtClean="0"/>
              <a:t>Оријентисаност према проблемима;</a:t>
            </a:r>
          </a:p>
          <a:p>
            <a:pPr lvl="0"/>
            <a:endParaRPr lang="en-US" dirty="0" smtClean="0"/>
          </a:p>
          <a:p>
            <a:pPr lvl="0"/>
            <a:r>
              <a:rPr lang="sr-Cyrl-CS" dirty="0" smtClean="0"/>
              <a:t>Сигурни, мотивисани запослени;</a:t>
            </a:r>
          </a:p>
          <a:p>
            <a:pPr lvl="0"/>
            <a:endParaRPr lang="en-US" dirty="0" smtClean="0"/>
          </a:p>
          <a:p>
            <a:pPr lvl="0"/>
            <a:r>
              <a:rPr lang="sr-Cyrl-CS" dirty="0" smtClean="0"/>
              <a:t>Постојање интердисциплинарних тимова;</a:t>
            </a:r>
          </a:p>
          <a:p>
            <a:pPr lvl="0"/>
            <a:endParaRPr lang="en-US" dirty="0" smtClean="0"/>
          </a:p>
          <a:p>
            <a:pPr lvl="0"/>
            <a:r>
              <a:rPr lang="sr-Cyrl-CS" dirty="0" smtClean="0"/>
              <a:t>Допуштање “промашаја” и излагања “чудних” идеја.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59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3"/>
            <a:ext cx="8928992" cy="5411694"/>
          </a:xfrm>
        </p:spPr>
        <p:txBody>
          <a:bodyPr/>
          <a:lstStyle/>
          <a:p>
            <a:r>
              <a:rPr lang="sr-Cyrl-RS" dirty="0" smtClean="0"/>
              <a:t> 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pPr algn="ctr"/>
            <a:r>
              <a:rPr lang="sr-Cyrl-RS" sz="2800" dirty="0" smtClean="0">
                <a:solidFill>
                  <a:schemeClr val="accent1"/>
                </a:solidFill>
              </a:rPr>
              <a:t>ИНОВАТИВНА ОРГАНИЗАЦИОНА КУЛТУРА НА ПРИМЕРУ СИНТЕЛОНА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910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456"/>
            <a:ext cx="7055380" cy="96927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ЛИДЕРСТВО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1"/>
            <a:ext cx="8856984" cy="5699726"/>
          </a:xfrm>
        </p:spPr>
        <p:txBody>
          <a:bodyPr>
            <a:normAutofit/>
          </a:bodyPr>
          <a:lstStyle/>
          <a:p>
            <a:endParaRPr lang="sr-Cyrl-CS" b="1" i="1" dirty="0" smtClean="0">
              <a:solidFill>
                <a:srgbClr val="FF0000"/>
              </a:solidFill>
            </a:endParaRPr>
          </a:p>
          <a:p>
            <a:endParaRPr lang="sr-Cyrl-CS" b="1" i="1" dirty="0" smtClean="0">
              <a:solidFill>
                <a:srgbClr val="FF0000"/>
              </a:solidFill>
            </a:endParaRPr>
          </a:p>
          <a:p>
            <a:r>
              <a:rPr lang="sr-Cyrl-CS" b="1" i="1" dirty="0" smtClean="0">
                <a:solidFill>
                  <a:srgbClr val="FF0000"/>
                </a:solidFill>
              </a:rPr>
              <a:t>Динамичан и флуидан процес који подразумева интеракцију између три најважније компоненте – лидера, следбеника и ситуације</a:t>
            </a:r>
          </a:p>
          <a:p>
            <a:pPr>
              <a:lnSpc>
                <a:spcPct val="120000"/>
              </a:lnSpc>
            </a:pPr>
            <a:r>
              <a:rPr lang="sr-Cyrl-CS" dirty="0" smtClean="0"/>
              <a:t>Сви стилови лидерства, најопштије се могу класификовати на основу следећих критеријума.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sr-Cyrl-CS" dirty="0" smtClean="0"/>
              <a:t>Приступ менаџера мотивиса подређених;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sr-Cyrl-CS" dirty="0" smtClean="0"/>
              <a:t>Начин на који менаџер или лидер доноси одлуке;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sr-Cyrl-CS" dirty="0" smtClean="0"/>
              <a:t>Извори моћи које користи да би остварио утицај на подређене;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sr-Cyrl-CS" dirty="0" smtClean="0"/>
              <a:t>Способност менаџера да прилагоди своје понашање различитим ситуацијама.</a:t>
            </a:r>
            <a:endParaRPr lang="en-US" dirty="0" smtClean="0"/>
          </a:p>
          <a:p>
            <a:r>
              <a:rPr lang="sr-Cyrl-CS" dirty="0" smtClean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7889" name="Group 1"/>
          <p:cNvGrpSpPr>
            <a:grpSpLocks noChangeAspect="1"/>
          </p:cNvGrpSpPr>
          <p:nvPr/>
        </p:nvGrpSpPr>
        <p:grpSpPr bwMode="auto">
          <a:xfrm>
            <a:off x="357158" y="1643050"/>
            <a:ext cx="8429684" cy="4786346"/>
            <a:chOff x="986" y="7148"/>
            <a:chExt cx="7020" cy="3420"/>
          </a:xfrm>
        </p:grpSpPr>
        <p:sp>
          <p:nvSpPr>
            <p:cNvPr id="37902" name="AutoShape 14"/>
            <p:cNvSpPr>
              <a:spLocks noChangeAspect="1" noChangeArrowheads="1" noTextEdit="1"/>
            </p:cNvSpPr>
            <p:nvPr/>
          </p:nvSpPr>
          <p:spPr bwMode="auto">
            <a:xfrm>
              <a:off x="986" y="7148"/>
              <a:ext cx="7020" cy="34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3506" y="7328"/>
              <a:ext cx="1800" cy="54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1" i="0" u="none" strike="noStrike" cap="none" normalizeH="0" dirty="0" smtClean="0">
                  <a:ln>
                    <a:noFill/>
                  </a:ln>
                  <a:solidFill>
                    <a:schemeClr val="bg1">
                      <a:lumMod val="95000"/>
                      <a:lumOff val="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Директивни</a:t>
              </a:r>
              <a:r>
                <a:rPr kumimoji="0" lang="sr-Cyrl-CS" sz="1600" b="1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95000"/>
                      <a:lumOff val="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демократа</a:t>
              </a:r>
              <a:endPara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2066" y="8407"/>
              <a:ext cx="1800" cy="54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>
              <a:prstShdw prst="shdw17" dist="17961" dir="2700000">
                <a:srgbClr val="80808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1" i="0" u="none" strike="noStrike" cap="none" normalizeH="0" dirty="0" smtClean="0">
                  <a:ln>
                    <a:noFill/>
                  </a:ln>
                  <a:solidFill>
                    <a:schemeClr val="bg1">
                      <a:lumMod val="95000"/>
                      <a:lumOff val="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Директивни аутократа</a:t>
              </a:r>
              <a:endParaRPr kumimoji="0" lang="sr-Cyrl-CS" sz="16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3866" y="9668"/>
              <a:ext cx="1800" cy="53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b="1" i="0" u="none" strike="noStrike" cap="none" normalizeH="0" smtClean="0">
                  <a:ln>
                    <a:noFill/>
                  </a:ln>
                  <a:solidFill>
                    <a:schemeClr val="bg1">
                      <a:lumMod val="95000"/>
                      <a:lumOff val="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Допуштајући</a:t>
              </a:r>
              <a:endParaRPr kumimoji="0" lang="sr-Cyrl-CS" b="0" i="0" u="none" strike="noStrike" cap="none" normalizeH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b="1" i="0" u="none" strike="noStrike" cap="none" normalizeH="0" smtClean="0">
                  <a:ln>
                    <a:noFill/>
                  </a:ln>
                  <a:solidFill>
                    <a:schemeClr val="bg1">
                      <a:lumMod val="95000"/>
                      <a:lumOff val="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аутократа</a:t>
              </a:r>
              <a:endParaRPr kumimoji="0" lang="sr-Cyrl-CS" b="0" i="0" u="none" strike="noStrike" cap="none" normalizeH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5666" y="8408"/>
              <a:ext cx="1800" cy="54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1" i="0" u="none" strike="noStrike" cap="none" normalizeH="0" dirty="0" smtClean="0">
                  <a:ln>
                    <a:noFill/>
                  </a:ln>
                  <a:solidFill>
                    <a:schemeClr val="bg1">
                      <a:lumMod val="95000"/>
                      <a:lumOff val="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Допуштајући демократа</a:t>
              </a:r>
              <a:endParaRPr kumimoji="0" lang="sr-Cyrl-CS" sz="16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7" name="AutoShape 9"/>
            <p:cNvSpPr>
              <a:spLocks noChangeArrowheads="1"/>
            </p:cNvSpPr>
            <p:nvPr/>
          </p:nvSpPr>
          <p:spPr bwMode="auto">
            <a:xfrm rot="-23337111">
              <a:off x="2426" y="7868"/>
              <a:ext cx="1080" cy="182"/>
            </a:xfrm>
            <a:prstGeom prst="rightArrow">
              <a:avLst>
                <a:gd name="adj1" fmla="val 50000"/>
                <a:gd name="adj2" fmla="val 148352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6" name="AutoShape 8"/>
            <p:cNvSpPr>
              <a:spLocks noChangeArrowheads="1"/>
            </p:cNvSpPr>
            <p:nvPr/>
          </p:nvSpPr>
          <p:spPr bwMode="auto">
            <a:xfrm rot="2641073">
              <a:off x="5306" y="7868"/>
              <a:ext cx="1080" cy="179"/>
            </a:xfrm>
            <a:prstGeom prst="rightArrow">
              <a:avLst>
                <a:gd name="adj1" fmla="val 50000"/>
                <a:gd name="adj2" fmla="val 150838"/>
              </a:avLst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333333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5" name="AutoShape 7"/>
            <p:cNvSpPr>
              <a:spLocks noChangeArrowheads="1"/>
            </p:cNvSpPr>
            <p:nvPr/>
          </p:nvSpPr>
          <p:spPr bwMode="auto">
            <a:xfrm rot="-1968682">
              <a:off x="5486" y="9199"/>
              <a:ext cx="1080" cy="182"/>
            </a:xfrm>
            <a:prstGeom prst="leftArrow">
              <a:avLst>
                <a:gd name="adj1" fmla="val 50000"/>
                <a:gd name="adj2" fmla="val 148352"/>
              </a:avLst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333333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 rot="2212194">
              <a:off x="2786" y="9287"/>
              <a:ext cx="1080" cy="180"/>
            </a:xfrm>
            <a:prstGeom prst="leftArrow">
              <a:avLst>
                <a:gd name="adj1" fmla="val 50000"/>
                <a:gd name="adj2" fmla="val 150000"/>
              </a:avLst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333333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3" name="Text Box 5"/>
            <p:cNvSpPr txBox="1">
              <a:spLocks noChangeArrowheads="1"/>
            </p:cNvSpPr>
            <p:nvPr/>
          </p:nvSpPr>
          <p:spPr bwMode="auto">
            <a:xfrm>
              <a:off x="1640" y="9649"/>
              <a:ext cx="144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1" i="0" u="none" strike="noStrike" cap="none" normalizeH="0" dirty="0" smtClean="0">
                  <a:ln>
                    <a:noFill/>
                  </a:ln>
                  <a:solidFill>
                    <a:schemeClr val="bg1">
                      <a:lumMod val="95000"/>
                      <a:lumOff val="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Чист аутократа</a:t>
              </a:r>
              <a:endParaRPr kumimoji="0" lang="sr-Cyrl-CS" sz="14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6206" y="9668"/>
              <a:ext cx="126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400" b="1" i="0" u="none" strike="noStrike" cap="none" normalizeH="0" smtClean="0">
                  <a:ln>
                    <a:noFill/>
                  </a:ln>
                  <a:solidFill>
                    <a:schemeClr val="bg1">
                      <a:lumMod val="95000"/>
                      <a:lumOff val="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Laisses fair</a:t>
              </a:r>
              <a:endParaRPr kumimoji="0" lang="sr-Latn-CS" sz="1400" b="0" i="0" u="none" strike="noStrike" cap="none" normalizeH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1" name="AutoShape 3"/>
            <p:cNvSpPr>
              <a:spLocks noChangeArrowheads="1"/>
            </p:cNvSpPr>
            <p:nvPr/>
          </p:nvSpPr>
          <p:spPr bwMode="auto">
            <a:xfrm rot="-2997016">
              <a:off x="1447" y="9238"/>
              <a:ext cx="899" cy="179"/>
            </a:xfrm>
            <a:prstGeom prst="rightArrow">
              <a:avLst>
                <a:gd name="adj1" fmla="val 50000"/>
                <a:gd name="adj2" fmla="val 125559"/>
              </a:avLst>
            </a:prstGeom>
            <a:solidFill>
              <a:srgbClr val="3333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0" name="AutoShape 2"/>
            <p:cNvSpPr>
              <a:spLocks noChangeArrowheads="1"/>
            </p:cNvSpPr>
            <p:nvPr/>
          </p:nvSpPr>
          <p:spPr bwMode="auto">
            <a:xfrm rot="2928570">
              <a:off x="6496" y="9239"/>
              <a:ext cx="901" cy="180"/>
            </a:xfrm>
            <a:prstGeom prst="rightArrow">
              <a:avLst>
                <a:gd name="adj1" fmla="val 50000"/>
                <a:gd name="adj2" fmla="val 125139"/>
              </a:avLst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333333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479778" cy="1400530"/>
          </a:xfrm>
        </p:spPr>
        <p:txBody>
          <a:bodyPr/>
          <a:lstStyle/>
          <a:p>
            <a:pPr algn="ctr"/>
            <a:r>
              <a:rPr lang="sr-Cyrl-RS" sz="2800" b="1" dirty="0" err="1">
                <a:solidFill>
                  <a:srgbClr val="FFFF00"/>
                </a:solidFill>
              </a:rPr>
              <a:t>Ор</a:t>
            </a:r>
            <a:r>
              <a:rPr lang="sr-Latn-CS" sz="2800" b="1" dirty="0" err="1">
                <a:solidFill>
                  <a:srgbClr val="FFFF00"/>
                </a:solidFill>
              </a:rPr>
              <a:t>ганизационе</a:t>
            </a:r>
            <a:r>
              <a:rPr lang="sr-Latn-CS" sz="2800" b="1" dirty="0">
                <a:solidFill>
                  <a:srgbClr val="FFFF00"/>
                </a:solidFill>
              </a:rPr>
              <a:t> </a:t>
            </a:r>
            <a:r>
              <a:rPr lang="sr-Latn-CS" sz="2800" b="1" dirty="0" err="1">
                <a:solidFill>
                  <a:srgbClr val="FFFF00"/>
                </a:solidFill>
              </a:rPr>
              <a:t>карактеристике</a:t>
            </a:r>
            <a:r>
              <a:rPr lang="sr-Latn-CS" sz="2800" b="1" dirty="0">
                <a:solidFill>
                  <a:srgbClr val="FFFF00"/>
                </a:solidFill>
              </a:rPr>
              <a:t>, </a:t>
            </a:r>
            <a:r>
              <a:rPr lang="sr-Latn-CS" sz="2800" b="1" dirty="0" err="1">
                <a:solidFill>
                  <a:srgbClr val="FFFF00"/>
                </a:solidFill>
              </a:rPr>
              <a:t>које</a:t>
            </a:r>
            <a:r>
              <a:rPr lang="sr-Latn-CS" sz="2800" b="1" dirty="0">
                <a:solidFill>
                  <a:srgbClr val="FFFF00"/>
                </a:solidFill>
              </a:rPr>
              <a:t> </a:t>
            </a:r>
            <a:r>
              <a:rPr lang="sr-Latn-CS" sz="2800" b="1" dirty="0" err="1">
                <a:solidFill>
                  <a:srgbClr val="FFFF00"/>
                </a:solidFill>
              </a:rPr>
              <a:t>поспешују</a:t>
            </a:r>
            <a:r>
              <a:rPr lang="sr-Latn-CS" sz="2800" b="1" dirty="0">
                <a:solidFill>
                  <a:srgbClr val="FFFF00"/>
                </a:solidFill>
              </a:rPr>
              <a:t> </a:t>
            </a:r>
            <a:r>
              <a:rPr lang="sr-Latn-CS" sz="2800" b="1" dirty="0" err="1">
                <a:solidFill>
                  <a:srgbClr val="FFFF00"/>
                </a:solidFill>
              </a:rPr>
              <a:t>иновативни</a:t>
            </a:r>
            <a:r>
              <a:rPr lang="sr-Latn-CS" sz="2800" b="1" dirty="0">
                <a:solidFill>
                  <a:srgbClr val="FFFF00"/>
                </a:solidFill>
              </a:rPr>
              <a:t> </a:t>
            </a:r>
            <a:r>
              <a:rPr lang="sr-Latn-CS" sz="2800" b="1" dirty="0" err="1">
                <a:solidFill>
                  <a:srgbClr val="FFFF00"/>
                </a:solidFill>
              </a:rPr>
              <a:t>процес</a:t>
            </a:r>
            <a:r>
              <a:rPr lang="sr-Cyrl-RS" sz="2800" b="1" dirty="0">
                <a:solidFill>
                  <a:srgbClr val="FFFF00"/>
                </a:solidFill>
              </a:rPr>
              <a:t> су:</a:t>
            </a: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52925"/>
            <a:ext cx="8640960" cy="4195481"/>
          </a:xfrm>
        </p:spPr>
        <p:txBody>
          <a:bodyPr/>
          <a:lstStyle/>
          <a:p>
            <a:r>
              <a:rPr lang="sr-Latn-CS" b="1" dirty="0" err="1" smtClean="0">
                <a:solidFill>
                  <a:srgbClr val="92D050"/>
                </a:solidFill>
              </a:rPr>
              <a:t>усмерена</a:t>
            </a:r>
            <a:r>
              <a:rPr lang="sr-Latn-CS" b="1" dirty="0" smtClean="0">
                <a:solidFill>
                  <a:srgbClr val="92D050"/>
                </a:solidFill>
              </a:rPr>
              <a:t> према дугорочном расту, свесна шанси и опасности, али и спремна да дугорочно инвестира у развој </a:t>
            </a:r>
            <a:r>
              <a:rPr lang="sr-Latn-CS" b="1" dirty="0" err="1" smtClean="0">
                <a:solidFill>
                  <a:srgbClr val="92D050"/>
                </a:solidFill>
              </a:rPr>
              <a:t>технологије</a:t>
            </a:r>
            <a:r>
              <a:rPr lang="sr-Latn-CS" b="1" dirty="0" smtClean="0">
                <a:solidFill>
                  <a:srgbClr val="92D050"/>
                </a:solidFill>
              </a:rPr>
              <a:t>.</a:t>
            </a:r>
            <a:endParaRPr lang="sr-Cyrl-RS" b="1" dirty="0" smtClean="0">
              <a:solidFill>
                <a:srgbClr val="92D050"/>
              </a:solidFill>
            </a:endParaRPr>
          </a:p>
          <a:p>
            <a:endParaRPr lang="sr-Cyrl-RS" b="1" dirty="0" smtClean="0">
              <a:solidFill>
                <a:srgbClr val="92D050"/>
              </a:solidFill>
            </a:endParaRPr>
          </a:p>
          <a:p>
            <a:r>
              <a:rPr lang="sr-Latn-CS" b="1" dirty="0" smtClean="0">
                <a:solidFill>
                  <a:srgbClr val="92D050"/>
                </a:solidFill>
              </a:rPr>
              <a:t>спремност према </a:t>
            </a:r>
            <a:r>
              <a:rPr lang="sr-Latn-CS" b="1" dirty="0" err="1" smtClean="0">
                <a:solidFill>
                  <a:srgbClr val="92D050"/>
                </a:solidFill>
              </a:rPr>
              <a:t>преузимању</a:t>
            </a:r>
            <a:r>
              <a:rPr lang="sr-Latn-CS" b="1" dirty="0" smtClean="0">
                <a:solidFill>
                  <a:srgbClr val="92D050"/>
                </a:solidFill>
              </a:rPr>
              <a:t> </a:t>
            </a:r>
            <a:r>
              <a:rPr lang="sr-Latn-CS" b="1" dirty="0" err="1" smtClean="0">
                <a:solidFill>
                  <a:srgbClr val="92D050"/>
                </a:solidFill>
              </a:rPr>
              <a:t>ризика</a:t>
            </a:r>
            <a:endParaRPr lang="sr-Cyrl-RS" b="1" dirty="0" smtClean="0">
              <a:solidFill>
                <a:srgbClr val="92D050"/>
              </a:solidFill>
            </a:endParaRPr>
          </a:p>
          <a:p>
            <a:endParaRPr lang="sr-Cyrl-RS" b="1" dirty="0" smtClean="0">
              <a:solidFill>
                <a:srgbClr val="92D050"/>
              </a:solidFill>
            </a:endParaRPr>
          </a:p>
          <a:p>
            <a:r>
              <a:rPr lang="sr-Latn-CS" b="1" dirty="0" smtClean="0">
                <a:solidFill>
                  <a:srgbClr val="92D050"/>
                </a:solidFill>
              </a:rPr>
              <a:t>комбинација специјализације и диверзитета вештина и знања. </a:t>
            </a:r>
            <a:endParaRPr lang="en-US" b="1" dirty="0" smtClean="0">
              <a:solidFill>
                <a:srgbClr val="92D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8551786" cy="908720"/>
          </a:xfrm>
        </p:spPr>
        <p:txBody>
          <a:bodyPr/>
          <a:lstStyle/>
          <a:p>
            <a:r>
              <a:rPr lang="sr-Cyrl-CS" dirty="0" smtClean="0">
                <a:solidFill>
                  <a:srgbClr val="FFFF00"/>
                </a:solidFill>
              </a:rPr>
              <a:t>Организациона структура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1268761"/>
            <a:ext cx="9433048" cy="4979646"/>
          </a:xfrm>
        </p:spPr>
        <p:txBody>
          <a:bodyPr>
            <a:normAutofit/>
          </a:bodyPr>
          <a:lstStyle/>
          <a:p>
            <a:pPr algn="just"/>
            <a:r>
              <a:rPr lang="sr-Cyrl-CS" sz="2400" dirty="0" smtClean="0"/>
              <a:t>“систем веза и односа између елемената у организацији који се пројектују за релативно дуже време и формално санкционишу актима предузећа”</a:t>
            </a:r>
          </a:p>
          <a:p>
            <a:pPr algn="just"/>
            <a:endParaRPr lang="sr-Cyrl-CS" sz="2400" dirty="0" smtClean="0"/>
          </a:p>
          <a:p>
            <a:r>
              <a:rPr lang="sr-Cyrl-RS" sz="2800" b="1" dirty="0">
                <a:solidFill>
                  <a:srgbClr val="FF0000"/>
                </a:solidFill>
              </a:rPr>
              <a:t>Д</a:t>
            </a:r>
            <a:r>
              <a:rPr lang="sr-Latn-CS" sz="2800" b="1" dirty="0" err="1" smtClean="0">
                <a:solidFill>
                  <a:srgbClr val="FF0000"/>
                </a:solidFill>
              </a:rPr>
              <a:t>инамичан</a:t>
            </a:r>
            <a:r>
              <a:rPr lang="sr-Latn-CS" sz="2800" b="1" dirty="0" smtClean="0">
                <a:solidFill>
                  <a:srgbClr val="FF0000"/>
                </a:solidFill>
              </a:rPr>
              <a:t> </a:t>
            </a:r>
            <a:r>
              <a:rPr lang="sr-Latn-CS" sz="2800" b="1" dirty="0" err="1" smtClean="0">
                <a:solidFill>
                  <a:srgbClr val="FF0000"/>
                </a:solidFill>
              </a:rPr>
              <a:t>модел</a:t>
            </a:r>
            <a:r>
              <a:rPr lang="sr-Latn-CS" sz="2800" b="1" dirty="0" smtClean="0">
                <a:solidFill>
                  <a:srgbClr val="FF0000"/>
                </a:solidFill>
              </a:rPr>
              <a:t> </a:t>
            </a:r>
            <a:r>
              <a:rPr lang="sr-Latn-CS" sz="2800" b="1" dirty="0" err="1" smtClean="0">
                <a:solidFill>
                  <a:srgbClr val="FF0000"/>
                </a:solidFill>
              </a:rPr>
              <a:t>иновација</a:t>
            </a:r>
            <a:endParaRPr lang="sr-Cyrl-RS" sz="2800" b="1" dirty="0" smtClean="0">
              <a:solidFill>
                <a:srgbClr val="FF0000"/>
              </a:solidFill>
            </a:endParaRPr>
          </a:p>
          <a:p>
            <a:r>
              <a:rPr lang="sr-Latn-CS" sz="2400" dirty="0" smtClean="0"/>
              <a:t> повезује фундаменталне фазе процеса иновација са </a:t>
            </a:r>
            <a:r>
              <a:rPr lang="sr-Latn-CS" sz="2400" dirty="0" smtClean="0">
                <a:solidFill>
                  <a:srgbClr val="FFC000"/>
                </a:solidFill>
              </a:rPr>
              <a:t>организационим аспектима </a:t>
            </a:r>
            <a:r>
              <a:rPr lang="sr-Latn-CS" sz="2400" dirty="0" smtClean="0"/>
              <a:t>(менаџмент хијерархије, правила,  стратегије, послови, итд) </a:t>
            </a:r>
            <a:r>
              <a:rPr lang="sr-Cyrl-RS" sz="2400" dirty="0" smtClean="0"/>
              <a:t>са</a:t>
            </a:r>
            <a:r>
              <a:rPr lang="sr-Latn-CS" sz="2400" dirty="0" smtClean="0"/>
              <a:t> </a:t>
            </a:r>
            <a:endParaRPr lang="en-US" sz="2400" dirty="0" smtClean="0"/>
          </a:p>
          <a:p>
            <a:r>
              <a:rPr lang="sr-Latn-CS" sz="2400" dirty="0" smtClean="0">
                <a:solidFill>
                  <a:srgbClr val="FFC000"/>
                </a:solidFill>
              </a:rPr>
              <a:t>социјалдемократским обрасцима </a:t>
            </a:r>
            <a:r>
              <a:rPr lang="sr-Latn-CS" sz="2400" dirty="0" smtClean="0"/>
              <a:t>(потребе, способности, снаге, мотивација, сарадња, итд),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85324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Функционална организациона структура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1115616" y="1772816"/>
            <a:ext cx="6286544" cy="4143404"/>
            <a:chOff x="1150" y="4350"/>
            <a:chExt cx="7020" cy="3060"/>
          </a:xfrm>
        </p:grpSpPr>
        <p:sp>
          <p:nvSpPr>
            <p:cNvPr id="2059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150" y="4350"/>
              <a:ext cx="7020" cy="3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3670" y="4889"/>
              <a:ext cx="1800" cy="540"/>
            </a:xfrm>
            <a:prstGeom prst="rect">
              <a:avLst/>
            </a:prstGeom>
            <a:solidFill>
              <a:srgbClr val="EAEAEA">
                <a:alpha val="84000"/>
              </a:srgb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Топ </a:t>
              </a:r>
              <a:r>
                <a:rPr kumimoji="0" lang="sr-Cyrl-CS" sz="12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менаџер</a:t>
              </a:r>
              <a:endParaRPr kumimoji="0" lang="sr-Cyrl-C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1549" y="6355"/>
              <a:ext cx="1800" cy="541"/>
            </a:xfrm>
            <a:prstGeom prst="rect">
              <a:avLst/>
            </a:prstGeom>
            <a:solidFill>
              <a:srgbClr val="EAEAEA">
                <a:alpha val="87000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2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Финансије</a:t>
              </a:r>
              <a:endParaRPr kumimoji="0" lang="sr-Cyrl-C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3850" y="6330"/>
              <a:ext cx="1800" cy="541"/>
            </a:xfrm>
            <a:prstGeom prst="rect">
              <a:avLst/>
            </a:prstGeom>
            <a:solidFill>
              <a:srgbClr val="EAEAEA">
                <a:alpha val="87000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200" b="1" i="0" u="none" strike="noStrike" cap="none" normalizeH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Производња</a:t>
              </a:r>
              <a:endParaRPr kumimoji="0" lang="sr-Cyrl-CS" sz="18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6370" y="6330"/>
              <a:ext cx="1620" cy="541"/>
            </a:xfrm>
            <a:prstGeom prst="rect">
              <a:avLst/>
            </a:prstGeom>
            <a:solidFill>
              <a:srgbClr val="EAEAEA">
                <a:alpha val="87000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200" b="1" i="0" u="none" strike="noStrike" cap="none" normalizeH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Маркетинг</a:t>
              </a:r>
              <a:endParaRPr kumimoji="0" lang="sr-Cyrl-CS" sz="18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570" y="5429"/>
              <a:ext cx="0" cy="3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2050" y="5790"/>
              <a:ext cx="522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2050" y="5790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4570" y="5790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7270" y="5790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437186" y="90100"/>
            <a:ext cx="2696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endParaRPr kumimoji="0" lang="sr-Cyrl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0" y="260649"/>
            <a:ext cx="9001000" cy="869664"/>
          </a:xfrm>
        </p:spPr>
        <p:txBody>
          <a:bodyPr>
            <a:normAutofit/>
          </a:bodyPr>
          <a:lstStyle/>
          <a:p>
            <a:r>
              <a:rPr lang="sr-Cyrl-CS" sz="3600" b="1" i="1" dirty="0" smtClean="0">
                <a:solidFill>
                  <a:srgbClr val="FFFF00"/>
                </a:solidFill>
              </a:rPr>
              <a:t>Дивизиона организациона структура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433" name="Group 1"/>
          <p:cNvGrpSpPr>
            <a:grpSpLocks noChangeAspect="1"/>
          </p:cNvGrpSpPr>
          <p:nvPr/>
        </p:nvGrpSpPr>
        <p:grpSpPr bwMode="auto">
          <a:xfrm>
            <a:off x="428596" y="2000240"/>
            <a:ext cx="8286808" cy="3714776"/>
            <a:chOff x="1150" y="2109"/>
            <a:chExt cx="6660" cy="4141"/>
          </a:xfrm>
        </p:grpSpPr>
        <p:sp>
          <p:nvSpPr>
            <p:cNvPr id="18450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150" y="2109"/>
              <a:ext cx="6660" cy="41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3670" y="2469"/>
              <a:ext cx="1800" cy="539"/>
            </a:xfrm>
            <a:prstGeom prst="rect">
              <a:avLst/>
            </a:prstGeom>
            <a:solidFill>
              <a:srgbClr val="EAEAEA">
                <a:alpha val="87000"/>
              </a:srgb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1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Топ</a:t>
              </a:r>
              <a:r>
                <a:rPr kumimoji="0" lang="sr-Cyrl-CS" sz="11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sr-Cyrl-CS" sz="11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менаџер</a:t>
              </a:r>
              <a:endParaRPr kumimoji="0" lang="sr-Cyrl-C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1330" y="3909"/>
              <a:ext cx="1620" cy="540"/>
            </a:xfrm>
            <a:prstGeom prst="rect">
              <a:avLst/>
            </a:prstGeom>
            <a:solidFill>
              <a:srgbClr val="EAEAEA">
                <a:alpha val="88000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100" b="1" i="0" u="none" strike="noStrike" cap="none" normalizeH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производ А</a:t>
              </a:r>
              <a:endParaRPr kumimoji="0" lang="sr-Cyrl-CS" sz="18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3848" y="3941"/>
              <a:ext cx="1620" cy="540"/>
            </a:xfrm>
            <a:prstGeom prst="rect">
              <a:avLst/>
            </a:prstGeom>
            <a:solidFill>
              <a:srgbClr val="EAEAEA">
                <a:alpha val="88000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1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производ</a:t>
              </a:r>
              <a:r>
                <a:rPr kumimoji="0" lang="sr-Cyrl-CS" sz="11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Б</a:t>
              </a:r>
              <a:endParaRPr kumimoji="0" lang="sr-Cyrl-C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6010" y="3909"/>
              <a:ext cx="1620" cy="540"/>
            </a:xfrm>
            <a:prstGeom prst="rect">
              <a:avLst/>
            </a:prstGeom>
            <a:solidFill>
              <a:srgbClr val="EAEAEA">
                <a:alpha val="87000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sr-Cyrl-CS" sz="11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Производ</a:t>
              </a:r>
              <a:r>
                <a:rPr kumimoji="0" lang="en-US" sz="11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</a:t>
              </a:r>
              <a:r>
                <a:rPr lang="sr-Cyrl-CS" b="1" dirty="0" smtClean="0">
                  <a:solidFill>
                    <a:schemeClr val="bg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Ц</a:t>
              </a:r>
              <a:endParaRPr lang="sr-Cyrl-C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Cyrl-C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4570" y="3008"/>
              <a:ext cx="0" cy="3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2050" y="3369"/>
              <a:ext cx="486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2050" y="3369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4570" y="3369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6910" y="3369"/>
              <a:ext cx="1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330" y="5349"/>
              <a:ext cx="1800" cy="7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8" dist="17961" dir="135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100" b="1" i="0" u="none" strike="noStrike" cap="none" normalizeH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Истраживање и развој</a:t>
              </a:r>
              <a:endParaRPr kumimoji="0" lang="sr-Cyrl-CS" sz="18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3850" y="5349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8" dist="17961" dir="135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1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Производња</a:t>
              </a:r>
              <a:endParaRPr kumimoji="0" lang="sr-Cyrl-C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6010" y="5349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8" dist="17961" dir="135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100" b="1" i="0" u="none" strike="noStrike" cap="none" normalizeH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Маркетинг</a:t>
              </a:r>
              <a:endParaRPr kumimoji="0" lang="sr-Cyrl-CS" sz="18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4570" y="4629"/>
              <a:ext cx="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2050" y="4989"/>
              <a:ext cx="46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>
              <a:off x="2050" y="498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4" name="Line 2"/>
            <p:cNvSpPr>
              <a:spLocks noChangeShapeType="1"/>
            </p:cNvSpPr>
            <p:nvPr/>
          </p:nvSpPr>
          <p:spPr bwMode="auto">
            <a:xfrm>
              <a:off x="6730" y="4989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928992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b="1" i="1" dirty="0" smtClean="0">
                <a:solidFill>
                  <a:srgbClr val="FFFF00"/>
                </a:solidFill>
              </a:rPr>
              <a:t>Матрична организациона структура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881305"/>
              </p:ext>
            </p:extLst>
          </p:nvPr>
        </p:nvGraphicFramePr>
        <p:xfrm>
          <a:off x="467544" y="1928802"/>
          <a:ext cx="8208912" cy="4057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r:id="rId3" imgW="5626800" imgH="4540680" progId="">
                  <p:embed/>
                </p:oleObj>
              </mc:Choice>
              <mc:Fallback>
                <p:oleObj r:id="rId3" imgW="5626800" imgH="454068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928802"/>
                        <a:ext cx="8208912" cy="40576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08520" y="0"/>
            <a:ext cx="9721080" cy="1417638"/>
          </a:xfrm>
        </p:spPr>
        <p:txBody>
          <a:bodyPr>
            <a:noAutofit/>
          </a:bodyPr>
          <a:lstStyle/>
          <a:p>
            <a:pPr algn="ctr"/>
            <a:r>
              <a:rPr lang="sr-Cyrl-RS" sz="2800" b="1" dirty="0" smtClean="0">
                <a:solidFill>
                  <a:srgbClr val="0070C0"/>
                </a:solidFill>
              </a:rPr>
              <a:t>П</a:t>
            </a:r>
            <a:r>
              <a:rPr lang="sr-Latn-CS" sz="2800" b="1" dirty="0" smtClean="0">
                <a:solidFill>
                  <a:srgbClr val="0070C0"/>
                </a:solidFill>
              </a:rPr>
              <a:t>отреб</a:t>
            </a:r>
            <a:r>
              <a:rPr lang="sr-Cyrl-RS" sz="2800" b="1" dirty="0" smtClean="0">
                <a:solidFill>
                  <a:srgbClr val="0070C0"/>
                </a:solidFill>
              </a:rPr>
              <a:t>а</a:t>
            </a:r>
            <a:r>
              <a:rPr lang="sr-Latn-CS" sz="2800" b="1" dirty="0" smtClean="0">
                <a:solidFill>
                  <a:srgbClr val="0070C0"/>
                </a:solidFill>
              </a:rPr>
              <a:t> мењања установљеног иновационог процеса, услед дејства три комплементарна фактора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324528" cy="5257800"/>
          </a:xfrm>
        </p:spPr>
        <p:txBody>
          <a:bodyPr>
            <a:normAutofit/>
          </a:bodyPr>
          <a:lstStyle/>
          <a:p>
            <a:endParaRPr lang="sr-Cyrl-RS" dirty="0" smtClean="0"/>
          </a:p>
          <a:p>
            <a:r>
              <a:rPr lang="sr-Latn-CS" dirty="0" smtClean="0"/>
              <a:t>1. </a:t>
            </a:r>
            <a:r>
              <a:rPr lang="sr-Latn-CS" i="1" dirty="0" smtClean="0">
                <a:solidFill>
                  <a:srgbClr val="FF0000"/>
                </a:solidFill>
              </a:rPr>
              <a:t>Потреба  мултидисциплинарних приступа</a:t>
            </a:r>
            <a:r>
              <a:rPr lang="sr-Latn-CS" i="1" dirty="0" smtClean="0"/>
              <a:t>, како би се изборили са  сложености система</a:t>
            </a:r>
            <a:r>
              <a:rPr lang="sr-Latn-CS" dirty="0" smtClean="0"/>
              <a:t> </a:t>
            </a:r>
            <a:r>
              <a:rPr lang="sr-Cyrl-RS" dirty="0" smtClean="0"/>
              <a:t> - конвергенција технологија</a:t>
            </a:r>
          </a:p>
          <a:p>
            <a:endParaRPr lang="sr-Cyrl-RS" dirty="0" smtClean="0"/>
          </a:p>
          <a:p>
            <a:r>
              <a:rPr lang="sr-Latn-CS" dirty="0" smtClean="0"/>
              <a:t>2. </a:t>
            </a:r>
            <a:r>
              <a:rPr lang="sr-Latn-CS" i="1" dirty="0" smtClean="0"/>
              <a:t>Потреба за </a:t>
            </a:r>
            <a:r>
              <a:rPr lang="sr-Latn-CS" b="1" i="1" dirty="0" smtClean="0">
                <a:solidFill>
                  <a:srgbClr val="7030A0"/>
                </a:solidFill>
              </a:rPr>
              <a:t>стварањем и испоручивањем решења </a:t>
            </a:r>
            <a:r>
              <a:rPr lang="sr-Latn-CS" i="1" dirty="0" smtClean="0"/>
              <a:t>стварним или потенцијалним купцима </a:t>
            </a:r>
            <a:r>
              <a:rPr lang="sr-Latn-CS" i="1" dirty="0" smtClean="0">
                <a:solidFill>
                  <a:srgbClr val="CF79C3"/>
                </a:solidFill>
              </a:rPr>
              <a:t>у краћем временском периоду</a:t>
            </a:r>
            <a:r>
              <a:rPr lang="sr-Cyrl-RS" i="1" dirty="0" smtClean="0">
                <a:solidFill>
                  <a:srgbClr val="CF79C3"/>
                </a:solidFill>
              </a:rPr>
              <a:t> </a:t>
            </a:r>
            <a:r>
              <a:rPr lang="sr-Cyrl-RS" i="1" dirty="0" smtClean="0"/>
              <a:t>– брже </a:t>
            </a:r>
            <a:r>
              <a:rPr lang="sr-Cyrl-RS" i="1" dirty="0" err="1" smtClean="0"/>
              <a:t>технолоске</a:t>
            </a:r>
            <a:r>
              <a:rPr lang="sr-Cyrl-RS" i="1" dirty="0" smtClean="0"/>
              <a:t> промене</a:t>
            </a:r>
          </a:p>
          <a:p>
            <a:endParaRPr lang="sr-Cyrl-RS" i="1" dirty="0" smtClean="0"/>
          </a:p>
          <a:p>
            <a:r>
              <a:rPr lang="en-US" dirty="0" smtClean="0"/>
              <a:t> </a:t>
            </a:r>
            <a:r>
              <a:rPr lang="sr-Latn-CS" dirty="0" smtClean="0"/>
              <a:t>3. </a:t>
            </a:r>
            <a:r>
              <a:rPr lang="sr-Latn-CS" i="1" dirty="0" smtClean="0"/>
              <a:t>Потреба за </a:t>
            </a:r>
            <a:r>
              <a:rPr lang="sr-Latn-CS" i="1" dirty="0" smtClean="0">
                <a:solidFill>
                  <a:srgbClr val="92D050"/>
                </a:solidFill>
              </a:rPr>
              <a:t>већом организационом флексибилности</a:t>
            </a:r>
            <a:r>
              <a:rPr lang="sr-Latn-CS" dirty="0" smtClean="0">
                <a:solidFill>
                  <a:srgbClr val="92D050"/>
                </a:solidFill>
              </a:rPr>
              <a:t>,</a:t>
            </a:r>
            <a:r>
              <a:rPr lang="sr-Latn-CS" dirty="0" smtClean="0"/>
              <a:t> зарад смањења трошкове и прилагођавања компанија новим тржиштима и прописима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i="1" dirty="0" smtClean="0"/>
              <a:t>Тимско структурирање организације</a:t>
            </a:r>
            <a:r>
              <a:rPr lang="sr-Cyrl-CS" dirty="0" smtClean="0"/>
              <a:t> </a:t>
            </a:r>
            <a:endParaRPr lang="en-US" dirty="0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481" name="Group 1"/>
          <p:cNvGrpSpPr>
            <a:grpSpLocks noChangeAspect="1"/>
          </p:cNvGrpSpPr>
          <p:nvPr/>
        </p:nvGrpSpPr>
        <p:grpSpPr bwMode="auto">
          <a:xfrm>
            <a:off x="571472" y="2071678"/>
            <a:ext cx="7643866" cy="2928958"/>
            <a:chOff x="1150" y="8395"/>
            <a:chExt cx="7200" cy="1949"/>
          </a:xfrm>
        </p:grpSpPr>
        <p:sp>
          <p:nvSpPr>
            <p:cNvPr id="20492" name="AutoShape 12"/>
            <p:cNvSpPr>
              <a:spLocks noChangeAspect="1" noChangeArrowheads="1" noTextEdit="1"/>
            </p:cNvSpPr>
            <p:nvPr/>
          </p:nvSpPr>
          <p:spPr bwMode="auto">
            <a:xfrm>
              <a:off x="1150" y="8395"/>
              <a:ext cx="7200" cy="19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1150" y="9011"/>
              <a:ext cx="2160" cy="89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1510" y="9191"/>
              <a:ext cx="1440" cy="54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ТИМ А</a:t>
              </a:r>
              <a:endParaRPr kumimoji="0" lang="sr-Cyrl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3850" y="8831"/>
              <a:ext cx="1980" cy="1260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4030" y="9191"/>
              <a:ext cx="1620" cy="54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ТИМ Б</a:t>
              </a:r>
              <a:endParaRPr kumimoji="0" lang="sr-Cyrl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auto">
            <a:xfrm>
              <a:off x="6190" y="9011"/>
              <a:ext cx="1980" cy="89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6550" y="9191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Fron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Cyrl-C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ТИМ Ц</a:t>
              </a:r>
              <a:endParaRPr kumimoji="0" lang="sr-Cyrl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5" name="AutoShape 5"/>
            <p:cNvSpPr>
              <a:spLocks noChangeArrowheads="1"/>
            </p:cNvSpPr>
            <p:nvPr/>
          </p:nvSpPr>
          <p:spPr bwMode="auto">
            <a:xfrm rot="10800000">
              <a:off x="2050" y="9731"/>
              <a:ext cx="6300" cy="613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miter lim="800000"/>
              <a:headEnd/>
              <a:tailEnd/>
            </a:ln>
            <a:effectLst>
              <a:outerShdw dist="17961" dir="13500000" algn="ctr" rotWithShape="0">
                <a:srgbClr val="333333">
                  <a:gamma/>
                  <a:shade val="60000"/>
                  <a:invGamma/>
                </a:srgbClr>
              </a:outerShdw>
            </a:effectLst>
            <a:scene3d>
              <a:camera prst="legacyObliqueFron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20484" name="AutoShape 4"/>
            <p:cNvSpPr>
              <a:spLocks noChangeArrowheads="1"/>
            </p:cNvSpPr>
            <p:nvPr/>
          </p:nvSpPr>
          <p:spPr bwMode="auto">
            <a:xfrm>
              <a:off x="1510" y="8472"/>
              <a:ext cx="6120" cy="539"/>
            </a:xfrm>
            <a:custGeom>
              <a:avLst/>
              <a:gdLst>
                <a:gd name="G0" fmla="+- 16977 0 0"/>
                <a:gd name="G1" fmla="+- -11796480 0 0"/>
                <a:gd name="G2" fmla="+- 16977 0 -11796480"/>
                <a:gd name="G3" fmla="+- 10800 0 0"/>
                <a:gd name="G4" fmla="+- 0 0 16977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6635 0 0"/>
                <a:gd name="G9" fmla="+- 0 0 -11796480"/>
                <a:gd name="G10" fmla="+- 6635 0 2700"/>
                <a:gd name="G11" fmla="cos G10 16977"/>
                <a:gd name="G12" fmla="sin G10 16977"/>
                <a:gd name="G13" fmla="cos 13500 16977"/>
                <a:gd name="G14" fmla="sin 13500 16977"/>
                <a:gd name="G15" fmla="+- G11 10800 0"/>
                <a:gd name="G16" fmla="+- G12 10800 0"/>
                <a:gd name="G17" fmla="+- G13 10800 0"/>
                <a:gd name="G18" fmla="+- G14 10800 0"/>
                <a:gd name="G19" fmla="*/ 6635 1 2"/>
                <a:gd name="G20" fmla="+- G19 5400 0"/>
                <a:gd name="G21" fmla="cos G20 16977"/>
                <a:gd name="G22" fmla="sin G20 16977"/>
                <a:gd name="G23" fmla="+- G21 10800 0"/>
                <a:gd name="G24" fmla="+- G12 G23 G22"/>
                <a:gd name="G25" fmla="+- G22 G23 G11"/>
                <a:gd name="G26" fmla="cos 10800 16977"/>
                <a:gd name="G27" fmla="sin 10800 16977"/>
                <a:gd name="G28" fmla="cos 6635 16977"/>
                <a:gd name="G29" fmla="sin 6635 16977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16977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6635 G39"/>
                <a:gd name="G43" fmla="sin 663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824 w 21600"/>
                <a:gd name="T5" fmla="*/ 0 h 21600"/>
                <a:gd name="T6" fmla="*/ 2082 w 21600"/>
                <a:gd name="T7" fmla="*/ 10800 h 21600"/>
                <a:gd name="T8" fmla="*/ 10815 w 21600"/>
                <a:gd name="T9" fmla="*/ 4165 h 21600"/>
                <a:gd name="T10" fmla="*/ 24299 w 21600"/>
                <a:gd name="T11" fmla="*/ 10861 h 21600"/>
                <a:gd name="T12" fmla="*/ 19495 w 21600"/>
                <a:gd name="T13" fmla="*/ 15622 h 21600"/>
                <a:gd name="T14" fmla="*/ 14734 w 21600"/>
                <a:gd name="T15" fmla="*/ 108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434" y="10829"/>
                  </a:moveTo>
                  <a:cubicBezTo>
                    <a:pt x="17434" y="10819"/>
                    <a:pt x="17435" y="10809"/>
                    <a:pt x="17435" y="10800"/>
                  </a:cubicBezTo>
                  <a:cubicBezTo>
                    <a:pt x="17435" y="7135"/>
                    <a:pt x="14464" y="4165"/>
                    <a:pt x="10800" y="4165"/>
                  </a:cubicBezTo>
                  <a:cubicBezTo>
                    <a:pt x="7135" y="4165"/>
                    <a:pt x="4165" y="7135"/>
                    <a:pt x="4165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816"/>
                    <a:pt x="21599" y="10832"/>
                    <a:pt x="21599" y="10848"/>
                  </a:cubicBezTo>
                  <a:lnTo>
                    <a:pt x="24299" y="10861"/>
                  </a:lnTo>
                  <a:lnTo>
                    <a:pt x="19495" y="15622"/>
                  </a:lnTo>
                  <a:lnTo>
                    <a:pt x="14734" y="10817"/>
                  </a:lnTo>
                  <a:lnTo>
                    <a:pt x="17434" y="10829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miter lim="800000"/>
              <a:headEnd/>
              <a:tailEnd/>
            </a:ln>
            <a:effectLst>
              <a:outerShdw dist="17961" dir="13500000" algn="ctr" rotWithShape="0">
                <a:srgbClr val="333333">
                  <a:gamma/>
                  <a:shade val="60000"/>
                  <a:invGamma/>
                </a:srgbClr>
              </a:outerShdw>
            </a:effectLst>
            <a:scene3d>
              <a:camera prst="legacyObliqueFron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20483" name="AutoShape 3"/>
            <p:cNvSpPr>
              <a:spLocks noChangeArrowheads="1"/>
            </p:cNvSpPr>
            <p:nvPr/>
          </p:nvSpPr>
          <p:spPr bwMode="auto">
            <a:xfrm>
              <a:off x="3310" y="9371"/>
              <a:ext cx="540" cy="181"/>
            </a:xfrm>
            <a:prstGeom prst="leftRightArrow">
              <a:avLst>
                <a:gd name="adj1" fmla="val 50000"/>
                <a:gd name="adj2" fmla="val 5966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Fron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20482" name="AutoShape 2"/>
            <p:cNvSpPr>
              <a:spLocks noChangeArrowheads="1"/>
            </p:cNvSpPr>
            <p:nvPr/>
          </p:nvSpPr>
          <p:spPr bwMode="auto">
            <a:xfrm>
              <a:off x="5830" y="9370"/>
              <a:ext cx="360" cy="181"/>
            </a:xfrm>
            <a:prstGeom prst="leftRightArrow">
              <a:avLst>
                <a:gd name="adj1" fmla="val 50000"/>
                <a:gd name="adj2" fmla="val 3977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>
                  <a:gamma/>
                  <a:shade val="60000"/>
                  <a:invGamma/>
                </a:srgbClr>
              </a:outerShdw>
            </a:effectLst>
            <a:scene3d>
              <a:camera prst="legacyObliqueFron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52718"/>
            <a:ext cx="8568952" cy="592861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sr-Cyrl-RS" dirty="0" smtClean="0">
                <a:solidFill>
                  <a:srgbClr val="FF0000"/>
                </a:solidFill>
              </a:rPr>
              <a:t>Иновације у организационој структури на примеру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sr-Latn-RS" dirty="0" err="1" smtClean="0">
                <a:solidFill>
                  <a:srgbClr val="FF0000"/>
                </a:solidFill>
              </a:rPr>
              <a:t>Procter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&amp;Gamble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05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2903</TotalTime>
  <Words>682</Words>
  <Application>Microsoft Office PowerPoint</Application>
  <PresentationFormat>On-screen Show (4:3)</PresentationFormat>
  <Paragraphs>96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Ion</vt:lpstr>
      <vt:lpstr>ОРГАНИЗАЦИОНИ ПРЕДУСЛОВИ ИНОВАЦИЈА</vt:lpstr>
      <vt:lpstr>Организационе карактеристике, које поспешују иновативни процес су: </vt:lpstr>
      <vt:lpstr>Организациона структура</vt:lpstr>
      <vt:lpstr>Функционална организациона структура</vt:lpstr>
      <vt:lpstr>Дивизиона организациона структура</vt:lpstr>
      <vt:lpstr>Матрична организациона структура</vt:lpstr>
      <vt:lpstr>Потреба мењања установљеног иновационог процеса, услед дејства три комплементарна фактора</vt:lpstr>
      <vt:lpstr>Тимско структурирање организације </vt:lpstr>
      <vt:lpstr>  Иновације у организационој структури на примеру  Procter &amp;Gamble</vt:lpstr>
      <vt:lpstr>. Специфичности иновационих процеса робустних и „ломљивих“организација</vt:lpstr>
      <vt:lpstr> Подела организација према степену иновативности </vt:lpstr>
      <vt:lpstr>Оганизациона култура предузећа</vt:lpstr>
      <vt:lpstr>PowerPoint Presentation</vt:lpstr>
      <vt:lpstr>PowerPoint Presentation</vt:lpstr>
      <vt:lpstr>PowerPoint Presentation</vt:lpstr>
      <vt:lpstr>ЛИДЕРСТВО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ОРГАНИЗАЦИОНИ ПРЕДУСЛОВИ ИНОВАЦИЈА</dc:title>
  <dc:creator>PC</dc:creator>
  <cp:lastModifiedBy>Ivana</cp:lastModifiedBy>
  <cp:revision>90</cp:revision>
  <dcterms:created xsi:type="dcterms:W3CDTF">2012-11-06T10:39:50Z</dcterms:created>
  <dcterms:modified xsi:type="dcterms:W3CDTF">2023-03-15T18:02:01Z</dcterms:modified>
</cp:coreProperties>
</file>