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A71E0-758A-43B7-9894-5623F0F981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A412B-CAC7-4636-8F4B-A768E967B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9F0594-5ACB-4C35-B639-B90E3F82BB3C}"/>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5" name="Footer Placeholder 4">
            <a:extLst>
              <a:ext uri="{FF2B5EF4-FFF2-40B4-BE49-F238E27FC236}">
                <a16:creationId xmlns:a16="http://schemas.microsoft.com/office/drawing/2014/main" id="{8BF29C29-8346-4A36-9159-19A2918E3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2745E-F867-45F5-A2D4-CD1BAFD2078B}"/>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290776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FA164-1EBF-421C-8893-EC8E3AAAC7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DC0B91-AA73-475B-839F-78870BE0AB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6BFE8-1538-4312-87DC-3C8E2F489F80}"/>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5" name="Footer Placeholder 4">
            <a:extLst>
              <a:ext uri="{FF2B5EF4-FFF2-40B4-BE49-F238E27FC236}">
                <a16:creationId xmlns:a16="http://schemas.microsoft.com/office/drawing/2014/main" id="{6714F89E-F72F-437E-A584-5957B006E4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18DD9-2D30-4E48-AAD1-2E67EA7843B1}"/>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155656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4C5E13-7428-4C95-AC69-38BA19FA9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B7A5E5-23C2-4F61-BEEF-2996836FA3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441398-FD56-41B6-A26F-DA57E30B0602}"/>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5" name="Footer Placeholder 4">
            <a:extLst>
              <a:ext uri="{FF2B5EF4-FFF2-40B4-BE49-F238E27FC236}">
                <a16:creationId xmlns:a16="http://schemas.microsoft.com/office/drawing/2014/main" id="{20D93CDF-CC33-4F9C-80D6-7A72013C3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3D4C9-6CB1-42CE-BA02-843B8B5BE912}"/>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169020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BF5D-F903-47F2-BB93-EAE2659B53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26DF9A-CB49-458D-8BFB-304970FF7E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9B91A-D446-4517-AE46-249F73CE37AB}"/>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5" name="Footer Placeholder 4">
            <a:extLst>
              <a:ext uri="{FF2B5EF4-FFF2-40B4-BE49-F238E27FC236}">
                <a16:creationId xmlns:a16="http://schemas.microsoft.com/office/drawing/2014/main" id="{AF92C260-5945-443C-88D1-DB09A85F8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6909C-75B1-4264-BFF8-040ECB4AFF8D}"/>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27973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79235-BDD6-4C49-9B20-8EA2C44067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C81E23-02C4-4E73-A857-7209236D82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12DCE0-5038-49C7-A818-EC93E09733E9}"/>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5" name="Footer Placeholder 4">
            <a:extLst>
              <a:ext uri="{FF2B5EF4-FFF2-40B4-BE49-F238E27FC236}">
                <a16:creationId xmlns:a16="http://schemas.microsoft.com/office/drawing/2014/main" id="{D1FEA204-3F4F-4682-80F5-5ACCDA8ED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5BA79-9741-43F7-B601-5CC75941662F}"/>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372384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2C9D6-F44F-422C-9DEB-1B0A7AD645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8FD6F7-1836-49B4-8EB8-93C61FED4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EDAF27-3CE8-4299-BEC7-34F54E6070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A67A18-A78F-4DDB-882E-3B7E8936FD9F}"/>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6" name="Footer Placeholder 5">
            <a:extLst>
              <a:ext uri="{FF2B5EF4-FFF2-40B4-BE49-F238E27FC236}">
                <a16:creationId xmlns:a16="http://schemas.microsoft.com/office/drawing/2014/main" id="{C60C5B88-F1E6-459D-A026-B033C1ABAA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CC877A-324A-48BC-80A1-31C35FF68E10}"/>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61558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6CCF8-7D69-460D-A385-ABFADF6F5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1A8DB1-5A66-4E18-A9B9-CF32F06A8A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76C3CB-6582-480F-8AA4-FFE2A165BF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0A0102-7216-4672-89C8-907E8983B9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0005A7-E255-4DBF-ABA8-C4CAEF8147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F29F67-E24B-49D0-9693-E1CEB816872E}"/>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8" name="Footer Placeholder 7">
            <a:extLst>
              <a:ext uri="{FF2B5EF4-FFF2-40B4-BE49-F238E27FC236}">
                <a16:creationId xmlns:a16="http://schemas.microsoft.com/office/drawing/2014/main" id="{BC4D3B4C-87FE-4611-90F5-8BC2681D58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CD6705-D890-41CE-AC4A-27CE81BAC312}"/>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30804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B442-2939-42BB-B761-65BD08346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0177BE-9236-4314-9F5E-9D38C6B8CE8C}"/>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4" name="Footer Placeholder 3">
            <a:extLst>
              <a:ext uri="{FF2B5EF4-FFF2-40B4-BE49-F238E27FC236}">
                <a16:creationId xmlns:a16="http://schemas.microsoft.com/office/drawing/2014/main" id="{2DAFBB2A-7452-4620-84A1-78DE911557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65B1CC-8115-4ACD-A568-457F2099F409}"/>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332069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17AF18-90DE-4F78-A352-D240C342CBA0}"/>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3" name="Footer Placeholder 2">
            <a:extLst>
              <a:ext uri="{FF2B5EF4-FFF2-40B4-BE49-F238E27FC236}">
                <a16:creationId xmlns:a16="http://schemas.microsoft.com/office/drawing/2014/main" id="{18865368-CA39-4202-9B34-EE555BE123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58712D-82CB-4471-8AAE-B00F021E7025}"/>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183477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4422F-4731-48AA-A7CD-B4E02DD0E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EFE4C0-ECE8-4D55-915F-5F216D243B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51923A-CF91-470F-860D-302349DAE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0FD2BD-FB0F-4CA3-8827-E9F100B206C2}"/>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6" name="Footer Placeholder 5">
            <a:extLst>
              <a:ext uri="{FF2B5EF4-FFF2-40B4-BE49-F238E27FC236}">
                <a16:creationId xmlns:a16="http://schemas.microsoft.com/office/drawing/2014/main" id="{F87FDE89-D77E-4FE2-9B2D-4AF0A69AA4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FF04C7-A924-416A-9E15-D1DED9C1839A}"/>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40751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C8FC-56AB-4A74-8EF8-7244FED3AA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BCEB65-4AAA-45C5-A19C-27A66B8AC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19D1C1-7CEA-4D17-90C5-9FB686C936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45FAF9-C57C-4A1B-A390-6A35A9B980E1}"/>
              </a:ext>
            </a:extLst>
          </p:cNvPr>
          <p:cNvSpPr>
            <a:spLocks noGrp="1"/>
          </p:cNvSpPr>
          <p:nvPr>
            <p:ph type="dt" sz="half" idx="10"/>
          </p:nvPr>
        </p:nvSpPr>
        <p:spPr/>
        <p:txBody>
          <a:bodyPr/>
          <a:lstStyle/>
          <a:p>
            <a:fld id="{2521CB7C-1F61-4C2B-92DE-1658EC9C8BFF}" type="datetimeFigureOut">
              <a:rPr lang="en-US" smtClean="0"/>
              <a:t>11/21/2019</a:t>
            </a:fld>
            <a:endParaRPr lang="en-US"/>
          </a:p>
        </p:txBody>
      </p:sp>
      <p:sp>
        <p:nvSpPr>
          <p:cNvPr id="6" name="Footer Placeholder 5">
            <a:extLst>
              <a:ext uri="{FF2B5EF4-FFF2-40B4-BE49-F238E27FC236}">
                <a16:creationId xmlns:a16="http://schemas.microsoft.com/office/drawing/2014/main" id="{FA80C19C-B12A-4D73-AA1E-11AEA07E83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E5AD9-9359-44B5-94F1-D4B1AE1DBE2C}"/>
              </a:ext>
            </a:extLst>
          </p:cNvPr>
          <p:cNvSpPr>
            <a:spLocks noGrp="1"/>
          </p:cNvSpPr>
          <p:nvPr>
            <p:ph type="sldNum" sz="quarter" idx="12"/>
          </p:nvPr>
        </p:nvSpPr>
        <p:spPr/>
        <p:txBody>
          <a:bodyPr/>
          <a:lstStyle/>
          <a:p>
            <a:fld id="{06C01ED8-CB04-4A9A-9FFE-70A6ACAC3855}" type="slidenum">
              <a:rPr lang="en-US" smtClean="0"/>
              <a:t>‹#›</a:t>
            </a:fld>
            <a:endParaRPr lang="en-US"/>
          </a:p>
        </p:txBody>
      </p:sp>
    </p:spTree>
    <p:extLst>
      <p:ext uri="{BB962C8B-B14F-4D97-AF65-F5344CB8AC3E}">
        <p14:creationId xmlns:p14="http://schemas.microsoft.com/office/powerpoint/2010/main" val="51836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8421F1-19F6-42A9-8ED4-C4288F59F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13CA9C-C897-4D0D-8331-267592D58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4A367-EE54-47F2-B477-2DFFC25E56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1CB7C-1F61-4C2B-92DE-1658EC9C8BFF}" type="datetimeFigureOut">
              <a:rPr lang="en-US" smtClean="0"/>
              <a:t>11/21/2019</a:t>
            </a:fld>
            <a:endParaRPr lang="en-US"/>
          </a:p>
        </p:txBody>
      </p:sp>
      <p:sp>
        <p:nvSpPr>
          <p:cNvPr id="5" name="Footer Placeholder 4">
            <a:extLst>
              <a:ext uri="{FF2B5EF4-FFF2-40B4-BE49-F238E27FC236}">
                <a16:creationId xmlns:a16="http://schemas.microsoft.com/office/drawing/2014/main" id="{87999552-5618-401F-A3FB-7925AF4F05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8336BD-9479-4364-BAF0-B53D98BBC5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01ED8-CB04-4A9A-9FFE-70A6ACAC3855}" type="slidenum">
              <a:rPr lang="en-US" smtClean="0"/>
              <a:t>‹#›</a:t>
            </a:fld>
            <a:endParaRPr lang="en-US"/>
          </a:p>
        </p:txBody>
      </p:sp>
    </p:spTree>
    <p:extLst>
      <p:ext uri="{BB962C8B-B14F-4D97-AF65-F5344CB8AC3E}">
        <p14:creationId xmlns:p14="http://schemas.microsoft.com/office/powerpoint/2010/main" val="480189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D593B6-6A73-40A6-A717-E69AFE329042}"/>
              </a:ext>
            </a:extLst>
          </p:cNvPr>
          <p:cNvSpPr>
            <a:spLocks noGrp="1"/>
          </p:cNvSpPr>
          <p:nvPr>
            <p:ph type="title"/>
          </p:nvPr>
        </p:nvSpPr>
        <p:spPr/>
        <p:txBody>
          <a:bodyPr>
            <a:normAutofit/>
          </a:bodyPr>
          <a:lstStyle/>
          <a:p>
            <a:pPr algn="ctr"/>
            <a:r>
              <a:rPr lang="sr-Latn-ME" sz="5400" b="1" u="sng" dirty="0"/>
              <a:t>O</a:t>
            </a:r>
            <a:r>
              <a:rPr lang="en-US" sz="5400" b="1" u="sng" dirty="0" err="1"/>
              <a:t>rgani</a:t>
            </a:r>
            <a:r>
              <a:rPr lang="sr-Latn-ME" sz="5400" b="1" u="sng" dirty="0"/>
              <a:t>zovanje</a:t>
            </a:r>
            <a:endParaRPr lang="en-US" sz="5400" b="1" u="sng" dirty="0"/>
          </a:p>
        </p:txBody>
      </p:sp>
      <p:sp>
        <p:nvSpPr>
          <p:cNvPr id="5" name="Content Placeholder 4">
            <a:extLst>
              <a:ext uri="{FF2B5EF4-FFF2-40B4-BE49-F238E27FC236}">
                <a16:creationId xmlns:a16="http://schemas.microsoft.com/office/drawing/2014/main" id="{744AA163-77CB-4923-BB26-0BFA7BF809B5}"/>
              </a:ext>
            </a:extLst>
          </p:cNvPr>
          <p:cNvSpPr>
            <a:spLocks noGrp="1"/>
          </p:cNvSpPr>
          <p:nvPr>
            <p:ph idx="1"/>
          </p:nvPr>
        </p:nvSpPr>
        <p:spPr>
          <a:xfrm>
            <a:off x="251791" y="1510748"/>
            <a:ext cx="11675166" cy="5141843"/>
          </a:xfrm>
        </p:spPr>
        <p:txBody>
          <a:bodyPr/>
          <a:lstStyle/>
          <a:p>
            <a:r>
              <a:rPr lang="sr-Latn-ME" dirty="0"/>
              <a:t>Često posmatramo strukturu neke kompanije, posmatrajući njenu organizacionu tabelu. </a:t>
            </a:r>
            <a:r>
              <a:rPr lang="sr-Latn-ME" b="1" dirty="0"/>
              <a:t>Organizaciona tabela </a:t>
            </a:r>
            <a:r>
              <a:rPr lang="sr-Latn-ME" dirty="0"/>
              <a:t>opisuje pozicije u kompaniji i njihov raspored. Tabela daje sliku strukture odgovornosti i različitih aktivnosti koje izvode pojedinci. *</a:t>
            </a:r>
          </a:p>
          <a:p>
            <a:r>
              <a:rPr lang="sr-Latn-ME" b="1" dirty="0"/>
              <a:t>Diferencijacija</a:t>
            </a:r>
            <a:r>
              <a:rPr lang="sr-Latn-ME" dirty="0"/>
              <a:t> znači da je organizacija sastavljena od mnogo različitih jedinica koje izvršavaju različite vrste zadataka koristeći različite veštine i metode rada. </a:t>
            </a:r>
            <a:r>
              <a:rPr lang="sr-Latn-ME" b="1" dirty="0"/>
              <a:t>Diferencijacija</a:t>
            </a:r>
            <a:r>
              <a:rPr lang="sr-Latn-ME" dirty="0"/>
              <a:t> se stvara podelom rada i specijalizacijom posla. </a:t>
            </a:r>
          </a:p>
          <a:p>
            <a:r>
              <a:rPr lang="sr-Latn-ME" b="1" dirty="0"/>
              <a:t>Delegiranje rada </a:t>
            </a:r>
            <a:r>
              <a:rPr lang="sr-Latn-ME" dirty="0"/>
              <a:t>znači da je posao organizacije podeljen na manje zadatke.</a:t>
            </a:r>
          </a:p>
          <a:p>
            <a:r>
              <a:rPr lang="sr-Latn-ME" b="1" dirty="0"/>
              <a:t>Specijalizacija</a:t>
            </a:r>
            <a:r>
              <a:rPr lang="sr-Latn-ME" dirty="0"/>
              <a:t> se odnosi na činjenicu da različiti ljudi ili grupe često izvode posebne delove celokupnog zadatka.</a:t>
            </a:r>
            <a:endParaRPr lang="en-US" dirty="0"/>
          </a:p>
        </p:txBody>
      </p:sp>
    </p:spTree>
    <p:extLst>
      <p:ext uri="{BB962C8B-B14F-4D97-AF65-F5344CB8AC3E}">
        <p14:creationId xmlns:p14="http://schemas.microsoft.com/office/powerpoint/2010/main" val="3320555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9C226-661D-4E58-A62D-4D62E943EB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B4AE5D-BA88-403D-9AF8-F174CC83CAD7}"/>
              </a:ext>
            </a:extLst>
          </p:cNvPr>
          <p:cNvSpPr>
            <a:spLocks noGrp="1"/>
          </p:cNvSpPr>
          <p:nvPr>
            <p:ph idx="1"/>
          </p:nvPr>
        </p:nvSpPr>
        <p:spPr>
          <a:xfrm>
            <a:off x="344557" y="365125"/>
            <a:ext cx="11542643" cy="6287466"/>
          </a:xfrm>
        </p:spPr>
        <p:txBody>
          <a:bodyPr/>
          <a:lstStyle/>
          <a:p>
            <a:pPr marL="0" indent="0">
              <a:buNone/>
            </a:pPr>
            <a:r>
              <a:rPr lang="sr-Latn-ME" b="1" dirty="0"/>
              <a:t>MATRIČNA ORGANIZACIJA</a:t>
            </a:r>
          </a:p>
          <a:p>
            <a:pPr marL="0" indent="0">
              <a:buNone/>
            </a:pPr>
            <a:r>
              <a:rPr lang="sr-Latn-ME" dirty="0"/>
              <a:t>Matrična organizacija je hibridna forma organizacije u kojoj se funkcionalna i diviziona struktura preklapaju. Menadžeri i osoblje imaju odgovornost prema dvojici šefova-funkcionalnom i divizionom menadžeru.</a:t>
            </a:r>
          </a:p>
          <a:p>
            <a:pPr marL="0" indent="0">
              <a:buNone/>
            </a:pPr>
            <a:r>
              <a:rPr lang="sr-Latn-ME" b="1" dirty="0"/>
              <a:t>ORGANIZACIONA INTEGRACIJA</a:t>
            </a:r>
          </a:p>
          <a:p>
            <a:pPr marL="0" indent="0">
              <a:buNone/>
            </a:pPr>
            <a:r>
              <a:rPr lang="en-US" dirty="0" err="1"/>
              <a:t>Bavljenje</a:t>
            </a:r>
            <a:r>
              <a:rPr lang="en-US" dirty="0"/>
              <a:t> </a:t>
            </a:r>
            <a:r>
              <a:rPr lang="en-US" dirty="0" err="1"/>
              <a:t>vertikalnom</a:t>
            </a:r>
            <a:r>
              <a:rPr lang="en-US" dirty="0"/>
              <a:t> </a:t>
            </a:r>
            <a:r>
              <a:rPr lang="sr-Latn-ME" dirty="0"/>
              <a:t>i horizontalnom dimenzijom organizacione strukture, zapravo predstavlja strukturalnu diferencijaciju. Isto kao što organizacije diferenciraju svoje strukture, one takodje moraju da se bave i integracijom i koordinacijom. Ljudi koji rade u odvojenim funkcijama, divizijama i biznis jedinicama veoma često zaboravljaju jedni na druge. Menadžeri imaju različite pristupe koji im pomažu da budu sigurni da će medjuzavisne jedinice i pojedinci raditi zajedno, kako bi se postigao zajednički cilj.  U ove metode koordinacije spadaju: </a:t>
            </a:r>
            <a:r>
              <a:rPr lang="sr-Latn-ME" b="1" u="sng" dirty="0"/>
              <a:t>standardizacija, planiranje i uzajamno prilagodjavanje</a:t>
            </a:r>
            <a:r>
              <a:rPr lang="sr-Latn-ME" dirty="0"/>
              <a:t>.</a:t>
            </a:r>
            <a:endParaRPr lang="en-US" dirty="0"/>
          </a:p>
        </p:txBody>
      </p:sp>
    </p:spTree>
    <p:extLst>
      <p:ext uri="{BB962C8B-B14F-4D97-AF65-F5344CB8AC3E}">
        <p14:creationId xmlns:p14="http://schemas.microsoft.com/office/powerpoint/2010/main" val="299115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9323B-3580-4E6A-81F4-20913905FE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6B5547-E087-4FF0-9852-3E161F5683F5}"/>
              </a:ext>
            </a:extLst>
          </p:cNvPr>
          <p:cNvSpPr>
            <a:spLocks noGrp="1"/>
          </p:cNvSpPr>
          <p:nvPr>
            <p:ph idx="1"/>
          </p:nvPr>
        </p:nvSpPr>
        <p:spPr>
          <a:xfrm>
            <a:off x="410817" y="365124"/>
            <a:ext cx="11357113" cy="6327223"/>
          </a:xfrm>
        </p:spPr>
        <p:txBody>
          <a:bodyPr>
            <a:normAutofit fontScale="85000" lnSpcReduction="20000"/>
          </a:bodyPr>
          <a:lstStyle/>
          <a:p>
            <a:pPr marL="0" indent="0">
              <a:buNone/>
            </a:pPr>
            <a:r>
              <a:rPr lang="sr-Latn-ME" b="1" dirty="0"/>
              <a:t>KOORDINACIJA PUTEM STANDARDIZACIJE</a:t>
            </a:r>
          </a:p>
          <a:p>
            <a:pPr marL="0" indent="0">
              <a:buNone/>
            </a:pPr>
            <a:r>
              <a:rPr lang="sr-Latn-ME" dirty="0"/>
              <a:t>Standardizacija, regulišući posao ljudi, ograničava akcije i integriše različite jedinice. Ljudi znaju šta treba da rade- znaju kako da uzajamno deluju- jer postoje standardne operativne procedure koje im daju odrednice za posao.</a:t>
            </a:r>
          </a:p>
          <a:p>
            <a:pPr marL="0" indent="0">
              <a:buNone/>
            </a:pPr>
            <a:r>
              <a:rPr lang="sr-Latn-ME" dirty="0"/>
              <a:t>Organizacije se takodje oslanjaju na pravila i regulative koje upravljaju medjusobnim odnosom ljudi. (ovo nazivamo formalizacijom)</a:t>
            </a:r>
          </a:p>
          <a:p>
            <a:pPr marL="0" indent="0">
              <a:buNone/>
            </a:pPr>
            <a:r>
              <a:rPr lang="sr-Latn-ME" b="1" dirty="0"/>
              <a:t>IMPERATIVI DANAŠNJICE</a:t>
            </a:r>
          </a:p>
          <a:p>
            <a:pPr marL="0" indent="0">
              <a:buNone/>
            </a:pPr>
            <a:r>
              <a:rPr lang="sr-Latn-ME" dirty="0"/>
              <a:t>Pojam suprotan mehaničkoj organizaciji je organska struktura. Ona je mnogo manje rigidna i zapravo naglašava fleksibilnost. Organska struktura opisuje se na sledeći način:</a:t>
            </a:r>
          </a:p>
          <a:p>
            <a:pPr marL="514350" indent="-514350">
              <a:buFont typeface="+mj-lt"/>
              <a:buAutoNum type="arabicPeriod"/>
            </a:pPr>
            <a:r>
              <a:rPr lang="sr-Latn-ME" dirty="0"/>
              <a:t>Kako se potrebe povećavaju, radnici imaju više promenljivih dužnosti.</a:t>
            </a:r>
          </a:p>
          <a:p>
            <a:pPr marL="514350" indent="-514350">
              <a:buFont typeface="+mj-lt"/>
              <a:buAutoNum type="arabicPeriod"/>
            </a:pPr>
            <a:r>
              <a:rPr lang="sr-Latn-ME" dirty="0"/>
              <a:t>Komunikacija se odvija u vidu saveta i informacija, pre nego u vidu naredbi i instrukcija.</a:t>
            </a:r>
          </a:p>
          <a:p>
            <a:pPr marL="514350" indent="-514350">
              <a:buFont typeface="+mj-lt"/>
              <a:buAutoNum type="arabicPeriod"/>
            </a:pPr>
            <a:r>
              <a:rPr lang="sr-Latn-ME" dirty="0"/>
              <a:t>Odlučivanje i uticaji su više neformalni i decentralizovani.</a:t>
            </a:r>
          </a:p>
          <a:p>
            <a:pPr marL="514350" indent="-514350">
              <a:buFont typeface="+mj-lt"/>
              <a:buAutoNum type="arabicPeriod"/>
            </a:pPr>
            <a:r>
              <a:rPr lang="sr-Latn-ME" dirty="0"/>
              <a:t>Visoko se ceni ekspertiza.</a:t>
            </a:r>
          </a:p>
          <a:p>
            <a:pPr marL="514350" indent="-514350">
              <a:buFont typeface="+mj-lt"/>
              <a:buAutoNum type="arabicPeriod"/>
            </a:pPr>
            <a:r>
              <a:rPr lang="sr-Latn-ME" dirty="0"/>
              <a:t>Radnici se više oslanjaju na sopstvenu procenu nego na pravila.</a:t>
            </a:r>
          </a:p>
          <a:p>
            <a:pPr marL="514350" indent="-514350">
              <a:buFont typeface="+mj-lt"/>
              <a:buAutoNum type="arabicPeriod"/>
            </a:pPr>
            <a:r>
              <a:rPr lang="sr-Latn-ME" dirty="0"/>
              <a:t>Poštovanje autoriteta je manje važno nego predanost ciljevima organizacije.</a:t>
            </a:r>
          </a:p>
          <a:p>
            <a:pPr marL="514350" indent="-514350">
              <a:buFont typeface="+mj-lt"/>
              <a:buAutoNum type="arabicPeriod"/>
            </a:pPr>
            <a:r>
              <a:rPr lang="sr-Latn-ME" dirty="0"/>
              <a:t>Zaposleni više zavise jedan od drugog i neformalno se povezuju.</a:t>
            </a:r>
            <a:endParaRPr lang="en-US" dirty="0"/>
          </a:p>
        </p:txBody>
      </p:sp>
    </p:spTree>
    <p:extLst>
      <p:ext uri="{BB962C8B-B14F-4D97-AF65-F5344CB8AC3E}">
        <p14:creationId xmlns:p14="http://schemas.microsoft.com/office/powerpoint/2010/main" val="1688787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A140A-8105-4C14-AC65-D391DA56AA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94E554-4B67-4B65-BC45-A61B11F8E964}"/>
              </a:ext>
            </a:extLst>
          </p:cNvPr>
          <p:cNvSpPr>
            <a:spLocks noGrp="1"/>
          </p:cNvSpPr>
          <p:nvPr>
            <p:ph idx="1"/>
          </p:nvPr>
        </p:nvSpPr>
        <p:spPr>
          <a:xfrm>
            <a:off x="371061" y="365125"/>
            <a:ext cx="11529391" cy="6234458"/>
          </a:xfrm>
        </p:spPr>
        <p:txBody>
          <a:bodyPr>
            <a:normAutofit lnSpcReduction="10000"/>
          </a:bodyPr>
          <a:lstStyle/>
          <a:p>
            <a:pPr marL="0" indent="0">
              <a:buNone/>
            </a:pPr>
            <a:r>
              <a:rPr lang="sr-Latn-ME" b="1" dirty="0"/>
              <a:t>ORGANIZOVANJE RADI OPTIMALNE VELIČINE</a:t>
            </a:r>
          </a:p>
          <a:p>
            <a:pPr marL="0" indent="0">
              <a:buNone/>
            </a:pPr>
            <a:r>
              <a:rPr lang="sr-Latn-ME" dirty="0"/>
              <a:t>Jedna od najvažnijih karakteristika organizacije je njena veličina. U velikim organizacijama poslovi postaju više specijalizovani.</a:t>
            </a:r>
          </a:p>
          <a:p>
            <a:r>
              <a:rPr lang="sr-Latn-ME" dirty="0"/>
              <a:t>Veličina stvara ekonomije obima tj. manje troškove po jedinici proizvodnje. Veličina može ponuditi posebne prednosti kao niže operativne troškove, kupovnu moć i lakši pristup kapitalu. Veličina takodje stvara i ekonomiju obima- postojeći materijali i procesi potrebni za jedan proizvod, mogu se koristiti da se naprave drugi slični proizvodi. Sa takvim prednostima, velike kompanije sa mnogo novca najbolje se mogu takmičiti sa velikim stranim rivalima na velikim globalnim tržištima. </a:t>
            </a:r>
          </a:p>
          <a:p>
            <a:r>
              <a:rPr lang="sr-Latn-ME" dirty="0"/>
              <a:t>Manje kompanije se mogu kretati brže, mogu pružati kvalitetnu robu i usluge ciljnim tržištima i mogu inspirisati veće angažovanje ljudi. Male brze firme često nadvladavaju velike birokratije. </a:t>
            </a:r>
          </a:p>
          <a:p>
            <a:r>
              <a:rPr lang="sr-Latn-ME" dirty="0"/>
              <a:t>Zbog oslobadjanja energije i brzine- malo je lepo. Ali ipak, u kupovini i prodaji, veličina nudi i moć na tržištu. Zato je izazov biti i veliki i mali- kako bi se profitiralo od prednosti obe veličine.</a:t>
            </a:r>
            <a:endParaRPr lang="en-US" dirty="0"/>
          </a:p>
        </p:txBody>
      </p:sp>
    </p:spTree>
    <p:extLst>
      <p:ext uri="{BB962C8B-B14F-4D97-AF65-F5344CB8AC3E}">
        <p14:creationId xmlns:p14="http://schemas.microsoft.com/office/powerpoint/2010/main" val="653838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18DE-D457-4783-ABDA-696DFA5F04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A4CDB6-54AD-412F-8DDF-309401D50928}"/>
              </a:ext>
            </a:extLst>
          </p:cNvPr>
          <p:cNvSpPr>
            <a:spLocks noGrp="1"/>
          </p:cNvSpPr>
          <p:nvPr>
            <p:ph idx="1"/>
          </p:nvPr>
        </p:nvSpPr>
        <p:spPr>
          <a:xfrm>
            <a:off x="278295" y="365124"/>
            <a:ext cx="11529391" cy="6313971"/>
          </a:xfrm>
        </p:spPr>
        <p:txBody>
          <a:bodyPr>
            <a:normAutofit lnSpcReduction="10000"/>
          </a:bodyPr>
          <a:lstStyle/>
          <a:p>
            <a:pPr marL="0" indent="0">
              <a:buNone/>
            </a:pPr>
            <a:r>
              <a:rPr lang="sr-Latn-ME" b="1" dirty="0"/>
              <a:t>SMANJENJE BROJA ZAPOSLENIH</a:t>
            </a:r>
          </a:p>
          <a:p>
            <a:r>
              <a:rPr lang="en-US" dirty="0" err="1"/>
              <a:t>Kako</a:t>
            </a:r>
            <a:r>
              <a:rPr lang="en-US" dirty="0"/>
              <a:t> </a:t>
            </a:r>
            <a:r>
              <a:rPr lang="en-US" dirty="0" err="1"/>
              <a:t>velike</a:t>
            </a:r>
            <a:r>
              <a:rPr lang="en-US" dirty="0"/>
              <a:t> </a:t>
            </a:r>
            <a:r>
              <a:rPr lang="en-US" dirty="0" err="1"/>
              <a:t>kompanije</a:t>
            </a:r>
            <a:r>
              <a:rPr lang="en-US" dirty="0"/>
              <a:t> </a:t>
            </a:r>
            <a:r>
              <a:rPr lang="en-US" dirty="0" err="1"/>
              <a:t>te</a:t>
            </a:r>
            <a:r>
              <a:rPr lang="sr-Latn-ME" dirty="0"/>
              <a:t>ž</a:t>
            </a:r>
            <a:r>
              <a:rPr lang="en-US" dirty="0"/>
              <a:t>e da </a:t>
            </a:r>
            <a:r>
              <a:rPr lang="en-US" dirty="0" err="1"/>
              <a:t>steknu</a:t>
            </a:r>
            <a:r>
              <a:rPr lang="en-US" dirty="0"/>
              <a:t> </a:t>
            </a:r>
            <a:r>
              <a:rPr lang="en-US" dirty="0" err="1"/>
              <a:t>sposobnost</a:t>
            </a:r>
            <a:r>
              <a:rPr lang="en-US" dirty="0"/>
              <a:t> </a:t>
            </a:r>
            <a:r>
              <a:rPr lang="en-US" dirty="0" err="1"/>
              <a:t>br</a:t>
            </a:r>
            <a:r>
              <a:rPr lang="sr-Latn-ME" dirty="0"/>
              <a:t>zog reagovanja malih organizacija, često se susreću sa smanjivanjem broja radnika. Downsizing (ili Rightsizing- smanjivanje na pravu meru) je planirano eliminisanje pozicija ili poslova. Firme mogu da sprovedu pozitivnu praksu da se olakša trauma smanjivanja radnika, i to:</a:t>
            </a:r>
          </a:p>
          <a:p>
            <a:pPr marL="514350" indent="-514350">
              <a:buFont typeface="+mj-lt"/>
              <a:buAutoNum type="arabicPeriod"/>
            </a:pPr>
            <a:r>
              <a:rPr lang="sr-Latn-ME" dirty="0"/>
              <a:t>Pažljivom analizom i strateškim mišljenjem odabrati pozicije koje treba eliminisati;</a:t>
            </a:r>
          </a:p>
          <a:p>
            <a:pPr marL="514350" indent="-514350">
              <a:buFont typeface="+mj-lt"/>
              <a:buAutoNum type="arabicPeriod"/>
            </a:pPr>
            <a:r>
              <a:rPr lang="sr-Latn-ME" dirty="0"/>
              <a:t>Obučavati ljude da se suočavaju sa novom situacijom;</a:t>
            </a:r>
          </a:p>
          <a:p>
            <a:pPr marL="514350" indent="-514350">
              <a:buFont typeface="+mj-lt"/>
              <a:buAutoNum type="arabicPeriod"/>
            </a:pPr>
            <a:r>
              <a:rPr lang="sr-Latn-ME" dirty="0"/>
              <a:t>Identifikovati talentovane ljude i zaštititi ih;</a:t>
            </a:r>
          </a:p>
          <a:p>
            <a:pPr marL="514350" indent="-514350">
              <a:buFont typeface="+mj-lt"/>
              <a:buAutoNum type="arabicPeriod"/>
            </a:pPr>
            <a:r>
              <a:rPr lang="sr-Latn-ME" dirty="0"/>
              <a:t>Pokloniti posebnu pažnju i pomoći onim ljudima koji su izgubili posao;</a:t>
            </a:r>
          </a:p>
          <a:p>
            <a:pPr marL="514350" indent="-514350">
              <a:buFont typeface="+mj-lt"/>
              <a:buAutoNum type="arabicPeriod"/>
            </a:pPr>
            <a:r>
              <a:rPr lang="sr-Latn-ME" dirty="0"/>
              <a:t>Stalno razgovarati sa ljudima o procesu dowsizinga;</a:t>
            </a:r>
          </a:p>
          <a:p>
            <a:pPr marL="514350" indent="-514350">
              <a:buFont typeface="+mj-lt"/>
              <a:buAutoNum type="arabicPeriod"/>
            </a:pPr>
            <a:r>
              <a:rPr lang="sr-Latn-ME" dirty="0"/>
              <a:t>Isticati pozitivne mogućnosti i nove uloge ljudi, kako bi se ta budućnost dostigla.</a:t>
            </a:r>
            <a:endParaRPr lang="en-US" dirty="0"/>
          </a:p>
        </p:txBody>
      </p:sp>
    </p:spTree>
    <p:extLst>
      <p:ext uri="{BB962C8B-B14F-4D97-AF65-F5344CB8AC3E}">
        <p14:creationId xmlns:p14="http://schemas.microsoft.com/office/powerpoint/2010/main" val="705515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EEED1-8038-4513-A88D-E7DA3453FC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6959CF-17A4-4F07-B2D0-89F02E9130CC}"/>
              </a:ext>
            </a:extLst>
          </p:cNvPr>
          <p:cNvSpPr>
            <a:spLocks noGrp="1"/>
          </p:cNvSpPr>
          <p:nvPr>
            <p:ph idx="1"/>
          </p:nvPr>
        </p:nvSpPr>
        <p:spPr>
          <a:xfrm>
            <a:off x="291547" y="365125"/>
            <a:ext cx="11635409" cy="6127750"/>
          </a:xfrm>
        </p:spPr>
        <p:txBody>
          <a:bodyPr>
            <a:normAutofit lnSpcReduction="10000"/>
          </a:bodyPr>
          <a:lstStyle/>
          <a:p>
            <a:pPr marL="0" indent="0">
              <a:buNone/>
            </a:pPr>
            <a:r>
              <a:rPr lang="sr-Latn-ME" b="1" dirty="0"/>
              <a:t>ORGANIZOVANJE KAO ODGOVOR OKRUŽENJA</a:t>
            </a:r>
          </a:p>
          <a:p>
            <a:r>
              <a:rPr lang="sr-Latn-ME" dirty="0"/>
              <a:t>Osim organizovanja zbog optimalne veličine, organizacije se moraju prilagoditi i spoljašnjem okruženju.</a:t>
            </a:r>
          </a:p>
          <a:p>
            <a:r>
              <a:rPr lang="sr-Latn-ME" dirty="0"/>
              <a:t>Postoje dve generalne strategije koje pomažu menadžerima u kontaktu sa informacijama i njihovoj obradi. Prvo, menadžeri mogu potrebe za informacijama da redukuju. Drugo, oni mogu da povećaju svoj kapacitet rukovanja većom količinom informacija.</a:t>
            </a:r>
          </a:p>
          <a:p>
            <a:r>
              <a:rPr lang="sr-Latn-ME" dirty="0"/>
              <a:t>Smanjivanje potreba za informacijama:</a:t>
            </a:r>
          </a:p>
          <a:p>
            <a:pPr marL="514350" indent="-514350">
              <a:buFont typeface="+mj-lt"/>
              <a:buAutoNum type="alphaLcParenR"/>
            </a:pPr>
            <a:r>
              <a:rPr lang="sr-Latn-ME" dirty="0"/>
              <a:t>Stvaranje sporadičnih izvora,</a:t>
            </a:r>
          </a:p>
          <a:p>
            <a:pPr marL="514350" indent="-514350">
              <a:buFont typeface="+mj-lt"/>
              <a:buAutoNum type="alphaLcParenR"/>
            </a:pPr>
            <a:r>
              <a:rPr lang="sr-Latn-ME" dirty="0"/>
              <a:t>Stvaranjem samoodrživih zadataka (koji mogu da se obave unutar firme).</a:t>
            </a:r>
          </a:p>
          <a:p>
            <a:r>
              <a:rPr lang="sr-Latn-ME" dirty="0"/>
              <a:t>Povećanje sposobnosti obrade informacija</a:t>
            </a:r>
          </a:p>
          <a:p>
            <a:pPr marL="0" indent="0">
              <a:buNone/>
            </a:pPr>
            <a:r>
              <a:rPr lang="sr-Latn-ME" dirty="0"/>
              <a:t>Umesto smanjivanja potrebe za informacijom, organizacije mogu imati pristup povećanja svoje sposobnosti za obradu informacija. Mogu investirati u informacione sisteme, što obično znači korišćenje i sve veću upotrebu kompujterskih sistema.</a:t>
            </a:r>
            <a:endParaRPr lang="en-US" dirty="0"/>
          </a:p>
        </p:txBody>
      </p:sp>
    </p:spTree>
    <p:extLst>
      <p:ext uri="{BB962C8B-B14F-4D97-AF65-F5344CB8AC3E}">
        <p14:creationId xmlns:p14="http://schemas.microsoft.com/office/powerpoint/2010/main" val="219509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831F-51DD-4904-84F1-AEC91E76A5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403AC1-1EB6-4A2C-AF37-41D3747169F3}"/>
              </a:ext>
            </a:extLst>
          </p:cNvPr>
          <p:cNvSpPr>
            <a:spLocks noGrp="1"/>
          </p:cNvSpPr>
          <p:nvPr>
            <p:ph idx="1"/>
          </p:nvPr>
        </p:nvSpPr>
        <p:spPr>
          <a:xfrm>
            <a:off x="304800" y="365125"/>
            <a:ext cx="11569148" cy="6260962"/>
          </a:xfrm>
        </p:spPr>
        <p:txBody>
          <a:bodyPr>
            <a:normAutofit lnSpcReduction="10000"/>
          </a:bodyPr>
          <a:lstStyle/>
          <a:p>
            <a:pPr marL="0" indent="0">
              <a:buNone/>
            </a:pPr>
            <a:r>
              <a:rPr lang="sr-Latn-ME" b="1" dirty="0"/>
              <a:t>MENADŽMENT ODNOSA SA POTROŠAČIMA (MOP)</a:t>
            </a:r>
          </a:p>
          <a:p>
            <a:pPr marL="0" indent="0">
              <a:buNone/>
            </a:pPr>
            <a:r>
              <a:rPr lang="sr-Latn-ME" dirty="0"/>
              <a:t>Menadžment odnosa sa potrošačima je mnogostrani proces za koji je vezan niz informacionih tehnologija, a usredsredjuje se na stvaranje dvosmernih odnosa sa potrošačima, tako da firme imaju detaljna saznanja o njihovim potrebama, željama i obrascima kupovine.</a:t>
            </a:r>
          </a:p>
          <a:p>
            <a:pPr marL="0" indent="0">
              <a:buNone/>
            </a:pPr>
            <a:r>
              <a:rPr lang="sr-Latn-ME" b="1" dirty="0"/>
              <a:t>MENADŽMENT TOTALNOG KVALITETA (MTK)</a:t>
            </a:r>
          </a:p>
          <a:p>
            <a:pPr marL="0" indent="0">
              <a:buNone/>
            </a:pPr>
            <a:r>
              <a:rPr lang="sr-Latn-ME" dirty="0"/>
              <a:t>Menadžment totalnog kvaliteta je način upravljanja u kom su svi predani stalnom poboljšanju svog dela rada. Uspeh u biznisu zavisi od kvalitetnih proizvoda. MTK je sveobuhvatan pristup poboljšanja kvaliteta proizvoda pa samim tim i zadovoljenja potrošača.</a:t>
            </a:r>
          </a:p>
          <a:p>
            <a:pPr marL="0" indent="0">
              <a:buNone/>
            </a:pPr>
            <a:r>
              <a:rPr lang="sr-Latn-ME" b="1" dirty="0"/>
              <a:t>RAT ZA BOLJI KVALITET JE DALEKO OD DOBIJENOG</a:t>
            </a:r>
          </a:p>
          <a:p>
            <a:pPr marL="0" indent="0">
              <a:buNone/>
            </a:pPr>
            <a:r>
              <a:rPr lang="sr-Latn-ME" dirty="0"/>
              <a:t>Američko odeljenje za trgovinu osnovalo je uz veliku pompu, prestižnu Malcolm Baldridge nagradu za nacionalni kvalitet koja se daje američkim kompanijama koje postižu savršenost kvaliteta. Nagrada se dodeljuje na osnovu sledećih 7 kriterijuma.</a:t>
            </a:r>
            <a:endParaRPr lang="en-US" dirty="0"/>
          </a:p>
        </p:txBody>
      </p:sp>
    </p:spTree>
    <p:extLst>
      <p:ext uri="{BB962C8B-B14F-4D97-AF65-F5344CB8AC3E}">
        <p14:creationId xmlns:p14="http://schemas.microsoft.com/office/powerpoint/2010/main" val="285503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7A71-6BBF-45A3-9C8B-58AE85D034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511FF1-BB17-45B9-821C-313634C474FE}"/>
              </a:ext>
            </a:extLst>
          </p:cNvPr>
          <p:cNvSpPr>
            <a:spLocks noGrp="1"/>
          </p:cNvSpPr>
          <p:nvPr>
            <p:ph idx="1"/>
          </p:nvPr>
        </p:nvSpPr>
        <p:spPr>
          <a:xfrm>
            <a:off x="371061" y="365124"/>
            <a:ext cx="11542643" cy="6221205"/>
          </a:xfrm>
        </p:spPr>
        <p:txBody>
          <a:bodyPr/>
          <a:lstStyle/>
          <a:p>
            <a:pPr marL="0" indent="0">
              <a:buNone/>
            </a:pPr>
            <a:r>
              <a:rPr lang="sr-Latn-ME" dirty="0"/>
              <a:t>U kriterijume su uključeni i opisi snaga kompanija koje se primenjuju u dodeli Baldrige nagrade kao i smernice za dalji razvoj:</a:t>
            </a:r>
          </a:p>
          <a:p>
            <a:pPr marL="514350" indent="-514350">
              <a:buFont typeface="+mj-lt"/>
              <a:buAutoNum type="arabicPeriod"/>
            </a:pPr>
            <a:r>
              <a:rPr lang="sr-Latn-ME" b="1" dirty="0"/>
              <a:t>Liderstvo</a:t>
            </a:r>
          </a:p>
          <a:p>
            <a:pPr marL="514350" indent="-514350">
              <a:buFont typeface="+mj-lt"/>
              <a:buAutoNum type="arabicPeriod"/>
            </a:pPr>
            <a:r>
              <a:rPr lang="sr-Latn-ME" b="1" dirty="0"/>
              <a:t>Informacije i analiza</a:t>
            </a:r>
          </a:p>
          <a:p>
            <a:pPr marL="514350" indent="-514350">
              <a:buFont typeface="+mj-lt"/>
              <a:buAutoNum type="arabicPeriod"/>
            </a:pPr>
            <a:r>
              <a:rPr lang="sr-Latn-ME" b="1" dirty="0"/>
              <a:t>Strateško planiranje kvaliteta</a:t>
            </a:r>
          </a:p>
          <a:p>
            <a:pPr marL="514350" indent="-514350">
              <a:buFont typeface="+mj-lt"/>
              <a:buAutoNum type="arabicPeriod"/>
            </a:pPr>
            <a:r>
              <a:rPr lang="sr-Latn-ME" b="1" dirty="0"/>
              <a:t>Menadžment i razvoj ljudskih resursa</a:t>
            </a:r>
          </a:p>
          <a:p>
            <a:pPr marL="514350" indent="-514350">
              <a:buFont typeface="+mj-lt"/>
              <a:buAutoNum type="arabicPeriod"/>
            </a:pPr>
            <a:r>
              <a:rPr lang="sr-Latn-ME" b="1" dirty="0"/>
              <a:t>Menadžment kvaliteta procesa</a:t>
            </a:r>
          </a:p>
          <a:p>
            <a:pPr marL="514350" indent="-514350">
              <a:buFont typeface="+mj-lt"/>
              <a:buAutoNum type="arabicPeriod"/>
            </a:pPr>
            <a:r>
              <a:rPr lang="sr-Latn-ME" b="1" dirty="0"/>
              <a:t>Kvalitativni i operativni rezultati</a:t>
            </a:r>
          </a:p>
          <a:p>
            <a:pPr marL="514350" indent="-514350">
              <a:buFont typeface="+mj-lt"/>
              <a:buAutoNum type="arabicPeriod"/>
            </a:pPr>
            <a:r>
              <a:rPr lang="sr-Latn-ME" b="1" dirty="0"/>
              <a:t>Fokusiranje na potrošače i zadovoljenje njihovih zahteva.</a:t>
            </a:r>
            <a:endParaRPr lang="en-US" b="1" dirty="0"/>
          </a:p>
        </p:txBody>
      </p:sp>
    </p:spTree>
    <p:extLst>
      <p:ext uri="{BB962C8B-B14F-4D97-AF65-F5344CB8AC3E}">
        <p14:creationId xmlns:p14="http://schemas.microsoft.com/office/powerpoint/2010/main" val="133475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37A4B-E907-49CC-BC5E-A374DEF4E6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B65863-B986-4EE7-BFB2-E7A4D480640F}"/>
              </a:ext>
            </a:extLst>
          </p:cNvPr>
          <p:cNvSpPr>
            <a:spLocks noGrp="1"/>
          </p:cNvSpPr>
          <p:nvPr>
            <p:ph idx="1"/>
          </p:nvPr>
        </p:nvSpPr>
        <p:spPr>
          <a:xfrm>
            <a:off x="331303" y="365125"/>
            <a:ext cx="11635409" cy="6260962"/>
          </a:xfrm>
        </p:spPr>
        <p:txBody>
          <a:bodyPr>
            <a:normAutofit lnSpcReduction="10000"/>
          </a:bodyPr>
          <a:lstStyle/>
          <a:p>
            <a:pPr marL="0" indent="0">
              <a:buNone/>
            </a:pPr>
            <a:r>
              <a:rPr lang="sr-Latn-ME" sz="3200" b="1" u="sng" dirty="0"/>
              <a:t>ISO 9000</a:t>
            </a:r>
          </a:p>
          <a:p>
            <a:pPr marL="0" indent="0">
              <a:buNone/>
            </a:pPr>
            <a:r>
              <a:rPr lang="sr-Latn-ME" dirty="0"/>
              <a:t>Pojavom standarda ISO 9000, uticaj menadžmenta ukupnog kvaliteta postao je sve važniji. ISO 9000 predstavlja niz standarda kvaliteta koji je razvio komitet koji radi pod kontrolom Internacionalne organizacije za standardizaciju. Svrha standarda je unapredjivanje ukupnog kvaliteta u svim preduzećima, što koristi i potrošačima i proizvodjačima. ISO 9000 je prvenstveno forimiran zbog proizvodnje: medjutim, većina standarda se može primeniti na uslužne operacije. </a:t>
            </a:r>
          </a:p>
          <a:p>
            <a:pPr marL="0" indent="0">
              <a:buNone/>
            </a:pPr>
            <a:r>
              <a:rPr lang="sr-Latn-ME" b="1" dirty="0"/>
              <a:t>ORGANIZOVANJE KAO ODGOVOR NA TEHNOLOGIJU</a:t>
            </a:r>
          </a:p>
          <a:p>
            <a:pPr marL="0" indent="0">
              <a:buNone/>
            </a:pPr>
            <a:r>
              <a:rPr lang="sr-Latn-ME" dirty="0"/>
              <a:t>U širem smislu, tehnologija predstavlja metode, procese, sisteme i veštine koji su potrebni da bi se resursi (input) transofmisali u proizvode (output). Tehnologija ima veliki uticaj na organizacioni dizajn. </a:t>
            </a:r>
          </a:p>
          <a:p>
            <a:pPr marL="0" indent="0">
              <a:buNone/>
            </a:pPr>
            <a:r>
              <a:rPr lang="sr-Latn-ME" b="1" dirty="0"/>
              <a:t>TIPOVI TEHNOLOŠKE KONFIGURACIJE</a:t>
            </a:r>
          </a:p>
          <a:p>
            <a:pPr marL="0" indent="0">
              <a:buNone/>
            </a:pPr>
            <a:r>
              <a:rPr lang="sr-Latn-ME" dirty="0"/>
              <a:t>Tri osnovne tehnologije koje karakterišu obavljanje posla: tehnologija malog obima, tehnologija velikog obima i tehnologija trajnog procesa.</a:t>
            </a:r>
            <a:endParaRPr lang="en-US" dirty="0"/>
          </a:p>
        </p:txBody>
      </p:sp>
    </p:spTree>
    <p:extLst>
      <p:ext uri="{BB962C8B-B14F-4D97-AF65-F5344CB8AC3E}">
        <p14:creationId xmlns:p14="http://schemas.microsoft.com/office/powerpoint/2010/main" val="454990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76DBF-939F-4F69-BA99-3AFB89401A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985CDC-BBE9-43F8-8435-15C18C058CBA}"/>
              </a:ext>
            </a:extLst>
          </p:cNvPr>
          <p:cNvSpPr>
            <a:spLocks noGrp="1"/>
          </p:cNvSpPr>
          <p:nvPr>
            <p:ph idx="1"/>
          </p:nvPr>
        </p:nvSpPr>
        <p:spPr>
          <a:xfrm>
            <a:off x="304799" y="265042"/>
            <a:ext cx="11502887" cy="6321287"/>
          </a:xfrm>
        </p:spPr>
        <p:txBody>
          <a:bodyPr/>
          <a:lstStyle/>
          <a:p>
            <a:pPr marL="0" indent="0">
              <a:buNone/>
            </a:pPr>
            <a:r>
              <a:rPr lang="sr-Latn-ME" b="1" dirty="0"/>
              <a:t>ORGANIZOVANJE RADI FLEKSIBILNIJE PROIZVODNJE</a:t>
            </a:r>
          </a:p>
          <a:p>
            <a:pPr marL="0" indent="0">
              <a:buNone/>
            </a:pPr>
            <a:r>
              <a:rPr lang="sr-Latn-ME" dirty="0"/>
              <a:t>Iako se pitanja obima i raznovrsnosti u tehnološkom smislu obično posmatraju u ravnoteži, organizacije danas pokušavaju da naprave proizvode u isto vreme i visokog obima i velike raznolikosti. Ovo se odnosi na masovno prilagodjavanje proizvoda potrošaču.</a:t>
            </a:r>
          </a:p>
          <a:p>
            <a:pPr marL="0" indent="0">
              <a:buNone/>
            </a:pPr>
            <a:r>
              <a:rPr lang="sr-Latn-ME" b="1" dirty="0"/>
              <a:t>KOMPJUTERSKI INTEGRISANA PROIZVODNJA</a:t>
            </a:r>
          </a:p>
          <a:p>
            <a:pPr marL="0" indent="0">
              <a:buNone/>
            </a:pPr>
            <a:r>
              <a:rPr lang="sr-Latn-ME" dirty="0"/>
              <a:t>Kompjuterski integrisana proizvodnja (KIP) obuhvata celokupnu kompjuterizvovanu proizvodnju povezanu u jednu celinu. To su kompujterski podržan dizajn i kompjuterski podržana proizvodnja koje predstavljaju poslednju novinu u kompjuterskim tehnologijama procesa.</a:t>
            </a:r>
          </a:p>
          <a:p>
            <a:pPr marL="0" indent="0">
              <a:buNone/>
            </a:pPr>
            <a:r>
              <a:rPr lang="sr-Latn-ME" b="1" dirty="0"/>
              <a:t>FLEKSIBILNE FABRIKE</a:t>
            </a:r>
          </a:p>
          <a:p>
            <a:pPr marL="0" indent="0">
              <a:buNone/>
            </a:pPr>
            <a:r>
              <a:rPr lang="sr-Latn-ME" dirty="0"/>
              <a:t>Kao što samo ime kaže, fleksibine fabrike pružaju više proizvodnih opcija i veću raznolikost proizvoda. Razlikuju se od tradicionalnih fabrika po tri osnovna obeležja: veličini kompleksa, obrascima protoka i rasporedu.</a:t>
            </a:r>
            <a:endParaRPr lang="en-US" dirty="0"/>
          </a:p>
        </p:txBody>
      </p:sp>
    </p:spTree>
    <p:extLst>
      <p:ext uri="{BB962C8B-B14F-4D97-AF65-F5344CB8AC3E}">
        <p14:creationId xmlns:p14="http://schemas.microsoft.com/office/powerpoint/2010/main" val="864688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B463-25EC-42D7-A6EC-7BB7077FE8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8C3D55-83F7-425F-9DB0-DE8AA17297AE}"/>
              </a:ext>
            </a:extLst>
          </p:cNvPr>
          <p:cNvSpPr>
            <a:spLocks noGrp="1"/>
          </p:cNvSpPr>
          <p:nvPr>
            <p:ph idx="1"/>
          </p:nvPr>
        </p:nvSpPr>
        <p:spPr>
          <a:xfrm>
            <a:off x="304799" y="365125"/>
            <a:ext cx="11502887" cy="6127750"/>
          </a:xfrm>
        </p:spPr>
        <p:txBody>
          <a:bodyPr>
            <a:normAutofit fontScale="92500"/>
          </a:bodyPr>
          <a:lstStyle/>
          <a:p>
            <a:pPr marL="0" indent="0">
              <a:buNone/>
            </a:pPr>
            <a:r>
              <a:rPr lang="sr-Latn-ME" b="1" dirty="0"/>
              <a:t>DOSLEDNA PROIZVODNJA</a:t>
            </a:r>
          </a:p>
          <a:p>
            <a:pPr marL="0" indent="0">
              <a:buNone/>
            </a:pPr>
            <a:r>
              <a:rPr lang="sr-Latn-ME" dirty="0"/>
              <a:t>Dosledna proizvodnja znači da je operacija i efikasna i efektivna: bori se da ostvari najveću moguću produktivnost i ukupni kvalitet, a da pritom, eliminišući nepotrebne korake u proizvodnom procesu i boreći se uvek za napredak, nema velike troškove.</a:t>
            </a:r>
          </a:p>
          <a:p>
            <a:pPr marL="0" indent="0">
              <a:buNone/>
            </a:pPr>
            <a:r>
              <a:rPr lang="sr-Latn-ME" b="1" dirty="0"/>
              <a:t>ORGANIZOVANJE RADI BRZINE: KONKURENCIJA BAZIRANA NA VREMENU</a:t>
            </a:r>
          </a:p>
          <a:p>
            <a:pPr marL="0" indent="0">
              <a:buNone/>
            </a:pPr>
            <a:r>
              <a:rPr lang="sr-Latn-ME" dirty="0"/>
              <a:t>Kompanije širom sveta su posvetile mnogo energije poboljšavanju kvaliteta proizvoda, tako da je visok kvalitet sada standard koji imaju svi uspešni konkurenti. Konkurencija je dovela kvalitet do takvog stepena da kvalitetni proizvodi nisu više dovoljni da bi se jedna kompanija razlikovala od druge.</a:t>
            </a:r>
          </a:p>
          <a:p>
            <a:pPr marL="0" indent="0">
              <a:buNone/>
            </a:pPr>
            <a:r>
              <a:rPr lang="sr-Latn-ME" b="1" dirty="0"/>
              <a:t>LOGISTIKA</a:t>
            </a:r>
          </a:p>
          <a:p>
            <a:pPr marL="0" indent="0">
              <a:buNone/>
            </a:pPr>
            <a:r>
              <a:rPr lang="sr-Latn-ME" dirty="0"/>
              <a:t>Logistika je kretanje resursa ka organizaciji (inbound) i proizvoda iz organizacije ka potrošačima (outbound). Kao dodatak tehnološke konfiguracije organizacije, organizovanje logističke funkcije često je jako važno za odgovor organizacije (njenu prilagodljivost okruženju) i njenu prednost nad konkurentima.</a:t>
            </a:r>
            <a:endParaRPr lang="en-US" dirty="0"/>
          </a:p>
        </p:txBody>
      </p:sp>
    </p:spTree>
    <p:extLst>
      <p:ext uri="{BB962C8B-B14F-4D97-AF65-F5344CB8AC3E}">
        <p14:creationId xmlns:p14="http://schemas.microsoft.com/office/powerpoint/2010/main" val="282118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56411-E760-41A3-9BF8-AF74651FB4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CE860-5642-429D-B8F0-EB85EB0C33B9}"/>
              </a:ext>
            </a:extLst>
          </p:cNvPr>
          <p:cNvSpPr>
            <a:spLocks noGrp="1"/>
          </p:cNvSpPr>
          <p:nvPr>
            <p:ph idx="1"/>
          </p:nvPr>
        </p:nvSpPr>
        <p:spPr>
          <a:xfrm>
            <a:off x="251791" y="365124"/>
            <a:ext cx="11595652" cy="6366979"/>
          </a:xfrm>
        </p:spPr>
        <p:txBody>
          <a:bodyPr>
            <a:normAutofit/>
          </a:bodyPr>
          <a:lstStyle/>
          <a:p>
            <a:pPr marL="0" indent="0">
              <a:buNone/>
            </a:pPr>
            <a:r>
              <a:rPr lang="sr-Latn-ME" sz="3200" b="1" dirty="0"/>
              <a:t>INTEGRACIJA</a:t>
            </a:r>
          </a:p>
          <a:p>
            <a:r>
              <a:rPr lang="sr-Latn-ME" dirty="0"/>
              <a:t>Paralelno sa diferenciranjem organizacije, menadžeri moraju razmatrati pitanja integracije. </a:t>
            </a:r>
            <a:r>
              <a:rPr lang="sr-Latn-ME" b="1" dirty="0"/>
              <a:t>Integracija</a:t>
            </a:r>
            <a:r>
              <a:rPr lang="sr-Latn-ME" dirty="0"/>
              <a:t> i sa njom povezan koncept saradnje, odnose se na procedure koje povezuju različite delove organizacije kako bi se ostvarila ukupna misija organizacije. Integracija se postiže preko strukturalnih mehanizama koji podstiču saradnju i koordinaciju.</a:t>
            </a:r>
          </a:p>
          <a:p>
            <a:pPr marL="0" indent="0">
              <a:buNone/>
            </a:pPr>
            <a:r>
              <a:rPr lang="sr-Latn-ME" sz="3200" b="1" dirty="0"/>
              <a:t>VERTIKALNA STRUKTURA</a:t>
            </a:r>
          </a:p>
          <a:p>
            <a:pPr marL="0" indent="0">
              <a:buNone/>
            </a:pPr>
            <a:r>
              <a:rPr lang="sr-Latn-ME" dirty="0"/>
              <a:t>Da bi se mogla razumeti pitanja koja se odnose na odgovornosti, autoritet, dužnosti i slično, važno je razumeti </a:t>
            </a:r>
            <a:r>
              <a:rPr lang="sr-Latn-ME" b="1" dirty="0"/>
              <a:t>vertikalnu dimenziju </a:t>
            </a:r>
            <a:r>
              <a:rPr lang="sr-Latn-ME" dirty="0"/>
              <a:t>strukture firme.</a:t>
            </a:r>
          </a:p>
          <a:p>
            <a:r>
              <a:rPr lang="sr-Latn-ME" b="1" dirty="0"/>
              <a:t>Autoritet je </a:t>
            </a:r>
            <a:r>
              <a:rPr lang="sr-Latn-ME" dirty="0"/>
              <a:t>legitimno pravo da se donose odluke i naredjuje drugim ljudima i ono predstavlja osnovu funkcionisanja svake organizacije. Na primer, šef ima autoritet da daje naredjenja podredjenima. Autoritet se nalazi pre u položaju nego u ljudima.</a:t>
            </a:r>
            <a:endParaRPr lang="en-US" dirty="0"/>
          </a:p>
        </p:txBody>
      </p:sp>
    </p:spTree>
    <p:extLst>
      <p:ext uri="{BB962C8B-B14F-4D97-AF65-F5344CB8AC3E}">
        <p14:creationId xmlns:p14="http://schemas.microsoft.com/office/powerpoint/2010/main" val="2144226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5331-B278-40CA-874A-88450B3642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E2BAE5-78DE-4421-965B-D317819C390A}"/>
              </a:ext>
            </a:extLst>
          </p:cNvPr>
          <p:cNvSpPr>
            <a:spLocks noGrp="1"/>
          </p:cNvSpPr>
          <p:nvPr>
            <p:ph idx="1"/>
          </p:nvPr>
        </p:nvSpPr>
        <p:spPr>
          <a:xfrm>
            <a:off x="344557" y="365125"/>
            <a:ext cx="11516139" cy="6234458"/>
          </a:xfrm>
        </p:spPr>
        <p:txBody>
          <a:bodyPr>
            <a:normAutofit lnSpcReduction="10000"/>
          </a:bodyPr>
          <a:lstStyle/>
          <a:p>
            <a:pPr marL="0" indent="0">
              <a:buNone/>
            </a:pPr>
            <a:r>
              <a:rPr lang="sr-Latn-ME" b="1" dirty="0"/>
              <a:t>OPERACIJE </a:t>
            </a:r>
            <a:r>
              <a:rPr lang="en-US" b="1" dirty="0"/>
              <a:t>“JUST IN TIME” </a:t>
            </a:r>
            <a:r>
              <a:rPr lang="sr-Latn-ME" b="1" dirty="0"/>
              <a:t>– PRAVOVREMENE</a:t>
            </a:r>
          </a:p>
          <a:p>
            <a:r>
              <a:rPr lang="sr-Latn-ME" dirty="0"/>
              <a:t>Tačno na vreme je filozofija unutar kompanije orijentisana ka eliminisanju gubitka u svim operacijama i poboljšanju materijala. Na ovaj način eliminiše se suvišan inventar, a troškovi se smanjuju. Krajnji cilj JIT je zadovoljenje zahteva potrošača putem pružanja visokog nivoa kvaliteta i usluga. </a:t>
            </a:r>
          </a:p>
          <a:p>
            <a:pPr marL="0" indent="0">
              <a:buNone/>
            </a:pPr>
            <a:r>
              <a:rPr lang="sr-Latn-ME" b="1" dirty="0"/>
              <a:t>SIMULTANI INŽENJERING </a:t>
            </a:r>
          </a:p>
          <a:p>
            <a:pPr marL="0" indent="0">
              <a:buNone/>
            </a:pPr>
            <a:r>
              <a:rPr lang="sr-Latn-ME" dirty="0"/>
              <a:t>Simultani inženjering obuhvata pitanja i perspektive svih funkcija- i potrošača i dobavljača- od početka procesa. Ovaj timski pristup rezultira proizvodima visokog kvaliteta tako dizajniranim da odgovaraju efikasnoj proizvodnji i potrebama potrošača. </a:t>
            </a:r>
          </a:p>
          <a:p>
            <a:pPr marL="0" indent="0">
              <a:buNone/>
            </a:pPr>
            <a:r>
              <a:rPr lang="sr-Latn-ME" b="1" dirty="0"/>
              <a:t>ORGANIZACIJA RADI STRATEŠKOG DELOVANJA</a:t>
            </a:r>
          </a:p>
          <a:p>
            <a:pPr marL="0" indent="0">
              <a:buNone/>
            </a:pPr>
            <a:r>
              <a:rPr lang="sr-Latn-ME" dirty="0"/>
              <a:t>Kako se organizacija usredsredjuje na organizovanje koje poboljšava responzivnost, ona se na neki način bavi strategijama i prednošću u odnosu na konkurente. Veličina organizacije, njeno prilagodjavanje na okruženje, tehnološke odluke i sl. sve su to elementi strateškog menadžmenta, a svi oni utiču na način organozovanja.</a:t>
            </a:r>
            <a:endParaRPr lang="en-US" dirty="0"/>
          </a:p>
        </p:txBody>
      </p:sp>
    </p:spTree>
    <p:extLst>
      <p:ext uri="{BB962C8B-B14F-4D97-AF65-F5344CB8AC3E}">
        <p14:creationId xmlns:p14="http://schemas.microsoft.com/office/powerpoint/2010/main" val="2694932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DAFCC-6D66-4367-BA12-CE36CE6E06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B1C96A-125B-4E6C-8E9C-140FAAB8C874}"/>
              </a:ext>
            </a:extLst>
          </p:cNvPr>
          <p:cNvSpPr>
            <a:spLocks noGrp="1"/>
          </p:cNvSpPr>
          <p:nvPr>
            <p:ph idx="1"/>
          </p:nvPr>
        </p:nvSpPr>
        <p:spPr>
          <a:xfrm>
            <a:off x="344557" y="365125"/>
            <a:ext cx="11569147" cy="6287466"/>
          </a:xfrm>
        </p:spPr>
        <p:txBody>
          <a:bodyPr/>
          <a:lstStyle/>
          <a:p>
            <a:pPr marL="0" indent="0">
              <a:buNone/>
            </a:pPr>
            <a:r>
              <a:rPr lang="sr-Latn-ME" b="1" dirty="0"/>
              <a:t>ORGANIZOVANJE VEZANO ZA GLAVNE KVALITETE</a:t>
            </a:r>
          </a:p>
          <a:p>
            <a:pPr marL="0" indent="0">
              <a:buNone/>
            </a:pPr>
            <a:r>
              <a:rPr lang="sr-Latn-ME" dirty="0"/>
              <a:t>Glavni kvalitet daje vrednost potrošačima, pravi razliku izmedju proizvoda konkretne kompanije i proizvoda konkuranata i može se koristiti u stvaranju novih proizvoda. Glavni kvaliteti su kao koreni konkurentnosti, a proizvodi su plodovi.</a:t>
            </a:r>
          </a:p>
          <a:p>
            <a:pPr marL="0" indent="0">
              <a:buNone/>
            </a:pPr>
            <a:r>
              <a:rPr lang="sr-Latn-ME" b="1" dirty="0"/>
              <a:t>UMREŽENE ORGANIZACIJE</a:t>
            </a:r>
          </a:p>
          <a:p>
            <a:pPr marL="0" indent="0">
              <a:buNone/>
            </a:pPr>
            <a:r>
              <a:rPr lang="sr-Latn-ME" dirty="0"/>
              <a:t>Umrežene organizacije su skup nezavisnih firmi koje imaju uglavnom jednu funkciju. Umrežena organizacija ne opisuje samo jednu organizaciju, već uzajamne odnose izmedju mnogo firmi.</a:t>
            </a:r>
          </a:p>
          <a:p>
            <a:pPr marL="0" indent="0">
              <a:buNone/>
            </a:pPr>
            <a:r>
              <a:rPr lang="sr-Latn-ME" b="1" dirty="0"/>
              <a:t>STRATEŠKI SAVEZI</a:t>
            </a:r>
          </a:p>
          <a:p>
            <a:pPr marL="0" indent="0">
              <a:buNone/>
            </a:pPr>
            <a:r>
              <a:rPr lang="sr-Latn-ME" dirty="0"/>
              <a:t>Strateški savez je formalan odnos stvoren radi uzajamne težnje ka zajedničkim ciljevima. U strateškom savezu pojedinačne organizacije dele administrativnu vlast, formiraju društvene veze i prihvataju zajedničko vlasništvo.</a:t>
            </a:r>
            <a:endParaRPr lang="en-US" dirty="0"/>
          </a:p>
        </p:txBody>
      </p:sp>
    </p:spTree>
    <p:extLst>
      <p:ext uri="{BB962C8B-B14F-4D97-AF65-F5344CB8AC3E}">
        <p14:creationId xmlns:p14="http://schemas.microsoft.com/office/powerpoint/2010/main" val="540650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D80D-5A02-4DB4-A396-39A692C49F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8D435A-E5DC-4929-A498-58C7CF067058}"/>
              </a:ext>
            </a:extLst>
          </p:cNvPr>
          <p:cNvSpPr>
            <a:spLocks noGrp="1"/>
          </p:cNvSpPr>
          <p:nvPr>
            <p:ph idx="1"/>
          </p:nvPr>
        </p:nvSpPr>
        <p:spPr>
          <a:xfrm>
            <a:off x="384313" y="365125"/>
            <a:ext cx="11529391" cy="6127750"/>
          </a:xfrm>
        </p:spPr>
        <p:txBody>
          <a:bodyPr/>
          <a:lstStyle/>
          <a:p>
            <a:pPr marL="0" indent="0">
              <a:buNone/>
            </a:pPr>
            <a:r>
              <a:rPr lang="sr-Latn-ME" b="1" dirty="0"/>
              <a:t>ORGANIZACIJE KOJE UČE</a:t>
            </a:r>
          </a:p>
          <a:p>
            <a:pPr marL="0" indent="0">
              <a:buNone/>
            </a:pPr>
            <a:r>
              <a:rPr lang="sr-Latn-ME" dirty="0"/>
              <a:t>Organizacija koja uči je organizacija koja je vešta u stvaranju i prenosu znanja i u modifikovanju svog ponašanja da bi pokazala to novo znanje i saznanja.</a:t>
            </a:r>
          </a:p>
          <a:p>
            <a:pPr marL="0" indent="0">
              <a:buNone/>
            </a:pPr>
            <a:r>
              <a:rPr lang="sr-Latn-ME" b="1" dirty="0"/>
              <a:t>ORGANIZACIJE SA VISOKIM STEPENOM ANGAŽOVANJA</a:t>
            </a:r>
          </a:p>
          <a:p>
            <a:pPr marL="0" indent="0">
              <a:buNone/>
            </a:pPr>
            <a:r>
              <a:rPr lang="sr-Latn-ME" dirty="0"/>
              <a:t>U organizacijama sa visokim stepenom angažovanosti top menadžeri moraju obezbediti postojanje konsenzusa o smeru u kojem se biznis kreće. Angažovanje zaposlenih je posebno snažno kada se okruženje brzo menja, kada je rad kreativan, a složene aktivnosti zahtevaju koordinaciju.</a:t>
            </a:r>
          </a:p>
          <a:p>
            <a:pPr marL="0" indent="0">
              <a:buNone/>
            </a:pPr>
            <a:endParaRPr lang="sr-Latn-ME" dirty="0"/>
          </a:p>
          <a:p>
            <a:pPr marL="0" indent="0">
              <a:buNone/>
            </a:pPr>
            <a:endParaRPr lang="sr-Latn-ME" dirty="0"/>
          </a:p>
        </p:txBody>
      </p:sp>
    </p:spTree>
    <p:extLst>
      <p:ext uri="{BB962C8B-B14F-4D97-AF65-F5344CB8AC3E}">
        <p14:creationId xmlns:p14="http://schemas.microsoft.com/office/powerpoint/2010/main" val="3202738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F3B8-959C-4AB7-A60C-C9A2E7091446}"/>
              </a:ext>
            </a:extLst>
          </p:cNvPr>
          <p:cNvSpPr>
            <a:spLocks noGrp="1"/>
          </p:cNvSpPr>
          <p:nvPr>
            <p:ph type="title"/>
          </p:nvPr>
        </p:nvSpPr>
        <p:spPr>
          <a:xfrm>
            <a:off x="838200" y="365125"/>
            <a:ext cx="10515600" cy="6062179"/>
          </a:xfrm>
        </p:spPr>
        <p:txBody>
          <a:bodyPr/>
          <a:lstStyle/>
          <a:p>
            <a:pPr algn="ctr"/>
            <a:r>
              <a:rPr lang="sr-Latn-ME" b="1" dirty="0"/>
              <a:t>HVALA NA PAŽNJI</a:t>
            </a:r>
            <a:br>
              <a:rPr lang="en-US" dirty="0"/>
            </a:br>
            <a:endParaRPr lang="en-US" dirty="0"/>
          </a:p>
        </p:txBody>
      </p:sp>
      <p:sp>
        <p:nvSpPr>
          <p:cNvPr id="3" name="Content Placeholder 2">
            <a:extLst>
              <a:ext uri="{FF2B5EF4-FFF2-40B4-BE49-F238E27FC236}">
                <a16:creationId xmlns:a16="http://schemas.microsoft.com/office/drawing/2014/main" id="{542ACEA5-D64B-4D47-956B-F15BF57BE3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7235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9ECC0-86FE-4E99-A9D2-EACD75B341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037BA9-CEBE-481C-A5C3-16AAFFFF1FA5}"/>
              </a:ext>
            </a:extLst>
          </p:cNvPr>
          <p:cNvSpPr>
            <a:spLocks noGrp="1"/>
          </p:cNvSpPr>
          <p:nvPr>
            <p:ph idx="1"/>
          </p:nvPr>
        </p:nvSpPr>
        <p:spPr>
          <a:xfrm>
            <a:off x="265043" y="365125"/>
            <a:ext cx="11569148" cy="6127750"/>
          </a:xfrm>
        </p:spPr>
        <p:txBody>
          <a:bodyPr/>
          <a:lstStyle/>
          <a:p>
            <a:r>
              <a:rPr lang="sr-Latn-ME" b="1" u="sng" dirty="0"/>
              <a:t>Bord direktora</a:t>
            </a:r>
            <a:r>
              <a:rPr lang="sr-Latn-ME" dirty="0"/>
              <a:t>. U korporacijama vlasnici poseduju akcije, ali akcionara ima mnogo i njima obično nedostaje prava i pravovremena informacija, odredjeni broj njih direktno učestvuje u upravljanju organizacijom. Tako akcionari biraju bord direktora koji će kontrolisati organizaciju. </a:t>
            </a:r>
            <a:r>
              <a:rPr lang="sr-Latn-ME" u="sng" dirty="0"/>
              <a:t>Bord na čijem se čelu nalazi predsednik</a:t>
            </a:r>
            <a:r>
              <a:rPr lang="sr-Latn-ME" dirty="0"/>
              <a:t> donosi važne odluke koje utiču na organizaciju, a koje su u skladu sa korporativnom poveljom i odredbama zakona. </a:t>
            </a:r>
          </a:p>
          <a:p>
            <a:r>
              <a:rPr lang="sr-Latn-ME" b="1" u="sng" dirty="0"/>
              <a:t>Glavni izvršni rukovodilac. </a:t>
            </a:r>
            <a:r>
              <a:rPr lang="sr-Latn-ME" dirty="0"/>
              <a:t>Vlast koja je zvanično poverena bordu direktora dodeljuje se glavnom izvršnom rukovodiocu koji se nalazi na vrhu organizacione piramide. Za uspeh organizacije bordu i vlasnicima lično je odgovoran generalni direktor.</a:t>
            </a:r>
          </a:p>
          <a:p>
            <a:r>
              <a:rPr lang="sr-Latn-ME" b="1" u="sng" dirty="0"/>
              <a:t>Top menadžment tim</a:t>
            </a:r>
            <a:r>
              <a:rPr lang="sr-Latn-ME" dirty="0"/>
              <a:t>. Generalni direktori sve više dele svoju vlast sa drugim ključnim članovima top menadžment tima. U top menadžent tim se obično uključuje generalni direktor, predsednik, izvršni direktor, finansijski direktor i drugi ključni izvršni rukovodioci.</a:t>
            </a:r>
            <a:endParaRPr lang="en-US" dirty="0"/>
          </a:p>
        </p:txBody>
      </p:sp>
    </p:spTree>
    <p:extLst>
      <p:ext uri="{BB962C8B-B14F-4D97-AF65-F5344CB8AC3E}">
        <p14:creationId xmlns:p14="http://schemas.microsoft.com/office/powerpoint/2010/main" val="398400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7ABFF-B0A3-4E97-ACA3-1D0DE5E0E6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EF97E4-D674-4495-9652-AB93921D995E}"/>
              </a:ext>
            </a:extLst>
          </p:cNvPr>
          <p:cNvSpPr>
            <a:spLocks noGrp="1"/>
          </p:cNvSpPr>
          <p:nvPr>
            <p:ph idx="1"/>
          </p:nvPr>
        </p:nvSpPr>
        <p:spPr>
          <a:xfrm>
            <a:off x="251791" y="365125"/>
            <a:ext cx="11688417" cy="6260962"/>
          </a:xfrm>
        </p:spPr>
        <p:txBody>
          <a:bodyPr>
            <a:normAutofit/>
          </a:bodyPr>
          <a:lstStyle/>
          <a:p>
            <a:pPr marL="0" indent="0">
              <a:buNone/>
            </a:pPr>
            <a:r>
              <a:rPr lang="sr-Latn-ME" sz="3200" b="1" dirty="0"/>
              <a:t>HIJERARHIJSKI NIVOI</a:t>
            </a:r>
          </a:p>
          <a:p>
            <a:pPr marL="0" indent="0">
              <a:buNone/>
            </a:pPr>
            <a:r>
              <a:rPr lang="sr-Latn-ME" dirty="0"/>
              <a:t>Postoje </a:t>
            </a:r>
            <a:r>
              <a:rPr lang="sr-Latn-ME" b="1" u="sng" dirty="0"/>
              <a:t>tri nivoa organizacione piramide </a:t>
            </a:r>
            <a:r>
              <a:rPr lang="sr-Latn-ME" dirty="0"/>
              <a:t>koji se često nazivaju hijerarhijom:</a:t>
            </a:r>
          </a:p>
          <a:p>
            <a:r>
              <a:rPr lang="sr-Latn-ME" dirty="0"/>
              <a:t>Na vrhovnoj poziciji se nalazi generalni direktor i on je član </a:t>
            </a:r>
            <a:r>
              <a:rPr lang="sr-Latn-ME" u="sng" dirty="0"/>
              <a:t>top menadžmenta</a:t>
            </a:r>
            <a:r>
              <a:rPr lang="sr-Latn-ME" dirty="0"/>
              <a:t>.</a:t>
            </a:r>
          </a:p>
          <a:p>
            <a:r>
              <a:rPr lang="sr-Latn-ME" dirty="0"/>
              <a:t>Drugi nivo je </a:t>
            </a:r>
            <a:r>
              <a:rPr lang="sr-Latn-ME" u="sng" dirty="0"/>
              <a:t>srednji menadžment</a:t>
            </a:r>
            <a:r>
              <a:rPr lang="sr-Latn-ME" dirty="0"/>
              <a:t>, na ovom nivou se menadžeri nalaze na čelu fabrika ili odelenja.</a:t>
            </a:r>
          </a:p>
          <a:p>
            <a:r>
              <a:rPr lang="sr-Latn-ME" u="sng" dirty="0"/>
              <a:t>Najniži nivo čine niži menadžeri i radnici</a:t>
            </a:r>
            <a:r>
              <a:rPr lang="sr-Latn-ME" dirty="0"/>
              <a:t>, on uključuje supervizore, menadžere kancelarija, menadžere prodaje i druge menadžere na prvoj liniji kao i zaposlene koji su njima direktno odgovorni.</a:t>
            </a:r>
          </a:p>
          <a:p>
            <a:pPr marL="0" indent="0">
              <a:buNone/>
            </a:pPr>
            <a:r>
              <a:rPr lang="sr-Latn-ME" b="1" dirty="0"/>
              <a:t>OPSEG KONTROLE</a:t>
            </a:r>
          </a:p>
          <a:p>
            <a:pPr marL="0" indent="0">
              <a:buNone/>
            </a:pPr>
            <a:r>
              <a:rPr lang="sr-Latn-ME" dirty="0"/>
              <a:t>Važno obeležje organizacione strukture je broj ljudi kojima upravlja menadžer. </a:t>
            </a:r>
            <a:r>
              <a:rPr lang="sr-Latn-ME" u="sng" dirty="0"/>
              <a:t>Opseg kontrole</a:t>
            </a:r>
            <a:r>
              <a:rPr lang="sr-Latn-ME" dirty="0"/>
              <a:t> predstavlja broj sub-jedinica koje su direktno odgovorne supervizoru ili izvršnom rukovodiocu. </a:t>
            </a:r>
          </a:p>
          <a:p>
            <a:pPr marL="0" indent="0">
              <a:buNone/>
            </a:pPr>
            <a:endParaRPr lang="en-US" dirty="0"/>
          </a:p>
        </p:txBody>
      </p:sp>
    </p:spTree>
    <p:extLst>
      <p:ext uri="{BB962C8B-B14F-4D97-AF65-F5344CB8AC3E}">
        <p14:creationId xmlns:p14="http://schemas.microsoft.com/office/powerpoint/2010/main" val="387658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A96DF-4049-4056-9E19-2B8CB854B5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4EB376-AFE3-460D-88DD-F1DC3C098DC1}"/>
              </a:ext>
            </a:extLst>
          </p:cNvPr>
          <p:cNvSpPr>
            <a:spLocks noGrp="1"/>
          </p:cNvSpPr>
          <p:nvPr>
            <p:ph idx="1"/>
          </p:nvPr>
        </p:nvSpPr>
        <p:spPr>
          <a:xfrm>
            <a:off x="331303" y="365125"/>
            <a:ext cx="11622157" cy="6300718"/>
          </a:xfrm>
        </p:spPr>
        <p:txBody>
          <a:bodyPr/>
          <a:lstStyle/>
          <a:p>
            <a:r>
              <a:rPr lang="sr-Latn-ME" b="1" dirty="0"/>
              <a:t>Optimalan opseg kontrole </a:t>
            </a:r>
            <a:r>
              <a:rPr lang="sr-Latn-ME" dirty="0"/>
              <a:t>zavisi od nekoliko faktora. Opseg treba da bude širi:</a:t>
            </a:r>
          </a:p>
          <a:p>
            <a:pPr marL="514350" indent="-514350">
              <a:buFont typeface="+mj-lt"/>
              <a:buAutoNum type="arabicPeriod"/>
            </a:pPr>
            <a:r>
              <a:rPr lang="sr-Latn-ME" dirty="0"/>
              <a:t>Kada je posao jasno definisan i nedvosmislen;</a:t>
            </a:r>
          </a:p>
          <a:p>
            <a:pPr marL="514350" indent="-514350">
              <a:buFont typeface="+mj-lt"/>
              <a:buAutoNum type="arabicPeriod"/>
            </a:pPr>
            <a:r>
              <a:rPr lang="sr-Latn-ME" dirty="0"/>
              <a:t>Kada su podredjeni visoko stručni i imaju pristup informacijama;</a:t>
            </a:r>
          </a:p>
          <a:p>
            <a:pPr marL="514350" indent="-514350">
              <a:buFont typeface="+mj-lt"/>
              <a:buAutoNum type="arabicPeriod"/>
            </a:pPr>
            <a:r>
              <a:rPr lang="sr-Latn-ME" dirty="0"/>
              <a:t>Kada je menadžer vrlo sposoban i daje podršku;</a:t>
            </a:r>
          </a:p>
          <a:p>
            <a:pPr marL="514350" indent="-514350">
              <a:buFont typeface="+mj-lt"/>
              <a:buAutoNum type="arabicPeriod"/>
            </a:pPr>
            <a:r>
              <a:rPr lang="sr-Latn-ME" dirty="0"/>
              <a:t>Kada su poslovi slični, a mere uspeha uporedive i</a:t>
            </a:r>
          </a:p>
          <a:p>
            <a:pPr marL="514350" indent="-514350">
              <a:buFont typeface="+mj-lt"/>
              <a:buAutoNum type="arabicPeriod"/>
            </a:pPr>
            <a:r>
              <a:rPr lang="sr-Latn-ME" dirty="0"/>
              <a:t>Kada podredjeni više vole autonomiju od čvrste supervizorske kontrole.</a:t>
            </a:r>
          </a:p>
          <a:p>
            <a:pPr marL="0" indent="0">
              <a:buNone/>
            </a:pPr>
            <a:r>
              <a:rPr lang="sr-Latn-ME" b="1" dirty="0"/>
              <a:t>DELEGIRANJE</a:t>
            </a:r>
          </a:p>
          <a:p>
            <a:r>
              <a:rPr lang="sr-Latn-ME" dirty="0"/>
              <a:t>Delegiranje predstavlja dodeljivanje vlasti i odgovornosti podredjenom koji se nalazi na nižem nivou. </a:t>
            </a:r>
          </a:p>
          <a:p>
            <a:pPr marL="0" indent="0">
              <a:buNone/>
            </a:pPr>
            <a:r>
              <a:rPr lang="sr-Latn-ME" b="1" u="sng" dirty="0"/>
              <a:t>Dužnost, autoritet i odgovornost</a:t>
            </a:r>
          </a:p>
          <a:p>
            <a:pPr marL="0" indent="0">
              <a:buNone/>
            </a:pPr>
            <a:r>
              <a:rPr lang="sr-Latn-ME" dirty="0"/>
              <a:t>Kada se posao raspodeljuje, potrebno je znati važne razlike izmedju koncepata autoriteta, dužnosti i odgovornosti.</a:t>
            </a:r>
          </a:p>
          <a:p>
            <a:pPr marL="0" indent="0">
              <a:buNone/>
            </a:pPr>
            <a:endParaRPr lang="en-US" dirty="0"/>
          </a:p>
        </p:txBody>
      </p:sp>
    </p:spTree>
    <p:extLst>
      <p:ext uri="{BB962C8B-B14F-4D97-AF65-F5344CB8AC3E}">
        <p14:creationId xmlns:p14="http://schemas.microsoft.com/office/powerpoint/2010/main" val="279362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B2490-399F-4135-B03E-4B68E5744C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5DB9FE-BAEA-48FE-9CCF-A859A386202F}"/>
              </a:ext>
            </a:extLst>
          </p:cNvPr>
          <p:cNvSpPr>
            <a:spLocks noGrp="1"/>
          </p:cNvSpPr>
          <p:nvPr>
            <p:ph idx="1"/>
          </p:nvPr>
        </p:nvSpPr>
        <p:spPr>
          <a:xfrm>
            <a:off x="318052" y="365125"/>
            <a:ext cx="11555896" cy="6274214"/>
          </a:xfrm>
        </p:spPr>
        <p:txBody>
          <a:bodyPr>
            <a:normAutofit lnSpcReduction="10000"/>
          </a:bodyPr>
          <a:lstStyle/>
          <a:p>
            <a:r>
              <a:rPr lang="sr-Latn-ME" b="1" u="sng" dirty="0"/>
              <a:t>Dužnost</a:t>
            </a:r>
            <a:r>
              <a:rPr lang="sr-Latn-ME" dirty="0"/>
              <a:t> znači da je osobi dodeljen zadatak koji treba da izvrši. Kada se izdaju radne dužnosti, menadžer treba da podredjenom preda i dovoljno autoriteta da bi se taj posao obavio.</a:t>
            </a:r>
          </a:p>
          <a:p>
            <a:r>
              <a:rPr lang="sr-Latn-ME" b="1" u="sng" dirty="0"/>
              <a:t>Autoritet </a:t>
            </a:r>
            <a:r>
              <a:rPr lang="sr-Latn-ME" dirty="0"/>
              <a:t>znači da osoba ima moć i pravo da odlučuje, izdaje naredjenja, koristi izvore i radi šta god smatra da je potrebno da bi se dužnost ispunila.</a:t>
            </a:r>
          </a:p>
          <a:p>
            <a:r>
              <a:rPr lang="sr-Latn-ME" b="1" u="sng" dirty="0"/>
              <a:t>Odgovornost</a:t>
            </a:r>
            <a:r>
              <a:rPr lang="sr-Latn-ME" dirty="0"/>
              <a:t> znači da menadžer podredjenog ima pravo da od njega očekuje da uradi posao i pravo da preduzme korektivne mere ukoliko podredjeni to ne sprovede.</a:t>
            </a:r>
          </a:p>
          <a:p>
            <a:pPr marL="0" indent="0">
              <a:buNone/>
            </a:pPr>
            <a:r>
              <a:rPr lang="sr-Latn-ME" b="1" dirty="0"/>
              <a:t>PREDNOSTI DELEGIRANJA</a:t>
            </a:r>
          </a:p>
          <a:p>
            <a:pPr marL="0" indent="0">
              <a:buNone/>
            </a:pPr>
            <a:r>
              <a:rPr lang="sr-Latn-ME" u="sng" dirty="0"/>
              <a:t>Delegiranje je </a:t>
            </a:r>
            <a:r>
              <a:rPr lang="sr-Latn-ME" dirty="0"/>
              <a:t>za podredjenog veoma važno- on dobija mogućnost da razvije nove veštine i pokaže potencijal za dodatne dužnosti a možda i napredak. </a:t>
            </a:r>
          </a:p>
          <a:p>
            <a:pPr marL="0" indent="0">
              <a:buNone/>
            </a:pPr>
            <a:r>
              <a:rPr lang="sr-Latn-ME" b="1" dirty="0"/>
              <a:t>DECENTRALIZACIJA</a:t>
            </a:r>
          </a:p>
          <a:p>
            <a:pPr marL="0" indent="0">
              <a:buNone/>
            </a:pPr>
            <a:r>
              <a:rPr lang="sr-Latn-ME" dirty="0"/>
              <a:t>Odlučivanje se, delegiranjem dužnosti i autoriteta, decentralizuje. U centralizovanoj organizaciji važne odluke obično se donose pri vrhu. U </a:t>
            </a:r>
            <a:r>
              <a:rPr lang="sr-Latn-ME" u="sng" dirty="0"/>
              <a:t>decentralizovanim</a:t>
            </a:r>
            <a:r>
              <a:rPr lang="sr-Latn-ME" dirty="0"/>
              <a:t> organizacijama viša odluka se donosi na nižim nivoima. </a:t>
            </a:r>
            <a:endParaRPr lang="en-US" dirty="0"/>
          </a:p>
        </p:txBody>
      </p:sp>
    </p:spTree>
    <p:extLst>
      <p:ext uri="{BB962C8B-B14F-4D97-AF65-F5344CB8AC3E}">
        <p14:creationId xmlns:p14="http://schemas.microsoft.com/office/powerpoint/2010/main" val="2568046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373D-7292-4445-ABD5-1B3FCB6173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9D3659-8480-4F4C-81AB-A6B8A92752CE}"/>
              </a:ext>
            </a:extLst>
          </p:cNvPr>
          <p:cNvSpPr>
            <a:spLocks noGrp="1"/>
          </p:cNvSpPr>
          <p:nvPr>
            <p:ph idx="1"/>
          </p:nvPr>
        </p:nvSpPr>
        <p:spPr>
          <a:xfrm>
            <a:off x="198783" y="238539"/>
            <a:ext cx="11701669" cy="6414052"/>
          </a:xfrm>
        </p:spPr>
        <p:txBody>
          <a:bodyPr/>
          <a:lstStyle/>
          <a:p>
            <a:pPr marL="0" indent="0">
              <a:buNone/>
            </a:pPr>
            <a:r>
              <a:rPr lang="sr-Latn-ME" b="1" dirty="0"/>
              <a:t>HORIZONTALNA STRUKTURA</a:t>
            </a:r>
          </a:p>
          <a:p>
            <a:pPr marL="0" indent="0">
              <a:buNone/>
            </a:pPr>
            <a:r>
              <a:rPr lang="sr-Latn-ME" dirty="0"/>
              <a:t>Kako zadaci organizacije postaju složeniji, to se onda neizbežno mora podeliti-tj. mora se izvršiti departmentalizacija u manje jedinice ili odelenja. Jedna od situacija gde se ovo dobro može uočiti je razlika izmedju linijskih i stručnih odeljenja. </a:t>
            </a:r>
            <a:r>
              <a:rPr lang="sr-Latn-ME" u="sng" dirty="0"/>
              <a:t>Linijska odeljenja </a:t>
            </a:r>
            <a:r>
              <a:rPr lang="sr-Latn-ME" dirty="0"/>
              <a:t>imaju odgovornost za osnovne aktivnosti firme.</a:t>
            </a:r>
          </a:p>
          <a:p>
            <a:pPr marL="0" indent="0">
              <a:buNone/>
            </a:pPr>
            <a:r>
              <a:rPr lang="sr-Latn-ME" u="sng" dirty="0"/>
              <a:t>Stručna odeljenja </a:t>
            </a:r>
            <a:r>
              <a:rPr lang="sr-Latn-ME" dirty="0"/>
              <a:t>su ona koja pružaju profesionalne i specijalizovane veštine i tako podržavaju linijska odeljenja. </a:t>
            </a:r>
          </a:p>
          <a:p>
            <a:pPr marL="0" indent="0">
              <a:buNone/>
            </a:pPr>
            <a:r>
              <a:rPr lang="sr-Latn-ME" b="1" dirty="0"/>
              <a:t>FUNKCIONALNA ORGANIZACIJA</a:t>
            </a:r>
          </a:p>
          <a:p>
            <a:pPr marL="0" indent="0">
              <a:buNone/>
            </a:pPr>
            <a:r>
              <a:rPr lang="sr-Latn-ME" u="sng" dirty="0"/>
              <a:t>Funkcionalna organizacija </a:t>
            </a:r>
            <a:r>
              <a:rPr lang="sr-Latn-ME" dirty="0"/>
              <a:t>postoji kako u velikim, tako i u malim organizacijama. Velike kompanije mogu biti organizovane u nekoliko različitih funkcionalnih grupacija, uključujući one, jedinstvene za njihov biznis.</a:t>
            </a:r>
          </a:p>
          <a:p>
            <a:r>
              <a:rPr lang="sr-Latn-ME" dirty="0"/>
              <a:t>Tradicionalni i funkcionalni pristup departmentalizaciji ima </a:t>
            </a:r>
            <a:r>
              <a:rPr lang="sr-Latn-ME" u="sng" dirty="0"/>
              <a:t>nekoliko potencijalnih prednosti za organizaciju</a:t>
            </a:r>
            <a:r>
              <a:rPr lang="sr-Latn-ME" dirty="0"/>
              <a:t>:</a:t>
            </a:r>
            <a:endParaRPr lang="en-US" dirty="0"/>
          </a:p>
        </p:txBody>
      </p:sp>
    </p:spTree>
    <p:extLst>
      <p:ext uri="{BB962C8B-B14F-4D97-AF65-F5344CB8AC3E}">
        <p14:creationId xmlns:p14="http://schemas.microsoft.com/office/powerpoint/2010/main" val="7031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D002-2222-46BC-9165-0B2960881C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1D61FD-8E77-411B-B410-5B30E866703D}"/>
              </a:ext>
            </a:extLst>
          </p:cNvPr>
          <p:cNvSpPr>
            <a:spLocks noGrp="1"/>
          </p:cNvSpPr>
          <p:nvPr>
            <p:ph idx="1"/>
          </p:nvPr>
        </p:nvSpPr>
        <p:spPr>
          <a:xfrm>
            <a:off x="384313" y="365125"/>
            <a:ext cx="11489635" cy="6127750"/>
          </a:xfrm>
        </p:spPr>
        <p:txBody>
          <a:bodyPr>
            <a:normAutofit fontScale="92500" lnSpcReduction="20000"/>
          </a:bodyPr>
          <a:lstStyle/>
          <a:p>
            <a:pPr marL="514350" indent="-514350">
              <a:buFont typeface="+mj-lt"/>
              <a:buAutoNum type="arabicPeriod"/>
            </a:pPr>
            <a:r>
              <a:rPr lang="sr-Latn-ME" dirty="0"/>
              <a:t>Kada su grupisani ljudi sa sličnim veštinama, mogu se realizovati različite ekonomske funkcije, može se kupiti efikasnija oprema i mogu se koristiti popusti za velike kupovine;</a:t>
            </a:r>
          </a:p>
          <a:p>
            <a:pPr marL="514350" indent="-514350">
              <a:buFont typeface="+mj-lt"/>
              <a:buAutoNum type="arabicPeriod"/>
            </a:pPr>
            <a:r>
              <a:rPr lang="sr-Latn-ME" dirty="0"/>
              <a:t>Kontrola okruženja je efikasnija. Svaka funkcionalna grupa je u skladu sa razvojem </a:t>
            </a:r>
            <a:r>
              <a:rPr lang="en-US" dirty="0"/>
              <a:t>u </a:t>
            </a:r>
            <a:r>
              <a:rPr lang="sr-Latn-ME" dirty="0"/>
              <a:t>svojoj oblasti, tako da se može brzo prilagoditi.</a:t>
            </a:r>
          </a:p>
          <a:p>
            <a:pPr marL="514350" indent="-514350">
              <a:buFont typeface="+mj-lt"/>
              <a:buAutoNum type="arabicPeriod"/>
            </a:pPr>
            <a:r>
              <a:rPr lang="sr-Latn-ME" dirty="0"/>
              <a:t>Standardi uspeha se bolje održavaju. Ljudi sa sličnom obukom i interesima mogu razviti zajedničku želju za uspehom u svom poslu.</a:t>
            </a:r>
          </a:p>
          <a:p>
            <a:pPr marL="514350" indent="-514350">
              <a:buFont typeface="+mj-lt"/>
              <a:buAutoNum type="arabicPeriod"/>
            </a:pPr>
            <a:r>
              <a:rPr lang="sr-Latn-ME" dirty="0"/>
              <a:t>Ljudi imaju više mogućnosti za stručno usavršavanje i razvoj veština.</a:t>
            </a:r>
          </a:p>
          <a:p>
            <a:pPr marL="514350" indent="-514350">
              <a:buFont typeface="+mj-lt"/>
              <a:buAutoNum type="arabicPeriod"/>
            </a:pPr>
            <a:r>
              <a:rPr lang="sr-Latn-ME" dirty="0"/>
              <a:t>Specijalisti za tehniku su oslobodjeni preobimne administracije.</a:t>
            </a:r>
          </a:p>
          <a:p>
            <a:pPr marL="514350" indent="-514350">
              <a:buFont typeface="+mj-lt"/>
              <a:buAutoNum type="arabicPeriod"/>
            </a:pPr>
            <a:r>
              <a:rPr lang="sr-Latn-ME" dirty="0"/>
              <a:t>Odlučivanje i linije komunikacije su jednostavne i jasne.</a:t>
            </a:r>
          </a:p>
          <a:p>
            <a:pPr marL="0" indent="0">
              <a:buNone/>
            </a:pPr>
            <a:r>
              <a:rPr lang="sr-Latn-ME" b="1" dirty="0"/>
              <a:t>DIVIZIONA ORGANIZACIJA</a:t>
            </a:r>
          </a:p>
          <a:p>
            <a:pPr marL="0" indent="0">
              <a:buNone/>
            </a:pPr>
            <a:r>
              <a:rPr lang="sr-Latn-ME" dirty="0"/>
              <a:t> Kako se organizacije razvijaju i postaju sve diferenciranije uočava se da funkcionalna odeljenja imaju teškoće u upravljanju širokim rasponom proizvoda, potrošača i geografskih regiona. U tom slučaju organizacije se mogu ponovo struktuirati kako bi se sve funkcije grupisale u jednu diviziju a svaka od funkcija udvostručila u svim divizijama. Divizija A ima svoje odeljenje...divizija B ima svoje odeljenje za operacije i marketing.</a:t>
            </a:r>
            <a:endParaRPr lang="en-US" dirty="0"/>
          </a:p>
        </p:txBody>
      </p:sp>
    </p:spTree>
    <p:extLst>
      <p:ext uri="{BB962C8B-B14F-4D97-AF65-F5344CB8AC3E}">
        <p14:creationId xmlns:p14="http://schemas.microsoft.com/office/powerpoint/2010/main" val="313939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2B237-54A6-43F6-A00E-B0EA91AA30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D9DAD2-1172-4CBC-AE8C-D23EE72F65C6}"/>
              </a:ext>
            </a:extLst>
          </p:cNvPr>
          <p:cNvSpPr>
            <a:spLocks noGrp="1"/>
          </p:cNvSpPr>
          <p:nvPr>
            <p:ph idx="1"/>
          </p:nvPr>
        </p:nvSpPr>
        <p:spPr>
          <a:xfrm>
            <a:off x="251791" y="365125"/>
            <a:ext cx="11622157" cy="6249160"/>
          </a:xfrm>
        </p:spPr>
        <p:txBody>
          <a:bodyPr/>
          <a:lstStyle/>
          <a:p>
            <a:pPr marL="0" indent="0">
              <a:buNone/>
            </a:pPr>
            <a:r>
              <a:rPr lang="sr-Latn-ME" b="1" dirty="0"/>
              <a:t>PROIZVODNE DIVIZIJE</a:t>
            </a:r>
          </a:p>
          <a:p>
            <a:pPr marL="0" indent="0">
              <a:buNone/>
            </a:pPr>
            <a:r>
              <a:rPr lang="sr-Latn-ME" dirty="0"/>
              <a:t>Dobar primer proizvodne divizije je </a:t>
            </a:r>
            <a:r>
              <a:rPr lang="sr-Latn-ME" i="1" u="sng" dirty="0"/>
              <a:t>Jonson</a:t>
            </a:r>
            <a:r>
              <a:rPr lang="en-US" i="1" u="sng" dirty="0"/>
              <a:t>&amp;</a:t>
            </a:r>
            <a:r>
              <a:rPr lang="sr-Latn-ME" i="1" u="sng" dirty="0"/>
              <a:t>Jonson</a:t>
            </a:r>
            <a:r>
              <a:rPr lang="sr-Latn-ME" i="1" dirty="0"/>
              <a:t>, </a:t>
            </a:r>
            <a:r>
              <a:rPr lang="sr-Latn-ME" dirty="0"/>
              <a:t>koji ima 168 nezavisnih divizija u 33 grupe, a svaka je odgovorna za niz proizvoda širom sveta. Proizvodni pristup departmentalizaciji ima nekoliko prednosti:</a:t>
            </a:r>
          </a:p>
          <a:p>
            <a:pPr marL="514350" indent="-514350">
              <a:buFont typeface="+mj-lt"/>
              <a:buAutoNum type="arabicPeriod"/>
            </a:pPr>
            <a:r>
              <a:rPr lang="sr-Latn-ME" dirty="0"/>
              <a:t>Lakše se zadovoljavaju potrebe za informacijama.</a:t>
            </a:r>
          </a:p>
          <a:p>
            <a:pPr marL="514350" indent="-514350">
              <a:buFont typeface="+mj-lt"/>
              <a:buAutoNum type="arabicPeriod"/>
            </a:pPr>
            <a:r>
              <a:rPr lang="sr-Latn-ME" dirty="0"/>
              <a:t>Ljudi su potpuno predani odredjenoj liniji proizvoda.</a:t>
            </a:r>
          </a:p>
          <a:p>
            <a:pPr marL="514350" indent="-514350">
              <a:buFont typeface="+mj-lt"/>
              <a:buAutoNum type="arabicPeriod"/>
            </a:pPr>
            <a:r>
              <a:rPr lang="sr-Latn-ME" dirty="0"/>
              <a:t>Dužnosti i zadaci su jasni.</a:t>
            </a:r>
          </a:p>
          <a:p>
            <a:pPr marL="514350" indent="-514350">
              <a:buFont typeface="+mj-lt"/>
              <a:buAutoNum type="arabicPeriod"/>
            </a:pPr>
            <a:r>
              <a:rPr lang="sr-Latn-ME" dirty="0"/>
              <a:t>Ljudi imaju bolju obuku.</a:t>
            </a:r>
          </a:p>
          <a:p>
            <a:pPr marL="0" indent="0">
              <a:buNone/>
            </a:pPr>
            <a:r>
              <a:rPr lang="sr-Latn-ME" b="1" dirty="0"/>
              <a:t>POTROŠAČKE I GEOGRAFSKE DIVIZIJE</a:t>
            </a:r>
          </a:p>
          <a:p>
            <a:pPr marL="0" indent="0">
              <a:buNone/>
            </a:pPr>
            <a:r>
              <a:rPr lang="sr-Latn-ME" dirty="0"/>
              <a:t>Neke kompanije stvaraju divizije prema grupama potrošača ili prema geografskim razlikama. </a:t>
            </a:r>
            <a:r>
              <a:rPr lang="sr-Latn-ME" i="1" dirty="0"/>
              <a:t>Adidas</a:t>
            </a:r>
            <a:r>
              <a:rPr lang="sr-Latn-ME" dirty="0"/>
              <a:t> je organizovan u potrošačke divizije. Za razliku od potrošača, divizije mogu biti struktuirane i prema geografskim regionima.</a:t>
            </a:r>
          </a:p>
          <a:p>
            <a:pPr marL="0" indent="0">
              <a:buNone/>
            </a:pPr>
            <a:endParaRPr lang="en-US" dirty="0"/>
          </a:p>
        </p:txBody>
      </p:sp>
    </p:spTree>
    <p:extLst>
      <p:ext uri="{BB962C8B-B14F-4D97-AF65-F5344CB8AC3E}">
        <p14:creationId xmlns:p14="http://schemas.microsoft.com/office/powerpoint/2010/main" val="3054040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2692</Words>
  <Application>Microsoft Office PowerPoint</Application>
  <PresentationFormat>Widescreen</PresentationFormat>
  <Paragraphs>145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Organizovanje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HVALA NA PAŽNJI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Organizovanje</dc:title>
  <dc:creator>User</dc:creator>
  <cp:lastModifiedBy>User</cp:lastModifiedBy>
  <cp:revision>32</cp:revision>
  <dcterms:created xsi:type="dcterms:W3CDTF">2019-11-21T12:27:48Z</dcterms:created>
  <dcterms:modified xsi:type="dcterms:W3CDTF">2019-11-21T23:15:30Z</dcterms:modified>
</cp:coreProperties>
</file>