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7" r:id="rId2"/>
    <p:sldId id="298" r:id="rId3"/>
    <p:sldId id="300" r:id="rId4"/>
    <p:sldId id="301" r:id="rId5"/>
    <p:sldId id="319" r:id="rId6"/>
    <p:sldId id="306" r:id="rId7"/>
    <p:sldId id="308" r:id="rId8"/>
    <p:sldId id="309" r:id="rId9"/>
    <p:sldId id="321" r:id="rId10"/>
    <p:sldId id="310" r:id="rId11"/>
    <p:sldId id="299" r:id="rId12"/>
    <p:sldId id="304" r:id="rId13"/>
    <p:sldId id="314" r:id="rId14"/>
    <p:sldId id="315" r:id="rId15"/>
    <p:sldId id="316" r:id="rId16"/>
    <p:sldId id="317" r:id="rId17"/>
    <p:sldId id="318" r:id="rId18"/>
    <p:sldId id="302" r:id="rId19"/>
    <p:sldId id="303" r:id="rId20"/>
    <p:sldId id="305" r:id="rId21"/>
    <p:sldId id="307" r:id="rId22"/>
    <p:sldId id="311" r:id="rId23"/>
    <p:sldId id="313" r:id="rId24"/>
    <p:sldId id="322" r:id="rId25"/>
    <p:sldId id="323" r:id="rId26"/>
    <p:sldId id="320" r:id="rId27"/>
    <p:sldId id="324" r:id="rId28"/>
    <p:sldId id="325" r:id="rId29"/>
    <p:sldId id="326" r:id="rId30"/>
    <p:sldId id="327" r:id="rId31"/>
    <p:sldId id="328" r:id="rId32"/>
    <p:sldId id="329" r:id="rId33"/>
    <p:sldId id="330" r:id="rId34"/>
    <p:sldId id="331" r:id="rId3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B33FA2-0A07-4590-BFA0-9CC0ADE476C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CS"/>
        </a:p>
      </dgm:t>
    </dgm:pt>
    <dgm:pt modelId="{6FE7B863-4207-41F7-AE63-0B0165CE4FBF}">
      <dgm:prSet/>
      <dgm:spPr/>
      <dgm:t>
        <a:bodyPr/>
        <a:lstStyle/>
        <a:p>
          <a:pPr rtl="0"/>
          <a:r>
            <a:rPr lang="sr-Latn-CS" dirty="0">
              <a:solidFill>
                <a:schemeClr val="bg1"/>
              </a:solidFill>
            </a:rPr>
            <a:t>Nazivi veza se uvek zadaju</a:t>
          </a:r>
        </a:p>
      </dgm:t>
    </dgm:pt>
    <dgm:pt modelId="{66CFA605-6147-44C2-8C97-AA7BF91E0176}" type="parTrans" cxnId="{6C7A0C67-E99D-4BB1-90C1-C2B79385E40D}">
      <dgm:prSet/>
      <dgm:spPr/>
      <dgm:t>
        <a:bodyPr/>
        <a:lstStyle/>
        <a:p>
          <a:endParaRPr lang="sr-Latn-CS"/>
        </a:p>
      </dgm:t>
    </dgm:pt>
    <dgm:pt modelId="{01F93E8A-577D-4EC1-80F2-3B819C11183C}" type="sibTrans" cxnId="{6C7A0C67-E99D-4BB1-90C1-C2B79385E40D}">
      <dgm:prSet/>
      <dgm:spPr/>
      <dgm:t>
        <a:bodyPr/>
        <a:lstStyle/>
        <a:p>
          <a:endParaRPr lang="sr-Latn-CS"/>
        </a:p>
      </dgm:t>
    </dgm:pt>
    <dgm:pt modelId="{A9F08D15-0A0D-4C90-8A0A-26624BD84264}">
      <dgm:prSet/>
      <dgm:spPr/>
      <dgm:t>
        <a:bodyPr/>
        <a:lstStyle/>
        <a:p>
          <a:pPr rtl="0"/>
          <a:r>
            <a:rPr lang="sr-Latn-CS" dirty="0">
              <a:solidFill>
                <a:schemeClr val="bg1"/>
              </a:solidFill>
            </a:rPr>
            <a:t>Nazivi preslikavanja se obavezno zadaju u rekurzivnim vezama (binarnim vezama nad jednom klasom objekata)</a:t>
          </a:r>
        </a:p>
      </dgm:t>
    </dgm:pt>
    <dgm:pt modelId="{833A4B4B-E1B4-4B88-A2A4-2D326FB69D50}" type="parTrans" cxnId="{E9692A04-41F8-43E3-9173-2AB4B3306DAC}">
      <dgm:prSet/>
      <dgm:spPr/>
      <dgm:t>
        <a:bodyPr/>
        <a:lstStyle/>
        <a:p>
          <a:endParaRPr lang="sr-Latn-CS"/>
        </a:p>
      </dgm:t>
    </dgm:pt>
    <dgm:pt modelId="{0DA31FE3-895D-4DAD-A0CF-A4052326C0AD}" type="sibTrans" cxnId="{E9692A04-41F8-43E3-9173-2AB4B3306DAC}">
      <dgm:prSet/>
      <dgm:spPr/>
      <dgm:t>
        <a:bodyPr/>
        <a:lstStyle/>
        <a:p>
          <a:endParaRPr lang="sr-Latn-CS"/>
        </a:p>
      </dgm:t>
    </dgm:pt>
    <dgm:pt modelId="{EC0825ED-7AE5-464C-BC45-3E03E7FCC366}">
      <dgm:prSet/>
      <dgm:spPr/>
      <dgm:t>
        <a:bodyPr/>
        <a:lstStyle/>
        <a:p>
          <a:pPr rtl="0"/>
          <a:r>
            <a:rPr lang="sr-Latn-CS" dirty="0">
              <a:solidFill>
                <a:schemeClr val="bg1"/>
              </a:solidFill>
            </a:rPr>
            <a:t>Nazivi preslikavanja u ostalim vezama su opcioni i zadaju se samo kada je neophodno istaći ulogu objekta u vezi</a:t>
          </a:r>
        </a:p>
      </dgm:t>
    </dgm:pt>
    <dgm:pt modelId="{3E2FF528-6028-474F-8DB3-CA2625DC525C}" type="parTrans" cxnId="{8C054173-C3F6-4DB0-8907-BC83440ED9B8}">
      <dgm:prSet/>
      <dgm:spPr/>
      <dgm:t>
        <a:bodyPr/>
        <a:lstStyle/>
        <a:p>
          <a:endParaRPr lang="sr-Latn-CS"/>
        </a:p>
      </dgm:t>
    </dgm:pt>
    <dgm:pt modelId="{391BB5CE-29C1-4D2F-95B0-94A178DEC598}" type="sibTrans" cxnId="{8C054173-C3F6-4DB0-8907-BC83440ED9B8}">
      <dgm:prSet/>
      <dgm:spPr/>
      <dgm:t>
        <a:bodyPr/>
        <a:lstStyle/>
        <a:p>
          <a:endParaRPr lang="sr-Latn-CS"/>
        </a:p>
      </dgm:t>
    </dgm:pt>
    <dgm:pt modelId="{BC659234-0FFC-4E93-8DA5-287E5F174E8D}" type="pres">
      <dgm:prSet presAssocID="{CEB33FA2-0A07-4590-BFA0-9CC0ADE476C1}" presName="CompostProcess" presStyleCnt="0">
        <dgm:presLayoutVars>
          <dgm:dir/>
          <dgm:resizeHandles val="exact"/>
        </dgm:presLayoutVars>
      </dgm:prSet>
      <dgm:spPr/>
    </dgm:pt>
    <dgm:pt modelId="{24B1F111-AC80-4ED7-9A71-8D1B93C8035D}" type="pres">
      <dgm:prSet presAssocID="{CEB33FA2-0A07-4590-BFA0-9CC0ADE476C1}" presName="arrow" presStyleLbl="bgShp" presStyleIdx="0" presStyleCnt="1" custScaleX="117647"/>
      <dgm:spPr/>
    </dgm:pt>
    <dgm:pt modelId="{A490BBD0-03F9-45CB-B98D-A272501BCF03}" type="pres">
      <dgm:prSet presAssocID="{CEB33FA2-0A07-4590-BFA0-9CC0ADE476C1}" presName="linearProcess" presStyleCnt="0"/>
      <dgm:spPr/>
    </dgm:pt>
    <dgm:pt modelId="{71CF5B3B-1B7D-43A7-B75D-A194C2BBF545}" type="pres">
      <dgm:prSet presAssocID="{6FE7B863-4207-41F7-AE63-0B0165CE4FBF}" presName="textNode" presStyleLbl="node1" presStyleIdx="0" presStyleCnt="3">
        <dgm:presLayoutVars>
          <dgm:bulletEnabled val="1"/>
        </dgm:presLayoutVars>
      </dgm:prSet>
      <dgm:spPr/>
    </dgm:pt>
    <dgm:pt modelId="{79369585-589E-4759-AD7F-FE0AD30BC878}" type="pres">
      <dgm:prSet presAssocID="{01F93E8A-577D-4EC1-80F2-3B819C11183C}" presName="sibTrans" presStyleCnt="0"/>
      <dgm:spPr/>
    </dgm:pt>
    <dgm:pt modelId="{2DAC5227-5BAD-4319-932C-9B7828C8B69B}" type="pres">
      <dgm:prSet presAssocID="{A9F08D15-0A0D-4C90-8A0A-26624BD84264}" presName="textNode" presStyleLbl="node1" presStyleIdx="1" presStyleCnt="3">
        <dgm:presLayoutVars>
          <dgm:bulletEnabled val="1"/>
        </dgm:presLayoutVars>
      </dgm:prSet>
      <dgm:spPr/>
    </dgm:pt>
    <dgm:pt modelId="{C8AA93E3-059D-417C-A2A9-6571D51B6962}" type="pres">
      <dgm:prSet presAssocID="{0DA31FE3-895D-4DAD-A0CF-A4052326C0AD}" presName="sibTrans" presStyleCnt="0"/>
      <dgm:spPr/>
    </dgm:pt>
    <dgm:pt modelId="{C667605F-242C-4E1B-99B2-D36EF40BD442}" type="pres">
      <dgm:prSet presAssocID="{EC0825ED-7AE5-464C-BC45-3E03E7FCC366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E9692A04-41F8-43E3-9173-2AB4B3306DAC}" srcId="{CEB33FA2-0A07-4590-BFA0-9CC0ADE476C1}" destId="{A9F08D15-0A0D-4C90-8A0A-26624BD84264}" srcOrd="1" destOrd="0" parTransId="{833A4B4B-E1B4-4B88-A2A4-2D326FB69D50}" sibTransId="{0DA31FE3-895D-4DAD-A0CF-A4052326C0AD}"/>
    <dgm:cxn modelId="{ADD2D928-487F-4A08-BAAA-667E14276C6F}" type="presOf" srcId="{6FE7B863-4207-41F7-AE63-0B0165CE4FBF}" destId="{71CF5B3B-1B7D-43A7-B75D-A194C2BBF545}" srcOrd="0" destOrd="0" presId="urn:microsoft.com/office/officeart/2005/8/layout/hProcess9"/>
    <dgm:cxn modelId="{5ECE105E-0596-4851-A3EA-7E683115C600}" type="presOf" srcId="{A9F08D15-0A0D-4C90-8A0A-26624BD84264}" destId="{2DAC5227-5BAD-4319-932C-9B7828C8B69B}" srcOrd="0" destOrd="0" presId="urn:microsoft.com/office/officeart/2005/8/layout/hProcess9"/>
    <dgm:cxn modelId="{6C7A0C67-E99D-4BB1-90C1-C2B79385E40D}" srcId="{CEB33FA2-0A07-4590-BFA0-9CC0ADE476C1}" destId="{6FE7B863-4207-41F7-AE63-0B0165CE4FBF}" srcOrd="0" destOrd="0" parTransId="{66CFA605-6147-44C2-8C97-AA7BF91E0176}" sibTransId="{01F93E8A-577D-4EC1-80F2-3B819C11183C}"/>
    <dgm:cxn modelId="{06157D6B-490B-405B-98E5-BC6B07601871}" type="presOf" srcId="{CEB33FA2-0A07-4590-BFA0-9CC0ADE476C1}" destId="{BC659234-0FFC-4E93-8DA5-287E5F174E8D}" srcOrd="0" destOrd="0" presId="urn:microsoft.com/office/officeart/2005/8/layout/hProcess9"/>
    <dgm:cxn modelId="{8C054173-C3F6-4DB0-8907-BC83440ED9B8}" srcId="{CEB33FA2-0A07-4590-BFA0-9CC0ADE476C1}" destId="{EC0825ED-7AE5-464C-BC45-3E03E7FCC366}" srcOrd="2" destOrd="0" parTransId="{3E2FF528-6028-474F-8DB3-CA2625DC525C}" sibTransId="{391BB5CE-29C1-4D2F-95B0-94A178DEC598}"/>
    <dgm:cxn modelId="{4C63FCBA-A437-4B72-BF44-157420C5E954}" type="presOf" srcId="{EC0825ED-7AE5-464C-BC45-3E03E7FCC366}" destId="{C667605F-242C-4E1B-99B2-D36EF40BD442}" srcOrd="0" destOrd="0" presId="urn:microsoft.com/office/officeart/2005/8/layout/hProcess9"/>
    <dgm:cxn modelId="{E057310E-0732-4F9F-A58B-79EF44A37372}" type="presParOf" srcId="{BC659234-0FFC-4E93-8DA5-287E5F174E8D}" destId="{24B1F111-AC80-4ED7-9A71-8D1B93C8035D}" srcOrd="0" destOrd="0" presId="urn:microsoft.com/office/officeart/2005/8/layout/hProcess9"/>
    <dgm:cxn modelId="{26CF14E2-CB41-4612-854D-26B7842A9853}" type="presParOf" srcId="{BC659234-0FFC-4E93-8DA5-287E5F174E8D}" destId="{A490BBD0-03F9-45CB-B98D-A272501BCF03}" srcOrd="1" destOrd="0" presId="urn:microsoft.com/office/officeart/2005/8/layout/hProcess9"/>
    <dgm:cxn modelId="{A629B2BC-CB60-4D7E-A3F8-4E80B7443AC5}" type="presParOf" srcId="{A490BBD0-03F9-45CB-B98D-A272501BCF03}" destId="{71CF5B3B-1B7D-43A7-B75D-A194C2BBF545}" srcOrd="0" destOrd="0" presId="urn:microsoft.com/office/officeart/2005/8/layout/hProcess9"/>
    <dgm:cxn modelId="{8FF8814E-CD80-4543-9738-04616305DF63}" type="presParOf" srcId="{A490BBD0-03F9-45CB-B98D-A272501BCF03}" destId="{79369585-589E-4759-AD7F-FE0AD30BC878}" srcOrd="1" destOrd="0" presId="urn:microsoft.com/office/officeart/2005/8/layout/hProcess9"/>
    <dgm:cxn modelId="{7697AB6E-7EBC-4D89-9C3A-DF0E4F44EE93}" type="presParOf" srcId="{A490BBD0-03F9-45CB-B98D-A272501BCF03}" destId="{2DAC5227-5BAD-4319-932C-9B7828C8B69B}" srcOrd="2" destOrd="0" presId="urn:microsoft.com/office/officeart/2005/8/layout/hProcess9"/>
    <dgm:cxn modelId="{3F457F09-7158-4322-9FB7-F4447D56801E}" type="presParOf" srcId="{A490BBD0-03F9-45CB-B98D-A272501BCF03}" destId="{C8AA93E3-059D-417C-A2A9-6571D51B6962}" srcOrd="3" destOrd="0" presId="urn:microsoft.com/office/officeart/2005/8/layout/hProcess9"/>
    <dgm:cxn modelId="{B486BF8C-F045-4BB5-9103-66C448E4440C}" type="presParOf" srcId="{A490BBD0-03F9-45CB-B98D-A272501BCF03}" destId="{C667605F-242C-4E1B-99B2-D36EF40BD44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B1F111-AC80-4ED7-9A71-8D1B93C8035D}">
      <dsp:nvSpPr>
        <dsp:cNvPr id="0" name=""/>
        <dsp:cNvSpPr/>
      </dsp:nvSpPr>
      <dsp:spPr>
        <a:xfrm>
          <a:off x="2" y="0"/>
          <a:ext cx="8358241" cy="266774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CF5B3B-1B7D-43A7-B75D-A194C2BBF545}">
      <dsp:nvSpPr>
        <dsp:cNvPr id="0" name=""/>
        <dsp:cNvSpPr/>
      </dsp:nvSpPr>
      <dsp:spPr>
        <a:xfrm>
          <a:off x="8978" y="800322"/>
          <a:ext cx="2690310" cy="10670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CS" sz="1500" kern="1200" dirty="0">
              <a:solidFill>
                <a:schemeClr val="bg1"/>
              </a:solidFill>
            </a:rPr>
            <a:t>Nazivi veza se uvek zadaju</a:t>
          </a:r>
        </a:p>
      </dsp:txBody>
      <dsp:txXfrm>
        <a:off x="61069" y="852413"/>
        <a:ext cx="2586128" cy="962914"/>
      </dsp:txXfrm>
    </dsp:sp>
    <dsp:sp modelId="{2DAC5227-5BAD-4319-932C-9B7828C8B69B}">
      <dsp:nvSpPr>
        <dsp:cNvPr id="0" name=""/>
        <dsp:cNvSpPr/>
      </dsp:nvSpPr>
      <dsp:spPr>
        <a:xfrm>
          <a:off x="2833967" y="800322"/>
          <a:ext cx="2690310" cy="10670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CS" sz="1500" kern="1200" dirty="0">
              <a:solidFill>
                <a:schemeClr val="bg1"/>
              </a:solidFill>
            </a:rPr>
            <a:t>Nazivi preslikavanja se obavezno zadaju u rekurzivnim vezama (binarnim vezama nad jednom klasom objekata)</a:t>
          </a:r>
        </a:p>
      </dsp:txBody>
      <dsp:txXfrm>
        <a:off x="2886058" y="852413"/>
        <a:ext cx="2586128" cy="962914"/>
      </dsp:txXfrm>
    </dsp:sp>
    <dsp:sp modelId="{C667605F-242C-4E1B-99B2-D36EF40BD442}">
      <dsp:nvSpPr>
        <dsp:cNvPr id="0" name=""/>
        <dsp:cNvSpPr/>
      </dsp:nvSpPr>
      <dsp:spPr>
        <a:xfrm>
          <a:off x="5658956" y="800322"/>
          <a:ext cx="2690310" cy="10670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CS" sz="1500" kern="1200" dirty="0">
              <a:solidFill>
                <a:schemeClr val="bg1"/>
              </a:solidFill>
            </a:rPr>
            <a:t>Nazivi preslikavanja u ostalim vezama su opcioni i zadaju se samo kada je neophodno istaći ulogu objekta u vezi</a:t>
          </a:r>
        </a:p>
      </dsp:txBody>
      <dsp:txXfrm>
        <a:off x="5711047" y="852413"/>
        <a:ext cx="2586128" cy="9629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D742F-1EB4-47D2-970B-1AFF742904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62942F-B28C-473A-80F4-E6C736B712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09CBE4-385C-4CD2-8EDB-8E0FF1840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2B82-B70D-4B51-96A6-503A5906FA94}" type="datetimeFigureOut">
              <a:rPr lang="sr-Latn-RS" smtClean="0"/>
              <a:t>11.10.2022.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BAB83-9545-462B-8370-61985A450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07E52-84B7-4CBD-AF03-467637ED9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4E9-A2D3-497C-889C-8A4697ADFE5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9336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5C404-9EA6-455F-A3D0-9AC524333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DBC7AD-B5C9-416E-B936-7966ACFC24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5AD617-4CDC-4C48-9CD1-DFD744889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2B82-B70D-4B51-96A6-503A5906FA94}" type="datetimeFigureOut">
              <a:rPr lang="sr-Latn-RS" smtClean="0"/>
              <a:t>11.10.2022.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940AD-B739-4EBF-99B0-494BFC5C4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F7FFD-50A1-4FAA-8BDE-7FD2BB3D2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4E9-A2D3-497C-889C-8A4697ADFE5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777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F9F75D-BF8E-496C-B57C-50BD34DB64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960758-C644-4845-BCCA-D8301D6F83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62DD39-D716-484B-88D6-122DEE0C1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2B82-B70D-4B51-96A6-503A5906FA94}" type="datetimeFigureOut">
              <a:rPr lang="sr-Latn-RS" smtClean="0"/>
              <a:t>11.10.2022.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1F1B7-2853-48EC-9358-F893EE990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477803-8FB8-4A3B-8267-75EBD7309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4E9-A2D3-497C-889C-8A4697ADFE5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80712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96663-41EB-4237-859A-12F8E4ACD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C15BD-ECB6-4675-9A32-121051A1A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6326BE-73DA-482A-BA56-833F8E1E2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2B82-B70D-4B51-96A6-503A5906FA94}" type="datetimeFigureOut">
              <a:rPr lang="sr-Latn-RS" smtClean="0"/>
              <a:t>11.10.2022.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6ABBE-209A-4449-B3C4-22B849281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E9B7D1-4DD5-48DE-98EF-5390E5E56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4E9-A2D3-497C-889C-8A4697ADFE5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93023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ED036-7FAC-494A-B1C1-3A4E9AB3C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B5E7B-19B6-4DC6-A076-303226CC4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355D4-C371-4559-B65D-ED08629AB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2B82-B70D-4B51-96A6-503A5906FA94}" type="datetimeFigureOut">
              <a:rPr lang="sr-Latn-RS" smtClean="0"/>
              <a:t>11.10.2022.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B4CFD4-357C-45FE-9701-4B88ACD4C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A93AE3-8644-4161-9933-3D5EEAD42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4E9-A2D3-497C-889C-8A4697ADFE5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88785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C176F-58BA-4E7C-AFD4-78C1DD853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60278-311C-45DA-97AA-66EFF87CF0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319186-6A3B-4B1E-8ECC-B545949EEC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1330BD-1E25-43A9-8764-ACD0AC1EA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2B82-B70D-4B51-96A6-503A5906FA94}" type="datetimeFigureOut">
              <a:rPr lang="sr-Latn-RS" smtClean="0"/>
              <a:t>11.10.2022.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16251-392F-4D66-B442-BB21226C1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5FD5A3-AE66-4473-B312-17CD33686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4E9-A2D3-497C-889C-8A4697ADFE5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59269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504E3-9127-4387-ABFE-53270AEF9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BA988E-6A8E-4943-A7F5-F605DA10B4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074D56-F107-49F4-B6E7-7841A44626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B6AFCA-B1F4-4AF2-98D0-AE7B507616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34DBE2-DC0A-41A9-AE80-D97A749C69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297291-8BB8-4B1D-B1CA-C578C5CCE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2B82-B70D-4B51-96A6-503A5906FA94}" type="datetimeFigureOut">
              <a:rPr lang="sr-Latn-RS" smtClean="0"/>
              <a:t>11.10.2022.</a:t>
            </a:fld>
            <a:endParaRPr lang="sr-Latn-R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16AE9A-2DDD-4E2A-8CB7-337752627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C977EE-EC51-4B17-B7CE-DDBFDCAF5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4E9-A2D3-497C-889C-8A4697ADFE5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42272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BF343-8EF9-4D2C-A013-6ADF0C032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11BC02-1BBD-479B-A249-55B218615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2B82-B70D-4B51-96A6-503A5906FA94}" type="datetimeFigureOut">
              <a:rPr lang="sr-Latn-RS" smtClean="0"/>
              <a:t>11.10.2022.</a:t>
            </a:fld>
            <a:endParaRPr lang="sr-Latn-R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A7A07C-96C3-4886-95F1-9DCA5FD2A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CF496C-CAC5-49A9-860F-572762160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4E9-A2D3-497C-889C-8A4697ADFE5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00204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C814CD-1F80-42B8-B521-21986DC05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2B82-B70D-4B51-96A6-503A5906FA94}" type="datetimeFigureOut">
              <a:rPr lang="sr-Latn-RS" smtClean="0"/>
              <a:t>11.10.2022.</a:t>
            </a:fld>
            <a:endParaRPr lang="sr-Latn-R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84513C-C250-4B52-B49C-B3C5EDBC1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CA758F-7580-4A1E-A7D7-39BA358F3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4E9-A2D3-497C-889C-8A4697ADFE5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91216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96F05-DB64-4F1E-9F20-12A4BF0D4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80F3A-A2D2-4D12-9BDE-ACA420902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90F3FC-CD2B-4C5E-843A-32A900F12B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FB866F-932C-4DD2-870D-12ED46F9D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2B82-B70D-4B51-96A6-503A5906FA94}" type="datetimeFigureOut">
              <a:rPr lang="sr-Latn-RS" smtClean="0"/>
              <a:t>11.10.2022.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79B774-6F1D-4911-9921-B55A7BD36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803CD-5739-4178-A923-FB92EE513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4E9-A2D3-497C-889C-8A4697ADFE5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9709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89000-A17C-4955-9DA3-6DF642A7D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493BD9-D81D-4417-9210-FC2456B4A5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366ADC-8AE5-4DF5-8AEF-B386D8AE97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1C5BE5-BA3E-447E-B19E-FE8BA3B14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2B82-B70D-4B51-96A6-503A5906FA94}" type="datetimeFigureOut">
              <a:rPr lang="sr-Latn-RS" smtClean="0"/>
              <a:t>11.10.2022.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730666-0DAE-4B1E-9CE9-6F5D7F696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A7BC03-0457-4B2B-BBD8-3666AEB09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4E9-A2D3-497C-889C-8A4697ADFE5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33962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F3C7E2-63BE-4F6F-B211-AE343D9BB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6EB97D-47E8-4124-97C7-0175862F8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F9356-DFB2-4394-9CC7-EBD2B39CBB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A2B82-B70D-4B51-96A6-503A5906FA94}" type="datetimeFigureOut">
              <a:rPr lang="sr-Latn-RS" smtClean="0"/>
              <a:t>11.10.2022.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6939E-D48F-4D19-9E7B-3C32560DCC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A3B47B-F83A-49D7-B8AC-BCAC4B8EC9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E94E9-A2D3-497C-889C-8A4697ADFE5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4697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3AA3A31-CFCF-4594-A04E-010DBC35A7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23586" y="1905259"/>
            <a:ext cx="6913563" cy="1079754"/>
          </a:xfrm>
        </p:spPr>
        <p:txBody>
          <a:bodyPr/>
          <a:lstStyle/>
          <a:p>
            <a:pPr>
              <a:defRPr/>
            </a:pPr>
            <a:r>
              <a:rPr lang="en-US" sz="5400" dirty="0">
                <a:solidFill>
                  <a:schemeClr val="bg1"/>
                </a:solidFill>
              </a:rPr>
              <a:t>Model </a:t>
            </a:r>
            <a:r>
              <a:rPr lang="en-US" sz="5400" dirty="0" err="1">
                <a:solidFill>
                  <a:schemeClr val="bg1"/>
                </a:solidFill>
              </a:rPr>
              <a:t>objekti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dirty="0" err="1">
                <a:solidFill>
                  <a:schemeClr val="bg1"/>
                </a:solidFill>
              </a:rPr>
              <a:t>veze</a:t>
            </a:r>
            <a:endParaRPr lang="sr-Latn-CS" sz="5400" dirty="0">
              <a:solidFill>
                <a:schemeClr val="bg1"/>
              </a:solidFill>
            </a:endParaRPr>
          </a:p>
        </p:txBody>
      </p:sp>
      <p:sp>
        <p:nvSpPr>
          <p:cNvPr id="45059" name="Subtitle 4">
            <a:extLst>
              <a:ext uri="{FF2B5EF4-FFF2-40B4-BE49-F238E27FC236}">
                <a16:creationId xmlns:a16="http://schemas.microsoft.com/office/drawing/2014/main" id="{1CF16071-1BC9-41AB-8FE2-347EA507C1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63068" y="859659"/>
            <a:ext cx="7129463" cy="821657"/>
          </a:xfrm>
        </p:spPr>
        <p:txBody>
          <a:bodyPr rtlCol="0"/>
          <a:lstStyle/>
          <a:p>
            <a:pPr>
              <a:defRPr/>
            </a:pPr>
            <a:r>
              <a:rPr lang="en-US" altLang="en-US" sz="4800" dirty="0">
                <a:solidFill>
                  <a:schemeClr val="bg1"/>
                </a:solidFill>
              </a:rPr>
              <a:t>MODELIRANJE PODATAKA</a:t>
            </a:r>
            <a:endParaRPr lang="sr-Latn-CS" altLang="en-US" sz="4800" dirty="0">
              <a:solidFill>
                <a:schemeClr val="bg1"/>
              </a:solidFill>
            </a:endParaRPr>
          </a:p>
        </p:txBody>
      </p:sp>
      <p:sp>
        <p:nvSpPr>
          <p:cNvPr id="50180" name="Okvir za tekst 1">
            <a:extLst>
              <a:ext uri="{FF2B5EF4-FFF2-40B4-BE49-F238E27FC236}">
                <a16:creationId xmlns:a16="http://schemas.microsoft.com/office/drawing/2014/main" id="{743C656A-9081-4599-8A13-8B116CF29F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6980" y="3568187"/>
            <a:ext cx="1753523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5400" dirty="0">
                <a:solidFill>
                  <a:schemeClr val="bg1"/>
                </a:solidFill>
              </a:rPr>
              <a:t>MOV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FE49B-5808-4A66-9B04-1E2DC6855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9404" y="280477"/>
            <a:ext cx="7429500" cy="10064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sr-Latn-CS" b="1" dirty="0">
                <a:latin typeface="Arial" panose="020B0604020202020204" pitchFamily="34" charset="0"/>
                <a:cs typeface="Arial" panose="020B0604020202020204" pitchFamily="34" charset="0"/>
              </a:rPr>
              <a:t>SLABI ENTITET (OBJEKAT)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3A27C-03CC-401F-997A-2900AEEED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5838" y="1905373"/>
            <a:ext cx="8696632" cy="1396752"/>
          </a:xfrm>
        </p:spPr>
        <p:txBody>
          <a:bodyPr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r-Latn-CS" b="1" dirty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>SLABI OBJEKAT U MODELU NE MOŽE DA EGZISTIRA SAM JER JE IDENTIFIKACIONO ZAVISAN OD NJEMU NADREĐENOG OBJEKTA</a:t>
            </a:r>
          </a:p>
        </p:txBody>
      </p:sp>
      <p:grpSp>
        <p:nvGrpSpPr>
          <p:cNvPr id="59396" name="Group 5">
            <a:extLst>
              <a:ext uri="{FF2B5EF4-FFF2-40B4-BE49-F238E27FC236}">
                <a16:creationId xmlns:a16="http://schemas.microsoft.com/office/drawing/2014/main" id="{56A15F43-9FCC-4DF0-B905-C5F686261011}"/>
              </a:ext>
            </a:extLst>
          </p:cNvPr>
          <p:cNvGrpSpPr>
            <a:grpSpLocks/>
          </p:cNvGrpSpPr>
          <p:nvPr/>
        </p:nvGrpSpPr>
        <p:grpSpPr bwMode="auto">
          <a:xfrm>
            <a:off x="4344784" y="4121100"/>
            <a:ext cx="3214687" cy="1071562"/>
            <a:chOff x="2786050" y="4143380"/>
            <a:chExt cx="3214710" cy="107157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1C62F47-430A-42A3-B520-9C5059A75724}"/>
                </a:ext>
              </a:extLst>
            </p:cNvPr>
            <p:cNvSpPr/>
            <p:nvPr/>
          </p:nvSpPr>
          <p:spPr>
            <a:xfrm>
              <a:off x="2786050" y="4143380"/>
              <a:ext cx="3214710" cy="10715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sr-Latn-C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334D719-D79C-4334-9816-FD9680EC2E66}"/>
                </a:ext>
              </a:extLst>
            </p:cNvPr>
            <p:cNvSpPr/>
            <p:nvPr/>
          </p:nvSpPr>
          <p:spPr>
            <a:xfrm>
              <a:off x="2928926" y="4286256"/>
              <a:ext cx="2928958" cy="78581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sr-Latn-CS" b="1" dirty="0">
                  <a:solidFill>
                    <a:schemeClr val="tx1"/>
                  </a:solidFill>
                </a:rPr>
                <a:t>ENTITET 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21376-3E9A-4D1C-B8BF-8A38F46B4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2625" y="1"/>
            <a:ext cx="8229600" cy="1000125"/>
          </a:xfrm>
        </p:spPr>
        <p:txBody>
          <a:bodyPr/>
          <a:lstStyle/>
          <a:p>
            <a:pPr>
              <a:defRPr/>
            </a:pPr>
            <a:r>
              <a:rPr lang="en-US" b="1" dirty="0" err="1"/>
              <a:t>Modeliranje</a:t>
            </a:r>
            <a:r>
              <a:rPr lang="en-US" b="1" dirty="0"/>
              <a:t> </a:t>
            </a:r>
            <a:r>
              <a:rPr lang="en-US" b="1" dirty="0" err="1"/>
              <a:t>entiteta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veza</a:t>
            </a:r>
            <a:endParaRPr lang="sr-Latn-CS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0C2D27-64FA-4795-A210-4222624DF2D8}"/>
              </a:ext>
            </a:extLst>
          </p:cNvPr>
          <p:cNvSpPr/>
          <p:nvPr/>
        </p:nvSpPr>
        <p:spPr>
          <a:xfrm>
            <a:off x="8381984" y="1571612"/>
            <a:ext cx="2071702" cy="57150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b="1" dirty="0" err="1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ENTITET</a:t>
            </a:r>
            <a:r>
              <a:rPr lang="en-US" b="1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-   </a:t>
            </a:r>
            <a:r>
              <a:rPr lang="en-US" b="1" dirty="0" err="1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E2</a:t>
            </a:r>
            <a:endParaRPr lang="sr-Latn-CS" b="1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3743B6-E6CE-41F6-AF0F-00AD9D40C622}"/>
              </a:ext>
            </a:extLst>
          </p:cNvPr>
          <p:cNvSpPr/>
          <p:nvPr/>
        </p:nvSpPr>
        <p:spPr>
          <a:xfrm>
            <a:off x="2095472" y="1571612"/>
            <a:ext cx="2071702" cy="57150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b="1" dirty="0" err="1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ENTITET</a:t>
            </a:r>
            <a:r>
              <a:rPr lang="en-US" b="1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-   </a:t>
            </a:r>
            <a:r>
              <a:rPr lang="en-US" b="1" dirty="0" err="1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E1</a:t>
            </a:r>
            <a:endParaRPr lang="sr-Latn-CS" b="1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BE3937F-07FE-467B-AD1E-B991A09E946A}"/>
              </a:ext>
            </a:extLst>
          </p:cNvPr>
          <p:cNvSpPr txBox="1">
            <a:spLocks/>
          </p:cNvSpPr>
          <p:nvPr/>
        </p:nvSpPr>
        <p:spPr>
          <a:xfrm>
            <a:off x="1952596" y="928670"/>
            <a:ext cx="1643074" cy="542916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54864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r>
              <a:rPr lang="en-US" sz="2800" b="1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Veza</a:t>
            </a:r>
            <a:endParaRPr lang="en-US" sz="28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Diamond 8">
            <a:extLst>
              <a:ext uri="{FF2B5EF4-FFF2-40B4-BE49-F238E27FC236}">
                <a16:creationId xmlns:a16="http://schemas.microsoft.com/office/drawing/2014/main" id="{A158BD4D-E44A-4043-9727-6CAC35B19463}"/>
              </a:ext>
            </a:extLst>
          </p:cNvPr>
          <p:cNvSpPr/>
          <p:nvPr/>
        </p:nvSpPr>
        <p:spPr>
          <a:xfrm>
            <a:off x="5738810" y="1571612"/>
            <a:ext cx="1428760" cy="500066"/>
          </a:xfrm>
          <a:prstGeom prst="diamond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b="1" dirty="0" err="1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veza</a:t>
            </a:r>
            <a:endParaRPr lang="sr-Latn-CS" b="1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5AEC0D8-B4BF-4AD0-BDCD-4C184E19001B}"/>
              </a:ext>
            </a:extLst>
          </p:cNvPr>
          <p:cNvCxnSpPr>
            <a:stCxn id="7" idx="3"/>
            <a:endCxn id="9" idx="1"/>
          </p:cNvCxnSpPr>
          <p:nvPr/>
        </p:nvCxnSpPr>
        <p:spPr>
          <a:xfrm flipV="1">
            <a:off x="4167189" y="1820863"/>
            <a:ext cx="1571625" cy="36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5EB23A2-B0FD-40FA-9951-1611E27B08AA}"/>
              </a:ext>
            </a:extLst>
          </p:cNvPr>
          <p:cNvCxnSpPr>
            <a:stCxn id="9" idx="3"/>
            <a:endCxn id="6" idx="1"/>
          </p:cNvCxnSpPr>
          <p:nvPr/>
        </p:nvCxnSpPr>
        <p:spPr>
          <a:xfrm>
            <a:off x="7167564" y="1820863"/>
            <a:ext cx="1214437" cy="36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F5DED5AB-0C44-4755-A7C0-2B808EC11A7E}"/>
              </a:ext>
            </a:extLst>
          </p:cNvPr>
          <p:cNvSpPr/>
          <p:nvPr/>
        </p:nvSpPr>
        <p:spPr>
          <a:xfrm>
            <a:off x="2024034" y="2786059"/>
            <a:ext cx="8429684" cy="954107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sr-Latn-CS" sz="28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Veze – odnosi među entitetima koji su nam od interesa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91D0582-6B26-4891-ADF4-3E51BF8C8F0C}"/>
              </a:ext>
            </a:extLst>
          </p:cNvPr>
          <p:cNvSpPr txBox="1"/>
          <p:nvPr/>
        </p:nvSpPr>
        <p:spPr>
          <a:xfrm>
            <a:off x="4310050" y="1428736"/>
            <a:ext cx="1214446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r-Latn-C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E1-</a:t>
            </a:r>
            <a:r>
              <a:rPr lang="sr-Latn-C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  <a:t>-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  <a:t>&gt;</a:t>
            </a:r>
            <a:r>
              <a:rPr lang="en-US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  <a:t>E2</a:t>
            </a:r>
            <a:endParaRPr lang="sr-Latn-C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0D3071C-68DD-4E8D-8FC0-175F44E08073}"/>
              </a:ext>
            </a:extLst>
          </p:cNvPr>
          <p:cNvSpPr txBox="1"/>
          <p:nvPr/>
        </p:nvSpPr>
        <p:spPr>
          <a:xfrm>
            <a:off x="7167570" y="1428736"/>
            <a:ext cx="1143008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r-Latn-C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E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sr-Latn-C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-</a:t>
            </a:r>
            <a:r>
              <a:rPr lang="sr-Latn-C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  <a:t>-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  <a:t>&gt;</a:t>
            </a:r>
            <a:r>
              <a:rPr lang="en-US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  <a:t>E1</a:t>
            </a:r>
            <a:endParaRPr lang="sr-Latn-C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35" name="Diagram 34">
            <a:extLst>
              <a:ext uri="{FF2B5EF4-FFF2-40B4-BE49-F238E27FC236}">
                <a16:creationId xmlns:a16="http://schemas.microsoft.com/office/drawing/2014/main" id="{C3E59E7D-FDBF-4000-BB41-4DD08CC82D54}"/>
              </a:ext>
            </a:extLst>
          </p:cNvPr>
          <p:cNvGraphicFramePr/>
          <p:nvPr/>
        </p:nvGraphicFramePr>
        <p:xfrm>
          <a:off x="2024034" y="3857604"/>
          <a:ext cx="8358246" cy="2667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45E4A-F2AB-49BE-8DFA-FD8EFB059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5564" y="169637"/>
            <a:ext cx="7429500" cy="1477962"/>
          </a:xfrm>
        </p:spPr>
        <p:txBody>
          <a:bodyPr/>
          <a:lstStyle/>
          <a:p>
            <a:pPr>
              <a:defRPr/>
            </a:pPr>
            <a:r>
              <a:rPr lang="en-US" b="1" dirty="0" err="1"/>
              <a:t>Modeliranje</a:t>
            </a:r>
            <a:r>
              <a:rPr lang="en-US" b="1" dirty="0"/>
              <a:t> </a:t>
            </a:r>
            <a:r>
              <a:rPr lang="en-US" b="1" dirty="0" err="1"/>
              <a:t>entiteta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veza</a:t>
            </a:r>
            <a:endParaRPr lang="sr-Latn-CS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1F6695D-56CC-4B88-AC7B-22F9205E1905}"/>
              </a:ext>
            </a:extLst>
          </p:cNvPr>
          <p:cNvSpPr/>
          <p:nvPr/>
        </p:nvSpPr>
        <p:spPr>
          <a:xfrm>
            <a:off x="8453422" y="1928802"/>
            <a:ext cx="2071702" cy="57150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b="1" dirty="0" err="1">
                <a:ln w="11430"/>
                <a:solidFill>
                  <a:schemeClr val="tx1"/>
                </a:solidFill>
              </a:rPr>
              <a:t>ENTITET</a:t>
            </a:r>
            <a:r>
              <a:rPr lang="en-US" b="1" dirty="0">
                <a:ln w="11430"/>
                <a:solidFill>
                  <a:schemeClr val="tx1"/>
                </a:solidFill>
              </a:rPr>
              <a:t> -   </a:t>
            </a:r>
            <a:r>
              <a:rPr lang="en-US" b="1" dirty="0" err="1">
                <a:ln w="11430"/>
                <a:solidFill>
                  <a:schemeClr val="tx1"/>
                </a:solidFill>
              </a:rPr>
              <a:t>E2</a:t>
            </a:r>
            <a:endParaRPr lang="sr-Latn-CS" b="1" dirty="0">
              <a:ln w="11430"/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C74B7D-4998-4A54-B5CB-C020F637FAF4}"/>
              </a:ext>
            </a:extLst>
          </p:cNvPr>
          <p:cNvSpPr/>
          <p:nvPr/>
        </p:nvSpPr>
        <p:spPr>
          <a:xfrm>
            <a:off x="2166910" y="1928802"/>
            <a:ext cx="2071702" cy="57150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b="1" dirty="0" err="1">
                <a:ln w="11430"/>
                <a:solidFill>
                  <a:schemeClr val="tx1"/>
                </a:solidFill>
              </a:rPr>
              <a:t>ENTITET</a:t>
            </a:r>
            <a:r>
              <a:rPr lang="en-US" b="1" dirty="0">
                <a:ln w="11430"/>
                <a:solidFill>
                  <a:schemeClr val="tx1"/>
                </a:solidFill>
              </a:rPr>
              <a:t> -   </a:t>
            </a:r>
            <a:r>
              <a:rPr lang="en-US" b="1" dirty="0" err="1">
                <a:ln w="11430"/>
                <a:solidFill>
                  <a:schemeClr val="tx1"/>
                </a:solidFill>
              </a:rPr>
              <a:t>E1</a:t>
            </a:r>
            <a:endParaRPr lang="sr-Latn-CS" b="1" dirty="0">
              <a:ln w="11430"/>
              <a:solidFill>
                <a:schemeClr val="tx1"/>
              </a:solidFill>
            </a:endParaRPr>
          </a:p>
        </p:txBody>
      </p:sp>
      <p:sp>
        <p:nvSpPr>
          <p:cNvPr id="6" name="Diamond 5">
            <a:extLst>
              <a:ext uri="{FF2B5EF4-FFF2-40B4-BE49-F238E27FC236}">
                <a16:creationId xmlns:a16="http://schemas.microsoft.com/office/drawing/2014/main" id="{2C2F6F0B-B194-4EF4-8F13-0ED7825DCB2E}"/>
              </a:ext>
            </a:extLst>
          </p:cNvPr>
          <p:cNvSpPr/>
          <p:nvPr/>
        </p:nvSpPr>
        <p:spPr>
          <a:xfrm>
            <a:off x="5667372" y="1928802"/>
            <a:ext cx="1428760" cy="500066"/>
          </a:xfrm>
          <a:prstGeom prst="diamond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b="1" dirty="0" err="1">
                <a:ln w="11430"/>
                <a:solidFill>
                  <a:schemeClr val="tx1"/>
                </a:solidFill>
              </a:rPr>
              <a:t>veza</a:t>
            </a:r>
            <a:endParaRPr lang="sr-Latn-CS" b="1" dirty="0">
              <a:ln w="11430"/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5D533CB-0CD6-4EA5-B12E-DE3012C4126C}"/>
              </a:ext>
            </a:extLst>
          </p:cNvPr>
          <p:cNvCxnSpPr>
            <a:stCxn id="5" idx="3"/>
            <a:endCxn id="6" idx="1"/>
          </p:cNvCxnSpPr>
          <p:nvPr/>
        </p:nvCxnSpPr>
        <p:spPr>
          <a:xfrm flipV="1">
            <a:off x="4238625" y="2178051"/>
            <a:ext cx="1428750" cy="36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2A76328-F47B-4B06-8082-24E7576DBE41}"/>
              </a:ext>
            </a:extLst>
          </p:cNvPr>
          <p:cNvCxnSpPr>
            <a:stCxn id="6" idx="3"/>
            <a:endCxn id="4" idx="1"/>
          </p:cNvCxnSpPr>
          <p:nvPr/>
        </p:nvCxnSpPr>
        <p:spPr>
          <a:xfrm>
            <a:off x="7096126" y="2178051"/>
            <a:ext cx="1357313" cy="36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3900BB7-5454-428A-A120-E18E4F90C034}"/>
              </a:ext>
            </a:extLst>
          </p:cNvPr>
          <p:cNvSpPr txBox="1"/>
          <p:nvPr/>
        </p:nvSpPr>
        <p:spPr>
          <a:xfrm>
            <a:off x="7096132" y="1785926"/>
            <a:ext cx="1285884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r-Latn-C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(DG,GG)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9F14000-5680-4F48-A971-58ABBFF2D067}"/>
              </a:ext>
            </a:extLst>
          </p:cNvPr>
          <p:cNvSpPr txBox="1"/>
          <p:nvPr/>
        </p:nvSpPr>
        <p:spPr>
          <a:xfrm>
            <a:off x="4381489" y="1785926"/>
            <a:ext cx="976549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sr-Latn-C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(DG,GG)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1BCD909-E7FF-4CCD-B707-2F7DF7F3EAB5}"/>
              </a:ext>
            </a:extLst>
          </p:cNvPr>
          <p:cNvSpPr txBox="1"/>
          <p:nvPr/>
        </p:nvSpPr>
        <p:spPr>
          <a:xfrm>
            <a:off x="3809984" y="3214687"/>
            <a:ext cx="2857520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sr-Latn-CS" sz="24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KARDINALNOST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060AF8D-9527-4C5F-906B-02B1B98A395A}"/>
              </a:ext>
            </a:extLst>
          </p:cNvPr>
          <p:cNvCxnSpPr>
            <a:endCxn id="11" idx="2"/>
          </p:cNvCxnSpPr>
          <p:nvPr/>
        </p:nvCxnSpPr>
        <p:spPr>
          <a:xfrm flipH="1" flipV="1">
            <a:off x="4869763" y="2155259"/>
            <a:ext cx="1083362" cy="105943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DEED417-DD81-407C-BD63-F3349B6816C0}"/>
              </a:ext>
            </a:extLst>
          </p:cNvPr>
          <p:cNvCxnSpPr>
            <a:endCxn id="10" idx="2"/>
          </p:cNvCxnSpPr>
          <p:nvPr/>
        </p:nvCxnSpPr>
        <p:spPr>
          <a:xfrm rot="5400000" flipH="1" flipV="1">
            <a:off x="6781007" y="2256632"/>
            <a:ext cx="1058863" cy="8572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A154BCB3-28C3-4ED6-BC3C-997056CA9C79}"/>
              </a:ext>
            </a:extLst>
          </p:cNvPr>
          <p:cNvSpPr/>
          <p:nvPr/>
        </p:nvSpPr>
        <p:spPr>
          <a:xfrm>
            <a:off x="6596066" y="3214687"/>
            <a:ext cx="2201052" cy="46166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sr-Latn-CS" sz="24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PRESLIKAVANJA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6427539-B88E-46BB-ABB3-F97D080AF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1252" y="3929063"/>
            <a:ext cx="50391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sr-Latn-CS" altLang="en-US" b="1" u="sng">
                <a:latin typeface="Book Antiqua" panose="02040602050305030304" pitchFamily="18" charset="0"/>
              </a:rPr>
              <a:t>PRAVILO KARDINALNOSTI JE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8E07372-7418-47D8-9009-E6489937C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9063" y="3857625"/>
            <a:ext cx="1936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sr-Latn-CS" altLang="en-US" sz="3200" dirty="0">
                <a:latin typeface="Book Antiqua" panose="02040602050305030304" pitchFamily="18" charset="0"/>
              </a:rPr>
              <a:t>DG</a:t>
            </a:r>
            <a:r>
              <a:rPr lang="en-US" altLang="en-US" sz="3200" dirty="0">
                <a:latin typeface="Book Antiqua" panose="02040602050305030304" pitchFamily="18" charset="0"/>
              </a:rPr>
              <a:t>&lt;=GG</a:t>
            </a:r>
            <a:endParaRPr lang="sr-Latn-CS" altLang="en-US" sz="3200" dirty="0">
              <a:latin typeface="Book Antiqua" panose="0204060205030503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ED7A581-A577-487D-950E-63029FE1C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9742" y="4786313"/>
            <a:ext cx="512055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1" u="sng" dirty="0">
                <a:latin typeface="Book Antiqua" panose="02040602050305030304" pitchFamily="18" charset="0"/>
              </a:rPr>
              <a:t>VREDNOSTI ZA DG MOGU BITI</a:t>
            </a:r>
            <a:endParaRPr lang="sr-Latn-CS" altLang="en-US" b="1" u="sng" dirty="0">
              <a:latin typeface="Book Antiqua" panose="0204060205030503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6591C74-A30D-4305-A454-E2290D8B44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3376" y="4714875"/>
            <a:ext cx="1325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3200" dirty="0">
                <a:latin typeface="Book Antiqua" panose="02040602050305030304" pitchFamily="18" charset="0"/>
              </a:rPr>
              <a:t>0 ILI 1</a:t>
            </a:r>
            <a:endParaRPr lang="sr-Latn-CS" altLang="en-US" sz="3200" dirty="0">
              <a:latin typeface="Book Antiqua" panose="0204060205030503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91DAA62-E38A-4E65-AFE2-60F002BA4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8568" y="5500688"/>
            <a:ext cx="54727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1" u="sng">
                <a:latin typeface="Book Antiqua" panose="02040602050305030304" pitchFamily="18" charset="0"/>
              </a:rPr>
              <a:t>VREDNOSTI ZA GG MOGU BITI</a:t>
            </a:r>
            <a:endParaRPr lang="sr-Latn-CS" altLang="en-US" b="1" u="sng">
              <a:latin typeface="Book Antiqua" panose="0204060205030503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5503CB3-C942-4F5E-A9DB-4E6C598AAD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1333" y="5357813"/>
            <a:ext cx="1508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3200" dirty="0">
                <a:latin typeface="Book Antiqua" panose="02040602050305030304" pitchFamily="18" charset="0"/>
              </a:rPr>
              <a:t>1 ILI M</a:t>
            </a:r>
            <a:endParaRPr lang="sr-Latn-CS" altLang="en-US" sz="3200" dirty="0"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8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7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81481E-6 L 0.18038 -0.00231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92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99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1D0E-107C-4219-BC6C-9B311329E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2720" y="265471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b="1" dirty="0" err="1"/>
              <a:t>Tipovi</a:t>
            </a:r>
            <a:r>
              <a:rPr lang="en-US" b="1" dirty="0"/>
              <a:t> </a:t>
            </a:r>
            <a:r>
              <a:rPr lang="en-US" b="1" dirty="0" err="1"/>
              <a:t>veza</a:t>
            </a:r>
            <a:endParaRPr lang="sr-Latn-CS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AD2B84-E2D9-4140-80C9-718BCEEC0827}"/>
              </a:ext>
            </a:extLst>
          </p:cNvPr>
          <p:cNvSpPr txBox="1">
            <a:spLocks noChangeArrowheads="1"/>
          </p:cNvSpPr>
          <p:nvPr/>
        </p:nvSpPr>
        <p:spPr>
          <a:xfrm>
            <a:off x="1995948" y="1942602"/>
            <a:ext cx="9606117" cy="3966585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54864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sr-Latn-CS" sz="28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Broj tipova objekata koji učestvuje u vezi definiše red veze.</a:t>
            </a:r>
          </a:p>
          <a:p>
            <a:pPr marL="54864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sr-Latn-CS" sz="28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Postoje </a:t>
            </a:r>
            <a:r>
              <a:rPr lang="sr-Latn-CS" sz="2800" b="1" u="sng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rekurzivne, binarne i veze višeg reda</a:t>
            </a:r>
            <a:r>
              <a:rPr lang="sr-Latn-CS" sz="28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  <a:p>
            <a:pPr marL="54864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r>
              <a:rPr lang="sr-Latn-CS" sz="28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Rekurzivna – između dva objekta istog tipa.</a:t>
            </a:r>
          </a:p>
          <a:p>
            <a:pPr marL="54864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r>
              <a:rPr lang="sr-Latn-CS" sz="28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Binarna – povezani objekti različitog tipa.</a:t>
            </a:r>
          </a:p>
          <a:p>
            <a:pPr marL="54864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r>
              <a:rPr lang="sr-Latn-CS" sz="28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Višeg reda – predstavlja se pomoću binarnih veza ili se tretira kao agregacija.</a:t>
            </a:r>
            <a:endParaRPr lang="en-US" sz="28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54485-3D3F-4F4F-A76D-44C73E0C5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3766" y="356061"/>
            <a:ext cx="7429500" cy="1059785"/>
          </a:xfrm>
        </p:spPr>
        <p:txBody>
          <a:bodyPr/>
          <a:lstStyle/>
          <a:p>
            <a:pPr>
              <a:defRPr/>
            </a:pPr>
            <a:r>
              <a:rPr lang="en-US" b="1" dirty="0" err="1"/>
              <a:t>Tipovi</a:t>
            </a:r>
            <a:r>
              <a:rPr lang="en-US" b="1" dirty="0"/>
              <a:t> </a:t>
            </a:r>
            <a:r>
              <a:rPr lang="en-US" b="1" dirty="0" err="1"/>
              <a:t>veza</a:t>
            </a:r>
            <a:r>
              <a:rPr lang="en-US" b="1" dirty="0"/>
              <a:t> - </a:t>
            </a:r>
            <a:r>
              <a:rPr lang="en-US" b="1" dirty="0" err="1"/>
              <a:t>rekurzivna</a:t>
            </a:r>
            <a:endParaRPr lang="sr-Latn-CS" b="1" dirty="0"/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F2D930B2-908D-4343-9ABF-E182FC665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1284" y="1964531"/>
            <a:ext cx="8286750" cy="292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47688" indent="-411163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</a:pPr>
            <a:r>
              <a:rPr lang="sr-Latn-CS" altLang="sr-Latn-RS" b="1" dirty="0"/>
              <a:t>Zadatak 1</a:t>
            </a:r>
            <a:r>
              <a:rPr lang="en-US" altLang="sr-Latn-RS" b="1" dirty="0"/>
              <a:t>: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9F9F9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sr-Latn-RS" dirty="0" err="1"/>
              <a:t>Predstaviti</a:t>
            </a:r>
            <a:r>
              <a:rPr lang="en-US" altLang="sr-Latn-RS" dirty="0"/>
              <a:t> </a:t>
            </a:r>
            <a:r>
              <a:rPr lang="en-US" altLang="sr-Latn-RS" dirty="0" err="1"/>
              <a:t>vezu</a:t>
            </a:r>
            <a:r>
              <a:rPr lang="en-US" altLang="sr-Latn-RS" dirty="0"/>
              <a:t> </a:t>
            </a:r>
            <a:r>
              <a:rPr lang="sr-Latn-CS" altLang="sr-Latn-RS" dirty="0"/>
              <a:t>između zaposlenih upotrebom MOV-a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9F9F9"/>
              </a:buClr>
              <a:buSzPct val="65000"/>
              <a:buFont typeface="Wingdings" panose="05000000000000000000" pitchFamily="2" charset="2"/>
              <a:buNone/>
            </a:pPr>
            <a:endParaRPr lang="sr-Latn-CS" altLang="sr-Latn-RS" dirty="0"/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</a:pPr>
            <a:r>
              <a:rPr lang="sr-Latn-CS" altLang="sr-Latn-RS" b="1" dirty="0"/>
              <a:t>Zadatak 2</a:t>
            </a:r>
            <a:r>
              <a:rPr lang="en-US" altLang="sr-Latn-RS" b="1" dirty="0"/>
              <a:t>: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9F9F9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sr-Latn-RS" dirty="0" err="1"/>
              <a:t>Predstaviti</a:t>
            </a:r>
            <a:r>
              <a:rPr lang="en-US" altLang="sr-Latn-RS" dirty="0"/>
              <a:t> </a:t>
            </a:r>
            <a:r>
              <a:rPr lang="en-US" altLang="sr-Latn-RS" dirty="0" err="1"/>
              <a:t>vezu</a:t>
            </a:r>
            <a:r>
              <a:rPr lang="en-US" altLang="sr-Latn-RS" dirty="0"/>
              <a:t> </a:t>
            </a:r>
            <a:r>
              <a:rPr lang="sr-Latn-CS" altLang="sr-Latn-RS" dirty="0"/>
              <a:t>između bračnih drugova upotrebom MOV-a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9F9F9"/>
              </a:buClr>
              <a:buSzPct val="65000"/>
              <a:buFont typeface="Wingdings" panose="05000000000000000000" pitchFamily="2" charset="2"/>
              <a:buNone/>
            </a:pPr>
            <a:endParaRPr lang="sr-Latn-CS" altLang="sr-Latn-RS" dirty="0"/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rgbClr val="F9F9F9"/>
              </a:buClr>
              <a:buSzPct val="65000"/>
              <a:buFont typeface="Wingdings" panose="05000000000000000000" pitchFamily="2" charset="2"/>
              <a:buNone/>
            </a:pPr>
            <a:endParaRPr lang="en-US" altLang="sr-Latn-R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E081D-7C1A-4696-99A3-52AB55907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9814" y="184946"/>
            <a:ext cx="7429500" cy="1479550"/>
          </a:xfrm>
        </p:spPr>
        <p:txBody>
          <a:bodyPr/>
          <a:lstStyle/>
          <a:p>
            <a:pPr>
              <a:defRPr/>
            </a:pPr>
            <a:r>
              <a:rPr lang="en-US" b="1" dirty="0" err="1"/>
              <a:t>Tipovi</a:t>
            </a:r>
            <a:r>
              <a:rPr lang="en-US" b="1" dirty="0"/>
              <a:t> </a:t>
            </a:r>
            <a:r>
              <a:rPr lang="en-US" b="1" dirty="0" err="1"/>
              <a:t>veza</a:t>
            </a:r>
            <a:endParaRPr lang="sr-Latn-CS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17F168A-DAFC-469D-A33F-AF8422913E4D}"/>
              </a:ext>
            </a:extLst>
          </p:cNvPr>
          <p:cNvSpPr txBox="1">
            <a:spLocks noChangeArrowheads="1"/>
          </p:cNvSpPr>
          <p:nvPr/>
        </p:nvSpPr>
        <p:spPr>
          <a:xfrm>
            <a:off x="2309814" y="1928814"/>
            <a:ext cx="7693025" cy="27146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4864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r>
              <a:rPr lang="sr-Latn-CS" sz="2400" b="1" dirty="0"/>
              <a:t>Rekurzivna veza</a:t>
            </a:r>
          </a:p>
          <a:p>
            <a:pPr marL="54864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sr-Latn-CS" sz="2400" b="1" dirty="0"/>
              <a:t>Primer</a:t>
            </a:r>
            <a:r>
              <a:rPr lang="en-US" sz="2400" b="1" dirty="0"/>
              <a:t> </a:t>
            </a:r>
            <a:r>
              <a:rPr lang="sr-Latn-CS" sz="2400" b="1" dirty="0"/>
              <a:t>1</a:t>
            </a:r>
            <a:r>
              <a:rPr lang="en-US" sz="2400" b="1" dirty="0"/>
              <a:t>: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0214558-B4C0-4CD7-85B4-69D51CD8C8E9}"/>
              </a:ext>
            </a:extLst>
          </p:cNvPr>
          <p:cNvSpPr txBox="1">
            <a:spLocks noChangeArrowheads="1"/>
          </p:cNvSpPr>
          <p:nvPr/>
        </p:nvSpPr>
        <p:spPr>
          <a:xfrm>
            <a:off x="2362201" y="2362200"/>
            <a:ext cx="7693025" cy="2362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4864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endParaRPr lang="en-US" sz="2400" b="1" dirty="0"/>
          </a:p>
        </p:txBody>
      </p:sp>
      <p:sp>
        <p:nvSpPr>
          <p:cNvPr id="64517" name="Rectangle 4">
            <a:extLst>
              <a:ext uri="{FF2B5EF4-FFF2-40B4-BE49-F238E27FC236}">
                <a16:creationId xmlns:a16="http://schemas.microsoft.com/office/drawing/2014/main" id="{70D8B278-8F15-4ED9-ACFD-08842A782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2750" y="3214688"/>
            <a:ext cx="2362200" cy="533400"/>
          </a:xfrm>
          <a:prstGeom prst="rect">
            <a:avLst/>
          </a:prstGeom>
          <a:solidFill>
            <a:srgbClr val="66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1" dirty="0" err="1">
                <a:latin typeface="Book Antiqua" panose="02040602050305030304" pitchFamily="18" charset="0"/>
              </a:rPr>
              <a:t>zaposlen</a:t>
            </a:r>
            <a:endParaRPr lang="en-US" altLang="en-US" b="1" dirty="0">
              <a:latin typeface="Book Antiqua" panose="02040602050305030304" pitchFamily="18" charset="0"/>
            </a:endParaRPr>
          </a:p>
        </p:txBody>
      </p:sp>
      <p:sp>
        <p:nvSpPr>
          <p:cNvPr id="64518" name="AutoShape 5">
            <a:extLst>
              <a:ext uri="{FF2B5EF4-FFF2-40B4-BE49-F238E27FC236}">
                <a16:creationId xmlns:a16="http://schemas.microsoft.com/office/drawing/2014/main" id="{870A2C18-2E07-43AF-B2BB-E3FD32562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750" y="2986088"/>
            <a:ext cx="1676400" cy="1066800"/>
          </a:xfrm>
          <a:prstGeom prst="diamond">
            <a:avLst/>
          </a:prstGeom>
          <a:solidFill>
            <a:srgbClr val="66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sr-Latn-CS" altLang="en-US" b="1" dirty="0">
                <a:latin typeface="Book Antiqua" panose="02040602050305030304" pitchFamily="18" charset="0"/>
              </a:rPr>
              <a:t>j</a:t>
            </a:r>
            <a:r>
              <a:rPr lang="en-US" altLang="en-US" b="1" dirty="0">
                <a:latin typeface="Book Antiqua" panose="02040602050305030304" pitchFamily="18" charset="0"/>
              </a:rPr>
              <a:t>e </a:t>
            </a:r>
            <a:endParaRPr lang="sr-Latn-CS" altLang="en-US" b="1" dirty="0">
              <a:latin typeface="Book Antiqua" panose="0204060205030503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sr-Latn-CS" altLang="en-US" b="1" dirty="0">
                <a:latin typeface="Book Antiqua" panose="02040602050305030304" pitchFamily="18" charset="0"/>
              </a:rPr>
              <a:t>šef</a:t>
            </a:r>
            <a:endParaRPr lang="en-US" altLang="en-US" b="1" dirty="0">
              <a:latin typeface="Book Antiqua" panose="02040602050305030304" pitchFamily="18" charset="0"/>
            </a:endParaRPr>
          </a:p>
        </p:txBody>
      </p:sp>
      <p:sp>
        <p:nvSpPr>
          <p:cNvPr id="64519" name="Line 6">
            <a:extLst>
              <a:ext uri="{FF2B5EF4-FFF2-40B4-BE49-F238E27FC236}">
                <a16:creationId xmlns:a16="http://schemas.microsoft.com/office/drawing/2014/main" id="{00E614B1-FBDF-4C3A-8254-4286FC8AD97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4950" y="3671888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64520" name="Line 7">
            <a:extLst>
              <a:ext uri="{FF2B5EF4-FFF2-40B4-BE49-F238E27FC236}">
                <a16:creationId xmlns:a16="http://schemas.microsoft.com/office/drawing/2014/main" id="{38FD953F-0975-40F0-92C1-E347C772480D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4950" y="3367088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sr-Latn-RS" dirty="0">
              <a:highlight>
                <a:srgbClr val="000000"/>
              </a:highlight>
            </a:endParaRPr>
          </a:p>
        </p:txBody>
      </p:sp>
      <p:sp>
        <p:nvSpPr>
          <p:cNvPr id="64521" name="Rectangle 9">
            <a:extLst>
              <a:ext uri="{FF2B5EF4-FFF2-40B4-BE49-F238E27FC236}">
                <a16:creationId xmlns:a16="http://schemas.microsoft.com/office/drawing/2014/main" id="{F794CF60-CCF0-4430-8FB5-9E22D5BCC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410200"/>
            <a:ext cx="2362200" cy="533400"/>
          </a:xfrm>
          <a:prstGeom prst="rect">
            <a:avLst/>
          </a:prstGeom>
          <a:solidFill>
            <a:srgbClr val="66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sr-Latn-CS" altLang="en-US" b="1" dirty="0">
                <a:latin typeface="Book Antiqua" panose="02040602050305030304" pitchFamily="18" charset="0"/>
              </a:rPr>
              <a:t>osoba</a:t>
            </a:r>
            <a:endParaRPr lang="en-US" altLang="en-US" b="1" dirty="0">
              <a:latin typeface="Book Antiqua" panose="02040602050305030304" pitchFamily="18" charset="0"/>
            </a:endParaRPr>
          </a:p>
        </p:txBody>
      </p:sp>
      <p:sp>
        <p:nvSpPr>
          <p:cNvPr id="64522" name="AutoShape 10">
            <a:extLst>
              <a:ext uri="{FF2B5EF4-FFF2-40B4-BE49-F238E27FC236}">
                <a16:creationId xmlns:a16="http://schemas.microsoft.com/office/drawing/2014/main" id="{305D9641-E423-4F8F-817D-0912B5B3C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181600"/>
            <a:ext cx="1676400" cy="1066800"/>
          </a:xfrm>
          <a:prstGeom prst="diamond">
            <a:avLst/>
          </a:prstGeom>
          <a:solidFill>
            <a:srgbClr val="66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sr-Latn-CS" altLang="en-US" b="1" dirty="0">
                <a:latin typeface="Book Antiqua" panose="02040602050305030304" pitchFamily="18" charset="0"/>
              </a:rPr>
              <a:t>bračna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sr-Latn-CS" altLang="en-US" b="1" dirty="0">
                <a:latin typeface="Book Antiqua" panose="02040602050305030304" pitchFamily="18" charset="0"/>
              </a:rPr>
              <a:t>veza</a:t>
            </a:r>
            <a:endParaRPr lang="en-US" altLang="en-US" b="1" dirty="0">
              <a:latin typeface="Book Antiqua" panose="02040602050305030304" pitchFamily="18" charset="0"/>
            </a:endParaRPr>
          </a:p>
        </p:txBody>
      </p:sp>
      <p:sp>
        <p:nvSpPr>
          <p:cNvPr id="64523" name="Line 11">
            <a:extLst>
              <a:ext uri="{FF2B5EF4-FFF2-40B4-BE49-F238E27FC236}">
                <a16:creationId xmlns:a16="http://schemas.microsoft.com/office/drawing/2014/main" id="{59A69AD1-E562-41D9-84CF-494A45B3070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5867400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64524" name="Line 12">
            <a:extLst>
              <a:ext uri="{FF2B5EF4-FFF2-40B4-BE49-F238E27FC236}">
                <a16:creationId xmlns:a16="http://schemas.microsoft.com/office/drawing/2014/main" id="{2DA0EA00-E96D-4F73-A807-603A6AF465F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5562600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64525" name="Rectangle 13">
            <a:extLst>
              <a:ext uri="{FF2B5EF4-FFF2-40B4-BE49-F238E27FC236}">
                <a16:creationId xmlns:a16="http://schemas.microsoft.com/office/drawing/2014/main" id="{3FE5FE5F-DF1F-4907-9494-894DB291B1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5564" y="4572001"/>
            <a:ext cx="6357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chemeClr val="tx1"/>
              </a:buClr>
              <a:buSzPct val="75000"/>
              <a:buFontTx/>
              <a:buNone/>
            </a:pPr>
            <a:r>
              <a:rPr lang="sr-Latn-CS" altLang="en-US" b="1" dirty="0">
                <a:latin typeface="Book Antiqua" panose="02040602050305030304" pitchFamily="18" charset="0"/>
              </a:rPr>
              <a:t>Primer</a:t>
            </a:r>
            <a:r>
              <a:rPr lang="en-US" altLang="en-US" b="1" dirty="0">
                <a:latin typeface="Book Antiqua" panose="02040602050305030304" pitchFamily="18" charset="0"/>
              </a:rPr>
              <a:t> </a:t>
            </a:r>
            <a:r>
              <a:rPr lang="sr-Latn-CS" altLang="en-US" b="1" dirty="0">
                <a:latin typeface="Book Antiqua" panose="02040602050305030304" pitchFamily="18" charset="0"/>
              </a:rPr>
              <a:t>2</a:t>
            </a:r>
            <a:r>
              <a:rPr lang="en-US" altLang="en-US" b="1" dirty="0">
                <a:latin typeface="Book Antiqua" panose="02040602050305030304" pitchFamily="18" charset="0"/>
              </a:rPr>
              <a:t>:</a:t>
            </a:r>
            <a:endParaRPr lang="sr-Latn-CS" altLang="en-US" b="1" dirty="0">
              <a:latin typeface="Book Antiqua" panose="0204060205030503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D010A-6DCD-4DE4-AF30-40EA9E2D6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1250" y="255332"/>
            <a:ext cx="7429500" cy="1477963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Tipovi</a:t>
            </a:r>
            <a:r>
              <a:rPr lang="en-US" dirty="0"/>
              <a:t> </a:t>
            </a:r>
            <a:r>
              <a:rPr lang="en-US" dirty="0" err="1"/>
              <a:t>veza</a:t>
            </a:r>
            <a:r>
              <a:rPr lang="en-US" dirty="0"/>
              <a:t> - </a:t>
            </a:r>
            <a:r>
              <a:rPr lang="en-US" dirty="0" err="1"/>
              <a:t>binarna</a:t>
            </a:r>
            <a:endParaRPr lang="sr-Latn-C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E19799-3CA9-4784-88F9-6713AC653D7E}"/>
              </a:ext>
            </a:extLst>
          </p:cNvPr>
          <p:cNvSpPr txBox="1">
            <a:spLocks noChangeArrowheads="1"/>
          </p:cNvSpPr>
          <p:nvPr/>
        </p:nvSpPr>
        <p:spPr>
          <a:xfrm>
            <a:off x="2381251" y="2000251"/>
            <a:ext cx="7693025" cy="35718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4864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r>
              <a:rPr lang="sr-Latn-CS" sz="2400" b="1" dirty="0"/>
              <a:t>Zadatak 1</a:t>
            </a:r>
            <a:r>
              <a:rPr lang="en-US" sz="2400" b="1" dirty="0"/>
              <a:t>:</a:t>
            </a:r>
          </a:p>
          <a:p>
            <a:pPr marL="54864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en-US" sz="2400" dirty="0" err="1"/>
              <a:t>Predstaviti</a:t>
            </a:r>
            <a:r>
              <a:rPr lang="en-US" sz="2400" dirty="0"/>
              <a:t> </a:t>
            </a:r>
            <a:r>
              <a:rPr lang="sr-Latn-CS" sz="2400" dirty="0"/>
              <a:t>vezu nastavnik predaje predmet upotrebom MOV-a</a:t>
            </a:r>
          </a:p>
          <a:p>
            <a:pPr marL="54864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endParaRPr lang="sr-Latn-CS" sz="2400" dirty="0"/>
          </a:p>
          <a:p>
            <a:pPr marL="54864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r>
              <a:rPr lang="sr-Latn-CS" sz="2400" b="1" dirty="0"/>
              <a:t>Zadatak 2</a:t>
            </a:r>
            <a:r>
              <a:rPr lang="en-US" sz="2400" b="1" dirty="0"/>
              <a:t>:</a:t>
            </a:r>
          </a:p>
          <a:p>
            <a:pPr marL="54864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en-US" sz="2400" dirty="0" err="1"/>
              <a:t>Predstaviti</a:t>
            </a:r>
            <a:r>
              <a:rPr lang="en-US" sz="2400" dirty="0"/>
              <a:t> </a:t>
            </a:r>
            <a:r>
              <a:rPr lang="en-US" sz="2400" dirty="0" err="1"/>
              <a:t>vezu</a:t>
            </a:r>
            <a:r>
              <a:rPr lang="sr-Latn-CS" sz="2400" dirty="0"/>
              <a:t> osoba je zaposlena u preduzeću</a:t>
            </a:r>
            <a:r>
              <a:rPr lang="en-US" sz="2400" dirty="0"/>
              <a:t> </a:t>
            </a:r>
            <a:r>
              <a:rPr lang="sr-Latn-CS" sz="2400" dirty="0"/>
              <a:t>upotrebom</a:t>
            </a:r>
            <a:r>
              <a:rPr lang="en-US" sz="2400" dirty="0"/>
              <a:t> </a:t>
            </a:r>
            <a:r>
              <a:rPr lang="sr-Latn-CS" sz="2400" dirty="0"/>
              <a:t>MOV-a</a:t>
            </a:r>
          </a:p>
          <a:p>
            <a:pPr marL="54864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A7909-E38D-43CF-BE65-1CCBCB6F4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6488" y="92870"/>
            <a:ext cx="7429500" cy="1477962"/>
          </a:xfrm>
        </p:spPr>
        <p:txBody>
          <a:bodyPr/>
          <a:lstStyle/>
          <a:p>
            <a:pPr>
              <a:defRPr/>
            </a:pPr>
            <a:r>
              <a:rPr lang="en-US" b="1" dirty="0" err="1"/>
              <a:t>Tipovi</a:t>
            </a:r>
            <a:r>
              <a:rPr lang="en-US" b="1" dirty="0"/>
              <a:t> </a:t>
            </a:r>
            <a:r>
              <a:rPr lang="en-US" b="1" dirty="0" err="1"/>
              <a:t>veza</a:t>
            </a:r>
            <a:r>
              <a:rPr lang="en-US" b="1" dirty="0"/>
              <a:t> - </a:t>
            </a:r>
            <a:r>
              <a:rPr lang="en-US" b="1" dirty="0" err="1"/>
              <a:t>binarna</a:t>
            </a:r>
            <a:endParaRPr lang="sr-Latn-CS" b="1" dirty="0"/>
          </a:p>
        </p:txBody>
      </p:sp>
      <p:sp>
        <p:nvSpPr>
          <p:cNvPr id="66563" name="Rectangle 4">
            <a:extLst>
              <a:ext uri="{FF2B5EF4-FFF2-40B4-BE49-F238E27FC236}">
                <a16:creationId xmlns:a16="http://schemas.microsoft.com/office/drawing/2014/main" id="{8BC8DD18-B4A6-4AA7-8048-BA9E3E5FB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9814" y="1785938"/>
            <a:ext cx="769302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sr-Latn-CS" altLang="en-US" b="1" dirty="0">
                <a:latin typeface="Book Antiqua" panose="02040602050305030304" pitchFamily="18" charset="0"/>
              </a:rPr>
              <a:t>Binarna veza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None/>
            </a:pPr>
            <a:endParaRPr lang="en-US" altLang="en-US" b="1" dirty="0">
              <a:latin typeface="Book Antiqua" panose="0204060205030503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None/>
            </a:pPr>
            <a:r>
              <a:rPr lang="sr-Latn-CS" altLang="en-US" b="1" dirty="0">
                <a:latin typeface="Book Antiqua" panose="02040602050305030304" pitchFamily="18" charset="0"/>
              </a:rPr>
              <a:t>Primer</a:t>
            </a:r>
            <a:r>
              <a:rPr lang="en-US" altLang="en-US" b="1" dirty="0">
                <a:latin typeface="Book Antiqua" panose="02040602050305030304" pitchFamily="18" charset="0"/>
              </a:rPr>
              <a:t> </a:t>
            </a:r>
            <a:r>
              <a:rPr lang="sr-Latn-CS" altLang="en-US" b="1" dirty="0">
                <a:latin typeface="Book Antiqua" panose="02040602050305030304" pitchFamily="18" charset="0"/>
              </a:rPr>
              <a:t>1</a:t>
            </a:r>
            <a:r>
              <a:rPr lang="en-US" altLang="en-US" b="1" dirty="0">
                <a:latin typeface="Book Antiqua" panose="02040602050305030304" pitchFamily="18" charset="0"/>
              </a:rPr>
              <a:t>:</a:t>
            </a:r>
          </a:p>
        </p:txBody>
      </p:sp>
      <p:sp>
        <p:nvSpPr>
          <p:cNvPr id="66564" name="Rectangle 5">
            <a:extLst>
              <a:ext uri="{FF2B5EF4-FFF2-40B4-BE49-F238E27FC236}">
                <a16:creationId xmlns:a16="http://schemas.microsoft.com/office/drawing/2014/main" id="{712372EB-DABD-4796-95F1-21590F3403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4238" y="3214688"/>
            <a:ext cx="1981200" cy="533400"/>
          </a:xfrm>
          <a:prstGeom prst="rect">
            <a:avLst/>
          </a:prstGeom>
          <a:solidFill>
            <a:srgbClr val="66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sr-Latn-CS" altLang="en-US" b="1" dirty="0">
                <a:latin typeface="Book Antiqua" panose="02040602050305030304" pitchFamily="18" charset="0"/>
              </a:rPr>
              <a:t>nastavnik</a:t>
            </a:r>
            <a:endParaRPr lang="en-US" altLang="en-US" b="1" dirty="0">
              <a:latin typeface="Book Antiqua" panose="02040602050305030304" pitchFamily="18" charset="0"/>
            </a:endParaRPr>
          </a:p>
        </p:txBody>
      </p:sp>
      <p:sp>
        <p:nvSpPr>
          <p:cNvPr id="66565" name="AutoShape 6">
            <a:extLst>
              <a:ext uri="{FF2B5EF4-FFF2-40B4-BE49-F238E27FC236}">
                <a16:creationId xmlns:a16="http://schemas.microsoft.com/office/drawing/2014/main" id="{1C16869E-273E-4113-A82E-8F0302DFA9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1238" y="2986088"/>
            <a:ext cx="1676400" cy="1066800"/>
          </a:xfrm>
          <a:prstGeom prst="diamond">
            <a:avLst/>
          </a:prstGeom>
          <a:solidFill>
            <a:srgbClr val="66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sr-Latn-CS" altLang="en-US" b="1">
                <a:latin typeface="Book Antiqua" panose="02040602050305030304" pitchFamily="18" charset="0"/>
              </a:rPr>
              <a:t>predaje</a:t>
            </a:r>
            <a:endParaRPr lang="en-US" altLang="en-US" b="1">
              <a:latin typeface="Book Antiqua" panose="02040602050305030304" pitchFamily="18" charset="0"/>
            </a:endParaRPr>
          </a:p>
        </p:txBody>
      </p:sp>
      <p:sp>
        <p:nvSpPr>
          <p:cNvPr id="66566" name="Line 8">
            <a:extLst>
              <a:ext uri="{FF2B5EF4-FFF2-40B4-BE49-F238E27FC236}">
                <a16:creationId xmlns:a16="http://schemas.microsoft.com/office/drawing/2014/main" id="{FCFFD785-7B24-4366-8BCA-C649D505BAD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05438" y="3519488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66567" name="Rectangle 16">
            <a:extLst>
              <a:ext uri="{FF2B5EF4-FFF2-40B4-BE49-F238E27FC236}">
                <a16:creationId xmlns:a16="http://schemas.microsoft.com/office/drawing/2014/main" id="{9C54AB2E-3756-4A3B-B5C9-D191AD5DC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3438" y="3214688"/>
            <a:ext cx="1981200" cy="533400"/>
          </a:xfrm>
          <a:prstGeom prst="rect">
            <a:avLst/>
          </a:prstGeom>
          <a:solidFill>
            <a:srgbClr val="66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sr-Latn-CS" altLang="en-US" b="1">
                <a:latin typeface="Book Antiqua" panose="02040602050305030304" pitchFamily="18" charset="0"/>
              </a:rPr>
              <a:t>predmet</a:t>
            </a:r>
            <a:endParaRPr lang="en-US" altLang="en-US" b="1">
              <a:latin typeface="Book Antiqua" panose="02040602050305030304" pitchFamily="18" charset="0"/>
            </a:endParaRPr>
          </a:p>
        </p:txBody>
      </p:sp>
      <p:sp>
        <p:nvSpPr>
          <p:cNvPr id="66568" name="Line 17">
            <a:extLst>
              <a:ext uri="{FF2B5EF4-FFF2-40B4-BE49-F238E27FC236}">
                <a16:creationId xmlns:a16="http://schemas.microsoft.com/office/drawing/2014/main" id="{85404FA2-B006-4F18-BE3E-C55F53D17D34}"/>
              </a:ext>
            </a:extLst>
          </p:cNvPr>
          <p:cNvSpPr>
            <a:spLocks noChangeShapeType="1"/>
          </p:cNvSpPr>
          <p:nvPr/>
        </p:nvSpPr>
        <p:spPr bwMode="auto">
          <a:xfrm>
            <a:off x="7767638" y="3519488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66569" name="Rectangle 18">
            <a:extLst>
              <a:ext uri="{FF2B5EF4-FFF2-40B4-BE49-F238E27FC236}">
                <a16:creationId xmlns:a16="http://schemas.microsoft.com/office/drawing/2014/main" id="{13700AC2-B483-45DB-969D-C6C57C5CF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9938" y="5500688"/>
            <a:ext cx="1981200" cy="533400"/>
          </a:xfrm>
          <a:prstGeom prst="rect">
            <a:avLst/>
          </a:prstGeom>
          <a:solidFill>
            <a:srgbClr val="66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sr-Latn-CS" altLang="en-US" b="1">
                <a:latin typeface="Book Antiqua" panose="02040602050305030304" pitchFamily="18" charset="0"/>
              </a:rPr>
              <a:t>osoba</a:t>
            </a:r>
            <a:endParaRPr lang="en-US" altLang="en-US" b="1">
              <a:latin typeface="Book Antiqua" panose="02040602050305030304" pitchFamily="18" charset="0"/>
            </a:endParaRPr>
          </a:p>
        </p:txBody>
      </p:sp>
      <p:sp>
        <p:nvSpPr>
          <p:cNvPr id="66570" name="AutoShape 19">
            <a:extLst>
              <a:ext uri="{FF2B5EF4-FFF2-40B4-BE49-F238E27FC236}">
                <a16:creationId xmlns:a16="http://schemas.microsoft.com/office/drawing/2014/main" id="{BB50F824-4764-438B-8C55-60C90C4B3D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6938" y="5272088"/>
            <a:ext cx="1676400" cy="1066800"/>
          </a:xfrm>
          <a:prstGeom prst="diamond">
            <a:avLst/>
          </a:prstGeom>
          <a:solidFill>
            <a:srgbClr val="66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sr-Latn-CS" altLang="en-US" b="1">
                <a:latin typeface="Book Antiqua" panose="02040602050305030304" pitchFamily="18" charset="0"/>
              </a:rPr>
              <a:t>zaposlena</a:t>
            </a:r>
            <a:endParaRPr lang="en-US" altLang="en-US" b="1">
              <a:latin typeface="Book Antiqua" panose="02040602050305030304" pitchFamily="18" charset="0"/>
            </a:endParaRPr>
          </a:p>
        </p:txBody>
      </p:sp>
      <p:sp>
        <p:nvSpPr>
          <p:cNvPr id="66571" name="Line 20">
            <a:extLst>
              <a:ext uri="{FF2B5EF4-FFF2-40B4-BE49-F238E27FC236}">
                <a16:creationId xmlns:a16="http://schemas.microsoft.com/office/drawing/2014/main" id="{63CCA92C-CCED-4B6D-A990-F986412F94A2}"/>
              </a:ext>
            </a:extLst>
          </p:cNvPr>
          <p:cNvSpPr>
            <a:spLocks noChangeShapeType="1"/>
          </p:cNvSpPr>
          <p:nvPr/>
        </p:nvSpPr>
        <p:spPr bwMode="auto">
          <a:xfrm>
            <a:off x="5291138" y="5805488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66572" name="Rectangle 21">
            <a:extLst>
              <a:ext uri="{FF2B5EF4-FFF2-40B4-BE49-F238E27FC236}">
                <a16:creationId xmlns:a16="http://schemas.microsoft.com/office/drawing/2014/main" id="{DFC0BE73-DC63-442C-8E6A-C6772504E6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9138" y="5500688"/>
            <a:ext cx="1981200" cy="533400"/>
          </a:xfrm>
          <a:prstGeom prst="rect">
            <a:avLst/>
          </a:prstGeom>
          <a:solidFill>
            <a:srgbClr val="66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sr-Latn-CS" altLang="en-US" b="1">
                <a:latin typeface="Book Antiqua" panose="02040602050305030304" pitchFamily="18" charset="0"/>
              </a:rPr>
              <a:t>preduzeće</a:t>
            </a:r>
            <a:endParaRPr lang="en-US" altLang="en-US" b="1">
              <a:latin typeface="Book Antiqua" panose="02040602050305030304" pitchFamily="18" charset="0"/>
            </a:endParaRPr>
          </a:p>
        </p:txBody>
      </p:sp>
      <p:sp>
        <p:nvSpPr>
          <p:cNvPr id="66573" name="Line 22">
            <a:extLst>
              <a:ext uri="{FF2B5EF4-FFF2-40B4-BE49-F238E27FC236}">
                <a16:creationId xmlns:a16="http://schemas.microsoft.com/office/drawing/2014/main" id="{9DE8B765-CF5C-463B-A34D-130FE172E20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53338" y="5805488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66574" name="Rectangle 14">
            <a:extLst>
              <a:ext uri="{FF2B5EF4-FFF2-40B4-BE49-F238E27FC236}">
                <a16:creationId xmlns:a16="http://schemas.microsoft.com/office/drawing/2014/main" id="{CD3FEFB8-F414-4FDF-960E-0E1187332D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2689" y="4643438"/>
            <a:ext cx="1450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Clr>
                <a:schemeClr val="tx1"/>
              </a:buClr>
              <a:buSzPct val="75000"/>
              <a:buFontTx/>
              <a:buNone/>
            </a:pPr>
            <a:r>
              <a:rPr lang="sr-Latn-CS" altLang="en-US" b="1" dirty="0">
                <a:latin typeface="Book Antiqua" panose="02040602050305030304" pitchFamily="18" charset="0"/>
              </a:rPr>
              <a:t>Primer</a:t>
            </a:r>
            <a:r>
              <a:rPr lang="en-US" altLang="en-US" b="1" dirty="0">
                <a:latin typeface="Book Antiqua" panose="02040602050305030304" pitchFamily="18" charset="0"/>
              </a:rPr>
              <a:t> </a:t>
            </a:r>
            <a:r>
              <a:rPr lang="sr-Latn-CS" altLang="en-US" b="1" dirty="0">
                <a:latin typeface="Book Antiqua" panose="02040602050305030304" pitchFamily="18" charset="0"/>
              </a:rPr>
              <a:t>2</a:t>
            </a:r>
            <a:r>
              <a:rPr lang="en-US" altLang="en-US" b="1" dirty="0">
                <a:latin typeface="Book Antiqua" panose="02040602050305030304" pitchFamily="18" charset="0"/>
              </a:rPr>
              <a:t>:</a:t>
            </a:r>
            <a:endParaRPr lang="sr-Latn-CS" altLang="en-US" b="1" dirty="0">
              <a:latin typeface="Book Antiqua" panose="0204060205030503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69C27-0641-4F9C-8BB6-423DD66E7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6938" y="229318"/>
            <a:ext cx="7427912" cy="1477963"/>
          </a:xfrm>
        </p:spPr>
        <p:txBody>
          <a:bodyPr/>
          <a:lstStyle/>
          <a:p>
            <a:pPr>
              <a:defRPr/>
            </a:pPr>
            <a:r>
              <a:rPr lang="en-US" dirty="0"/>
              <a:t>Primer </a:t>
            </a:r>
            <a:r>
              <a:rPr lang="en-US" dirty="0" err="1"/>
              <a:t>modelovanja</a:t>
            </a:r>
            <a:r>
              <a:rPr lang="en-US" dirty="0"/>
              <a:t> </a:t>
            </a:r>
            <a:r>
              <a:rPr lang="en-US" dirty="0" err="1"/>
              <a:t>entiteta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atributima</a:t>
            </a:r>
            <a:endParaRPr lang="sr-Latn-CS" dirty="0"/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A5A3444C-FEAE-4F91-A12B-82783A82E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8280" y="1707281"/>
            <a:ext cx="8845191" cy="5125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33400" indent="-533400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dirty="0">
                <a:latin typeface="Book Antiqua" panose="02040602050305030304" pitchFamily="18" charset="0"/>
              </a:rPr>
              <a:t>Pomo</a:t>
            </a:r>
            <a:r>
              <a:rPr lang="sr-Latn-CS" altLang="en-US" dirty="0">
                <a:latin typeface="Book Antiqua" panose="02040602050305030304" pitchFamily="18" charset="0"/>
              </a:rPr>
              <a:t>ću MOV-a modelovati informacioni sistem video kluba</a:t>
            </a:r>
            <a:r>
              <a:rPr lang="en-US" altLang="en-US" dirty="0">
                <a:latin typeface="Book Antiqua" panose="02040602050305030304" pitchFamily="18" charset="0"/>
              </a:rPr>
              <a:t>;</a:t>
            </a:r>
            <a:r>
              <a:rPr lang="sr-Latn-CS" altLang="en-US" dirty="0">
                <a:latin typeface="Book Antiqua" panose="02040602050305030304" pitchFamily="18" charset="0"/>
              </a:rPr>
              <a:t> neophodno je obezbediti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endParaRPr lang="sr-Latn-CS" altLang="en-US" dirty="0">
              <a:latin typeface="Book Antiqua" panose="0204060205030503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 typeface="Wingdings" panose="05000000000000000000" pitchFamily="2" charset="2"/>
              <a:buAutoNum type="arabicPeriod"/>
            </a:pPr>
            <a:r>
              <a:rPr lang="sr-Latn-CS" altLang="en-US" dirty="0">
                <a:latin typeface="Book Antiqua" panose="02040602050305030304" pitchFamily="18" charset="0"/>
              </a:rPr>
              <a:t>Evidentiranje članova sa imenom, prezimenom, brojem telefona, adresom.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 typeface="Wingdings" panose="05000000000000000000" pitchFamily="2" charset="2"/>
              <a:buAutoNum type="arabicPeriod"/>
            </a:pPr>
            <a:endParaRPr lang="en-US" altLang="en-US" dirty="0">
              <a:latin typeface="Book Antiqua" panose="0204060205030503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 typeface="Wingdings" panose="05000000000000000000" pitchFamily="2" charset="2"/>
              <a:buAutoNum type="arabicPeriod"/>
            </a:pPr>
            <a:r>
              <a:rPr lang="sr-Latn-CS" altLang="en-US" dirty="0">
                <a:latin typeface="Book Antiqua" panose="02040602050305030304" pitchFamily="18" charset="0"/>
              </a:rPr>
              <a:t>Evidentiranje filmova i kopija koje videoteka poseduje sa naslovom, godinom snimanja, glavnim glumcem, režiserom, kratkim opisom sadržaja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 typeface="Wingdings" panose="05000000000000000000" pitchFamily="2" charset="2"/>
              <a:buAutoNum type="arabicPeriod"/>
            </a:pPr>
            <a:endParaRPr lang="en-US" altLang="en-US" dirty="0">
              <a:latin typeface="Book Antiqua" panose="0204060205030503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 typeface="Wingdings" panose="05000000000000000000" pitchFamily="2" charset="2"/>
              <a:buAutoNum type="arabicPeriod"/>
            </a:pPr>
            <a:r>
              <a:rPr lang="sr-Latn-CS" altLang="en-US" dirty="0">
                <a:latin typeface="Book Antiqua" panose="02040602050305030304" pitchFamily="18" charset="0"/>
              </a:rPr>
              <a:t>Praćenje učlanjivanja korisnika (članova) sa mogućnošću formiranja izveštaja o primljenoj članarini i rentiranju filmova.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 typeface="Wingdings" panose="05000000000000000000" pitchFamily="2" charset="2"/>
              <a:buAutoNum type="arabicPeriod"/>
            </a:pPr>
            <a:endParaRPr lang="sr-Latn-CS" altLang="en-US" dirty="0">
              <a:latin typeface="Book Antiqua" panose="0204060205030503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 typeface="Wingdings" panose="05000000000000000000" pitchFamily="2" charset="2"/>
              <a:buAutoNum type="arabicPeriod"/>
            </a:pPr>
            <a:r>
              <a:rPr lang="sr-Latn-CS" altLang="en-US" dirty="0">
                <a:latin typeface="Book Antiqua" panose="02040602050305030304" pitchFamily="18" charset="0"/>
              </a:rPr>
              <a:t>Evidentiranje iznajmljivanja filmova sa datumom iznajmljivanja, brojem dana.</a:t>
            </a:r>
            <a:endParaRPr lang="en-US" altLang="en-US" dirty="0">
              <a:latin typeface="Book Antiqua" panose="0204060205030503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 typeface="Wingdings" panose="05000000000000000000" pitchFamily="2" charset="2"/>
              <a:buAutoNum type="arabicPeriod"/>
            </a:pPr>
            <a:endParaRPr lang="sr-Latn-CS" altLang="en-US" dirty="0">
              <a:latin typeface="Book Antiqua" panose="0204060205030503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B4445-3320-49EC-B6BC-07166D6F9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6907" y="152395"/>
            <a:ext cx="8715375" cy="928688"/>
          </a:xfrm>
        </p:spPr>
        <p:txBody>
          <a:bodyPr/>
          <a:lstStyle/>
          <a:p>
            <a:pPr>
              <a:defRPr/>
            </a:pPr>
            <a:r>
              <a:rPr lang="sr-Latn-CS" b="1" dirty="0"/>
              <a:t>REŠENJE PRIMERA POD TAČKOM 1.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87AC93-F34A-4470-9BB4-B321B4A13818}"/>
              </a:ext>
            </a:extLst>
          </p:cNvPr>
          <p:cNvSpPr/>
          <p:nvPr/>
        </p:nvSpPr>
        <p:spPr>
          <a:xfrm>
            <a:off x="5743370" y="2683242"/>
            <a:ext cx="2071702" cy="57150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sr-Latn-CS" b="1" dirty="0">
                <a:ln w="11430"/>
                <a:solidFill>
                  <a:schemeClr val="tx1"/>
                </a:solidFill>
              </a:rPr>
              <a:t>ČLAN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1F05EDD-9B2B-4828-BE3D-B02C8660FB19}"/>
              </a:ext>
            </a:extLst>
          </p:cNvPr>
          <p:cNvSpPr/>
          <p:nvPr/>
        </p:nvSpPr>
        <p:spPr>
          <a:xfrm>
            <a:off x="5951984" y="1217974"/>
            <a:ext cx="2000264" cy="642942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sr-Latn-CS" b="1" dirty="0">
                <a:ln w="11430"/>
                <a:solidFill>
                  <a:schemeClr val="tx1"/>
                </a:solidFill>
              </a:rPr>
              <a:t>PREZIME</a:t>
            </a:r>
            <a:r>
              <a:rPr lang="en-US" b="1" dirty="0">
                <a:ln w="11430"/>
                <a:solidFill>
                  <a:schemeClr val="tx1"/>
                </a:solidFill>
              </a:rPr>
              <a:t> I IME</a:t>
            </a:r>
            <a:endParaRPr lang="sr-Latn-CS" b="1" dirty="0">
              <a:ln w="11430"/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64DEE75-DA41-4E35-8E9D-EF6157528A0A}"/>
              </a:ext>
            </a:extLst>
          </p:cNvPr>
          <p:cNvSpPr/>
          <p:nvPr/>
        </p:nvSpPr>
        <p:spPr>
          <a:xfrm>
            <a:off x="2862291" y="1388808"/>
            <a:ext cx="2571768" cy="642942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sr-Latn-CS" b="1" dirty="0">
                <a:ln w="11430"/>
                <a:solidFill>
                  <a:schemeClr val="tx1"/>
                </a:solidFill>
              </a:rPr>
              <a:t>BROJ TELEFONA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F995E3F-CEF0-435A-8F1A-E89B5C8632E8}"/>
              </a:ext>
            </a:extLst>
          </p:cNvPr>
          <p:cNvSpPr/>
          <p:nvPr/>
        </p:nvSpPr>
        <p:spPr>
          <a:xfrm>
            <a:off x="6384032" y="4077072"/>
            <a:ext cx="2000264" cy="642942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sr-Latn-CS" b="1" dirty="0">
                <a:ln w="11430"/>
                <a:solidFill>
                  <a:schemeClr val="tx1"/>
                </a:solidFill>
              </a:rPr>
              <a:t>ADRESA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2C9B4F-16F0-4B6C-8692-53B932FECF99}"/>
              </a:ext>
            </a:extLst>
          </p:cNvPr>
          <p:cNvCxnSpPr>
            <a:stCxn id="6" idx="4"/>
            <a:endCxn id="4" idx="0"/>
          </p:cNvCxnSpPr>
          <p:nvPr/>
        </p:nvCxnSpPr>
        <p:spPr>
          <a:xfrm flipH="1">
            <a:off x="6780213" y="1860551"/>
            <a:ext cx="171450" cy="8223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0803248-6A1F-4B9B-A8D9-01973CDE3D8B}"/>
              </a:ext>
            </a:extLst>
          </p:cNvPr>
          <p:cNvCxnSpPr>
            <a:stCxn id="7" idx="6"/>
            <a:endCxn id="4" idx="1"/>
          </p:cNvCxnSpPr>
          <p:nvPr/>
        </p:nvCxnSpPr>
        <p:spPr>
          <a:xfrm>
            <a:off x="5434013" y="1709739"/>
            <a:ext cx="309562" cy="12588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88A4C48-FFF5-4E60-86EF-A43D97BDF512}"/>
              </a:ext>
            </a:extLst>
          </p:cNvPr>
          <p:cNvCxnSpPr>
            <a:stCxn id="8" idx="0"/>
            <a:endCxn id="4" idx="2"/>
          </p:cNvCxnSpPr>
          <p:nvPr/>
        </p:nvCxnSpPr>
        <p:spPr>
          <a:xfrm flipH="1" flipV="1">
            <a:off x="6780214" y="3254376"/>
            <a:ext cx="604837" cy="8223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306" name="Okvir za tekst 12">
            <a:extLst>
              <a:ext uri="{FF2B5EF4-FFF2-40B4-BE49-F238E27FC236}">
                <a16:creationId xmlns:a16="http://schemas.microsoft.com/office/drawing/2014/main" id="{E0F18CAD-F0D1-4FDA-B711-2A9DA7980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2238" y="2271714"/>
            <a:ext cx="4889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800" dirty="0"/>
              <a:t>1,1</a:t>
            </a:r>
          </a:p>
        </p:txBody>
      </p:sp>
      <p:sp>
        <p:nvSpPr>
          <p:cNvPr id="55307" name="Okvir za tekst 14">
            <a:extLst>
              <a:ext uri="{FF2B5EF4-FFF2-40B4-BE49-F238E27FC236}">
                <a16:creationId xmlns:a16="http://schemas.microsoft.com/office/drawing/2014/main" id="{D75A29F5-070D-4520-AF69-AAC17338C6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4514" y="2176464"/>
            <a:ext cx="4905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800"/>
              <a:t>1,1</a:t>
            </a:r>
          </a:p>
        </p:txBody>
      </p:sp>
      <p:sp>
        <p:nvSpPr>
          <p:cNvPr id="55308" name="Okvir za tekst 16">
            <a:extLst>
              <a:ext uri="{FF2B5EF4-FFF2-40B4-BE49-F238E27FC236}">
                <a16:creationId xmlns:a16="http://schemas.microsoft.com/office/drawing/2014/main" id="{46A89781-97A3-49F2-BDE3-D92A1E81C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0100" y="3390900"/>
            <a:ext cx="488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800"/>
              <a:t>1,1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E4E1442D-1CC9-4F89-B143-5B5D64A76FA2}"/>
              </a:ext>
            </a:extLst>
          </p:cNvPr>
          <p:cNvSpPr/>
          <p:nvPr/>
        </p:nvSpPr>
        <p:spPr>
          <a:xfrm>
            <a:off x="332606" y="3085214"/>
            <a:ext cx="4721175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defRPr/>
            </a:pPr>
            <a:r>
              <a:rPr lang="sr-Latn-CS" sz="2400" b="1" dirty="0">
                <a:ln/>
                <a:latin typeface="Arial" panose="020B0604020202020204" pitchFamily="34" charset="0"/>
              </a:rPr>
              <a:t>Ukoliko neki atribut i sam zahteva svoje atribute, tada ga treba smatrati novim entitetom</a:t>
            </a: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BBB2A76B-5729-483E-BEE4-DB52CBB55CE1}"/>
              </a:ext>
            </a:extLst>
          </p:cNvPr>
          <p:cNvSpPr/>
          <p:nvPr/>
        </p:nvSpPr>
        <p:spPr>
          <a:xfrm>
            <a:off x="528226" y="5419738"/>
            <a:ext cx="10847515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defRPr/>
            </a:pPr>
            <a:r>
              <a:rPr lang="en-US" sz="2400" b="1" dirty="0">
                <a:ln/>
              </a:rPr>
              <a:t>A</a:t>
            </a:r>
            <a:r>
              <a:rPr lang="sr-Latn-CS" sz="2400" b="1" dirty="0">
                <a:ln/>
              </a:rPr>
              <a:t>ko atribut može istovremeno imati više vrednosti</a:t>
            </a:r>
            <a:r>
              <a:rPr lang="en-US" sz="2400" b="1" dirty="0">
                <a:ln/>
              </a:rPr>
              <a:t>, </a:t>
            </a:r>
            <a:r>
              <a:rPr lang="en-US" sz="2400" b="1" dirty="0" err="1">
                <a:ln/>
              </a:rPr>
              <a:t>tada</a:t>
            </a:r>
            <a:r>
              <a:rPr lang="en-US" sz="2400" b="1" dirty="0">
                <a:ln/>
              </a:rPr>
              <a:t> </a:t>
            </a:r>
            <a:r>
              <a:rPr lang="en-US" sz="2400" b="1" dirty="0" err="1">
                <a:ln/>
              </a:rPr>
              <a:t>ga</a:t>
            </a:r>
            <a:r>
              <a:rPr lang="en-US" sz="2400" b="1" dirty="0">
                <a:ln/>
              </a:rPr>
              <a:t> </a:t>
            </a:r>
            <a:r>
              <a:rPr lang="en-US" sz="2400" b="1" dirty="0" err="1">
                <a:ln/>
              </a:rPr>
              <a:t>smatrati</a:t>
            </a:r>
            <a:r>
              <a:rPr lang="en-US" sz="2400" b="1" dirty="0">
                <a:ln/>
              </a:rPr>
              <a:t> </a:t>
            </a:r>
            <a:r>
              <a:rPr lang="en-US" sz="2400" b="1" dirty="0" err="1">
                <a:ln/>
              </a:rPr>
              <a:t>novim</a:t>
            </a:r>
            <a:r>
              <a:rPr lang="en-US" sz="2400" b="1" dirty="0">
                <a:ln/>
              </a:rPr>
              <a:t> </a:t>
            </a:r>
            <a:r>
              <a:rPr lang="en-US" sz="2400" b="1" dirty="0" err="1">
                <a:ln/>
              </a:rPr>
              <a:t>entitetom</a:t>
            </a:r>
            <a:endParaRPr lang="sr-Latn-CS" sz="2400" b="1" dirty="0">
              <a:ln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78F7A-FF03-49B4-88F5-8565A8A48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8937" y="137302"/>
            <a:ext cx="6215063" cy="1077120"/>
          </a:xfrm>
        </p:spPr>
        <p:txBody>
          <a:bodyPr/>
          <a:lstStyle/>
          <a:p>
            <a:pPr>
              <a:defRPr/>
            </a:pP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Modeliranje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entiteta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veza</a:t>
            </a:r>
            <a:endParaRPr lang="sr-Latn-C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A9AF8-A251-47DD-ADC0-CC4BE74E3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7654" y="4791050"/>
            <a:ext cx="2114536" cy="542916"/>
          </a:xfrm>
        </p:spPr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spc="5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</a:rPr>
              <a:t>Entitet</a:t>
            </a:r>
            <a:endParaRPr lang="en-US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CB72957-9FF3-48AF-87AD-5883F0C19C3B}"/>
              </a:ext>
            </a:extLst>
          </p:cNvPr>
          <p:cNvSpPr/>
          <p:nvPr/>
        </p:nvSpPr>
        <p:spPr>
          <a:xfrm>
            <a:off x="7808265" y="4791050"/>
            <a:ext cx="2071702" cy="57150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b="1" dirty="0" err="1">
                <a:ln w="11430"/>
                <a:solidFill>
                  <a:schemeClr val="bg1">
                    <a:lumMod val="95000"/>
                  </a:schemeClr>
                </a:solidFill>
              </a:rPr>
              <a:t>ENTITET</a:t>
            </a:r>
            <a:r>
              <a:rPr lang="en-US" b="1" dirty="0">
                <a:ln w="11430"/>
                <a:solidFill>
                  <a:schemeClr val="bg1">
                    <a:lumMod val="95000"/>
                  </a:schemeClr>
                </a:solidFill>
              </a:rPr>
              <a:t> -   </a:t>
            </a:r>
            <a:r>
              <a:rPr lang="en-US" b="1" dirty="0" err="1">
                <a:ln w="11430"/>
                <a:solidFill>
                  <a:schemeClr val="bg1">
                    <a:lumMod val="95000"/>
                  </a:schemeClr>
                </a:solidFill>
              </a:rPr>
              <a:t>E1</a:t>
            </a:r>
            <a:endParaRPr lang="sr-Latn-CS" b="1" dirty="0">
              <a:ln w="11430"/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0C6A631-0927-4FEB-B20F-98DF2A2E587B}"/>
              </a:ext>
            </a:extLst>
          </p:cNvPr>
          <p:cNvSpPr/>
          <p:nvPr/>
        </p:nvSpPr>
        <p:spPr>
          <a:xfrm>
            <a:off x="2642087" y="1235176"/>
            <a:ext cx="8001056" cy="954107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sr-Latn-CS" sz="2800" b="1" spc="50" dirty="0">
                <a:ln w="11430"/>
              </a:rPr>
              <a:t>Entiteti – objekti ili događaji koji su nam od interesa</a:t>
            </a:r>
            <a:endParaRPr lang="en-US" sz="2800" b="1" spc="50" dirty="0">
              <a:ln w="1143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4657F6C-99DE-43E3-947A-9C0AB194A88E}"/>
              </a:ext>
            </a:extLst>
          </p:cNvPr>
          <p:cNvSpPr/>
          <p:nvPr/>
        </p:nvSpPr>
        <p:spPr>
          <a:xfrm>
            <a:off x="2641868" y="2521059"/>
            <a:ext cx="8265116" cy="181588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sr-Latn-CS" sz="2800" b="1" spc="50" dirty="0">
                <a:ln w="11430"/>
              </a:rPr>
              <a:t>Entitet </a:t>
            </a:r>
            <a:r>
              <a:rPr lang="en-US" sz="2800" b="1" spc="50" dirty="0">
                <a:ln w="11430"/>
              </a:rPr>
              <a:t>- </a:t>
            </a:r>
            <a:r>
              <a:rPr lang="sr-Latn-CS" sz="2800" b="1" spc="50" dirty="0">
                <a:ln w="11430"/>
              </a:rPr>
              <a:t>može biti objekat ili biće (na primer kuća, student, automobil), odnosno događaj ili pojava (na primer fudbalska utakmica, praznik, servisiranje kola)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AC6D6168-06A8-465A-BFD5-B97C86F86142}"/>
              </a:ext>
            </a:extLst>
          </p:cNvPr>
          <p:cNvCxnSpPr>
            <a:cxnSpLocks/>
          </p:cNvCxnSpPr>
          <p:nvPr/>
        </p:nvCxnSpPr>
        <p:spPr>
          <a:xfrm>
            <a:off x="5624052" y="2949682"/>
            <a:ext cx="230074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71C1F2B9-0419-4E56-9A02-88117D1F45E0}"/>
              </a:ext>
            </a:extLst>
          </p:cNvPr>
          <p:cNvCxnSpPr>
            <a:cxnSpLocks/>
          </p:cNvCxnSpPr>
          <p:nvPr/>
        </p:nvCxnSpPr>
        <p:spPr>
          <a:xfrm>
            <a:off x="6036468" y="3429000"/>
            <a:ext cx="410059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40C35-083B-4013-8D2D-A8010DB8E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6348" y="-68263"/>
            <a:ext cx="9252155" cy="1477963"/>
          </a:xfrm>
        </p:spPr>
        <p:txBody>
          <a:bodyPr/>
          <a:lstStyle/>
          <a:p>
            <a:pPr>
              <a:defRPr/>
            </a:pPr>
            <a:r>
              <a:rPr lang="sr-Latn-CS" b="1" dirty="0"/>
              <a:t>REŠENJE PRIMERA POD TAČKOM 1</a:t>
            </a:r>
            <a:r>
              <a:rPr lang="en-US" b="1" dirty="0"/>
              <a:t> I 2</a:t>
            </a:r>
            <a:endParaRPr lang="sr-Latn-CS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1F4878D-04A2-46F2-8CF2-DFAF83D69621}"/>
              </a:ext>
            </a:extLst>
          </p:cNvPr>
          <p:cNvSpPr/>
          <p:nvPr/>
        </p:nvSpPr>
        <p:spPr>
          <a:xfrm>
            <a:off x="4524364" y="2500306"/>
            <a:ext cx="2071702" cy="57150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sr-Latn-CS" b="1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ČLAN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B6E90C1-379A-4286-AB00-0D88EE97C11E}"/>
              </a:ext>
            </a:extLst>
          </p:cNvPr>
          <p:cNvSpPr/>
          <p:nvPr/>
        </p:nvSpPr>
        <p:spPr>
          <a:xfrm>
            <a:off x="4702266" y="1304759"/>
            <a:ext cx="2000264" cy="642942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sr-Latn-CS" b="1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PREZIME</a:t>
            </a:r>
            <a:r>
              <a:rPr lang="en-US" b="1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I IME</a:t>
            </a:r>
            <a:endParaRPr lang="sr-Latn-CS" b="1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F88D0D5-7C90-4152-A9B3-964D5A34673E}"/>
              </a:ext>
            </a:extLst>
          </p:cNvPr>
          <p:cNvSpPr/>
          <p:nvPr/>
        </p:nvSpPr>
        <p:spPr>
          <a:xfrm>
            <a:off x="1023902" y="2857496"/>
            <a:ext cx="3071866" cy="642942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sr-Latn-CS" b="1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BROJ TELEFONA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67D7480-A279-4C18-A2BB-0E30951DAE68}"/>
              </a:ext>
            </a:extLst>
          </p:cNvPr>
          <p:cNvSpPr/>
          <p:nvPr/>
        </p:nvSpPr>
        <p:spPr>
          <a:xfrm>
            <a:off x="7239008" y="1857364"/>
            <a:ext cx="2000264" cy="642942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sr-Latn-CS" b="1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ADRESA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6CB8546-D360-4704-A006-6B4CDDFA4567}"/>
              </a:ext>
            </a:extLst>
          </p:cNvPr>
          <p:cNvCxnSpPr>
            <a:stCxn id="6" idx="4"/>
            <a:endCxn id="4" idx="0"/>
          </p:cNvCxnSpPr>
          <p:nvPr/>
        </p:nvCxnSpPr>
        <p:spPr>
          <a:xfrm flipH="1">
            <a:off x="5559426" y="1947863"/>
            <a:ext cx="142875" cy="5524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99C8805-2BC4-4EB9-B34B-093B76F06978}"/>
              </a:ext>
            </a:extLst>
          </p:cNvPr>
          <p:cNvCxnSpPr>
            <a:stCxn id="7" idx="6"/>
            <a:endCxn id="4" idx="1"/>
          </p:cNvCxnSpPr>
          <p:nvPr/>
        </p:nvCxnSpPr>
        <p:spPr>
          <a:xfrm flipV="1">
            <a:off x="4095751" y="2786063"/>
            <a:ext cx="428625" cy="3921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E42E22F-56BC-4E06-BB42-A8E9E1829D9F}"/>
              </a:ext>
            </a:extLst>
          </p:cNvPr>
          <p:cNvCxnSpPr>
            <a:stCxn id="8" idx="3"/>
            <a:endCxn id="4" idx="3"/>
          </p:cNvCxnSpPr>
          <p:nvPr/>
        </p:nvCxnSpPr>
        <p:spPr>
          <a:xfrm rot="5400000">
            <a:off x="6874670" y="2128045"/>
            <a:ext cx="379413" cy="9366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060370E1-6789-4F73-AA9F-2A35982F4815}"/>
              </a:ext>
            </a:extLst>
          </p:cNvPr>
          <p:cNvSpPr/>
          <p:nvPr/>
        </p:nvSpPr>
        <p:spPr>
          <a:xfrm>
            <a:off x="4595802" y="4929198"/>
            <a:ext cx="2071702" cy="64294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b="1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FILM</a:t>
            </a:r>
            <a:endParaRPr lang="sr-Latn-CS" b="1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BD05B91-05BD-4AEF-904A-9DE8423FD3A1}"/>
              </a:ext>
            </a:extLst>
          </p:cNvPr>
          <p:cNvSpPr/>
          <p:nvPr/>
        </p:nvSpPr>
        <p:spPr>
          <a:xfrm>
            <a:off x="7953388" y="4500570"/>
            <a:ext cx="1714512" cy="57150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b="1" dirty="0" err="1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NASLOV</a:t>
            </a:r>
            <a:endParaRPr lang="sr-Latn-CS" b="1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E1FF722-EADA-4502-A14B-69A6D0CB479F}"/>
              </a:ext>
            </a:extLst>
          </p:cNvPr>
          <p:cNvSpPr/>
          <p:nvPr/>
        </p:nvSpPr>
        <p:spPr>
          <a:xfrm>
            <a:off x="8310578" y="5357826"/>
            <a:ext cx="1714512" cy="57150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b="1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RE</a:t>
            </a:r>
            <a:r>
              <a:rPr lang="sr-Latn-CS" b="1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ŽISER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4C24A230-4F28-425F-AF01-51B6637B1AF3}"/>
              </a:ext>
            </a:extLst>
          </p:cNvPr>
          <p:cNvSpPr/>
          <p:nvPr/>
        </p:nvSpPr>
        <p:spPr>
          <a:xfrm>
            <a:off x="6596066" y="5929330"/>
            <a:ext cx="1785950" cy="57150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sr-Latn-CS" b="1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GLUMAC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5A9D98AE-1765-42FD-8491-AB5B14EEBB30}"/>
              </a:ext>
            </a:extLst>
          </p:cNvPr>
          <p:cNvSpPr/>
          <p:nvPr/>
        </p:nvSpPr>
        <p:spPr>
          <a:xfrm>
            <a:off x="4452926" y="6072206"/>
            <a:ext cx="1857388" cy="57150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sr-Latn-CS" b="1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SADRŽAJ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F812EE97-8BFC-421A-8365-6D4C5ADE3AB4}"/>
              </a:ext>
            </a:extLst>
          </p:cNvPr>
          <p:cNvSpPr/>
          <p:nvPr/>
        </p:nvSpPr>
        <p:spPr>
          <a:xfrm>
            <a:off x="2595538" y="5500702"/>
            <a:ext cx="1714512" cy="57150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sr-Latn-CS" b="1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KOPIJA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A7DEC75-99E4-4EAD-8C31-947B6355628A}"/>
              </a:ext>
            </a:extLst>
          </p:cNvPr>
          <p:cNvCxnSpPr>
            <a:stCxn id="28" idx="6"/>
            <a:endCxn id="23" idx="1"/>
          </p:cNvCxnSpPr>
          <p:nvPr/>
        </p:nvCxnSpPr>
        <p:spPr>
          <a:xfrm flipV="1">
            <a:off x="4310063" y="5251450"/>
            <a:ext cx="285750" cy="5349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57BA384-889B-4639-87DA-FF7E26C7C885}"/>
              </a:ext>
            </a:extLst>
          </p:cNvPr>
          <p:cNvCxnSpPr>
            <a:stCxn id="27" idx="0"/>
            <a:endCxn id="23" idx="2"/>
          </p:cNvCxnSpPr>
          <p:nvPr/>
        </p:nvCxnSpPr>
        <p:spPr>
          <a:xfrm rot="5400000" flipH="1" flipV="1">
            <a:off x="5256213" y="5697538"/>
            <a:ext cx="500063" cy="2492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BCEFBCD-C6B2-4FCB-A3D7-0FC190E20EBE}"/>
              </a:ext>
            </a:extLst>
          </p:cNvPr>
          <p:cNvCxnSpPr>
            <a:stCxn id="26" idx="0"/>
            <a:endCxn id="23" idx="2"/>
          </p:cNvCxnSpPr>
          <p:nvPr/>
        </p:nvCxnSpPr>
        <p:spPr>
          <a:xfrm rot="16200000" flipV="1">
            <a:off x="6381750" y="4821238"/>
            <a:ext cx="357188" cy="18589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27B9A0C-2C22-4BB3-9A9B-BE8E639E7C1D}"/>
              </a:ext>
            </a:extLst>
          </p:cNvPr>
          <p:cNvCxnSpPr>
            <a:stCxn id="25" idx="2"/>
            <a:endCxn id="23" idx="3"/>
          </p:cNvCxnSpPr>
          <p:nvPr/>
        </p:nvCxnSpPr>
        <p:spPr>
          <a:xfrm rot="10800000">
            <a:off x="6667501" y="5251451"/>
            <a:ext cx="1643063" cy="39211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CB3A6DB-2A0B-4D52-810C-A208CA757AFE}"/>
              </a:ext>
            </a:extLst>
          </p:cNvPr>
          <p:cNvCxnSpPr>
            <a:stCxn id="24" idx="4"/>
            <a:endCxn id="23" idx="3"/>
          </p:cNvCxnSpPr>
          <p:nvPr/>
        </p:nvCxnSpPr>
        <p:spPr>
          <a:xfrm rot="5400000">
            <a:off x="7649370" y="4090195"/>
            <a:ext cx="179387" cy="21431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Diamond 44">
            <a:extLst>
              <a:ext uri="{FF2B5EF4-FFF2-40B4-BE49-F238E27FC236}">
                <a16:creationId xmlns:a16="http://schemas.microsoft.com/office/drawing/2014/main" id="{34AEEC45-1D38-4B24-AE7B-9040B1EF7693}"/>
              </a:ext>
            </a:extLst>
          </p:cNvPr>
          <p:cNvSpPr/>
          <p:nvPr/>
        </p:nvSpPr>
        <p:spPr>
          <a:xfrm>
            <a:off x="4095736" y="3571876"/>
            <a:ext cx="3000396" cy="857256"/>
          </a:xfrm>
          <a:prstGeom prst="diamond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Latn-CS" dirty="0">
                <a:solidFill>
                  <a:schemeClr val="tx1"/>
                </a:solidFill>
              </a:rPr>
              <a:t>IZNAJMLJIVANJE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11445C0E-FF11-4914-92F7-1AE727C56D32}"/>
              </a:ext>
            </a:extLst>
          </p:cNvPr>
          <p:cNvCxnSpPr>
            <a:stCxn id="4" idx="2"/>
          </p:cNvCxnSpPr>
          <p:nvPr/>
        </p:nvCxnSpPr>
        <p:spPr>
          <a:xfrm rot="16200000" flipH="1">
            <a:off x="5327651" y="3303588"/>
            <a:ext cx="500062" cy="3651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35810A03-5779-4128-9DB2-433729DAADDF}"/>
              </a:ext>
            </a:extLst>
          </p:cNvPr>
          <p:cNvCxnSpPr>
            <a:endCxn id="23" idx="0"/>
          </p:cNvCxnSpPr>
          <p:nvPr/>
        </p:nvCxnSpPr>
        <p:spPr>
          <a:xfrm rot="16200000" flipH="1">
            <a:off x="5363370" y="4661695"/>
            <a:ext cx="500063" cy="349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1F4ADED2-58E3-465B-9488-E4AD37AC9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1688" y="3214689"/>
            <a:ext cx="7429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sr-Latn-CS" altLang="en-US" sz="1800" b="1">
                <a:solidFill>
                  <a:srgbClr val="FF0000"/>
                </a:solidFill>
                <a:latin typeface="Book Antiqua" panose="02040602050305030304" pitchFamily="18" charset="0"/>
              </a:rPr>
              <a:t>(0,M)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355F819-2063-48AF-8905-57C73BA36C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1688" y="4429125"/>
            <a:ext cx="742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sr-Latn-CS" altLang="en-US" sz="1800" b="1">
                <a:solidFill>
                  <a:srgbClr val="FF0000"/>
                </a:solidFill>
                <a:latin typeface="Book Antiqua" panose="02040602050305030304" pitchFamily="18" charset="0"/>
              </a:rPr>
              <a:t>(0,M)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91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99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8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0B8F28D-3C72-49B6-A77C-6F7271326880}"/>
              </a:ext>
            </a:extLst>
          </p:cNvPr>
          <p:cNvSpPr/>
          <p:nvPr/>
        </p:nvSpPr>
        <p:spPr>
          <a:xfrm>
            <a:off x="4524364" y="2714620"/>
            <a:ext cx="2071702" cy="64294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FILM</a:t>
            </a:r>
            <a:endParaRPr lang="sr-Latn-C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0983E0D-D5C4-4FE7-9896-07AFC488871F}"/>
              </a:ext>
            </a:extLst>
          </p:cNvPr>
          <p:cNvSpPr/>
          <p:nvPr/>
        </p:nvSpPr>
        <p:spPr>
          <a:xfrm>
            <a:off x="4452926" y="714356"/>
            <a:ext cx="1714512" cy="57150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NASLOV</a:t>
            </a:r>
            <a:endParaRPr lang="sr-Latn-C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BFB87CD-E2C3-4969-962F-9964AFFA6139}"/>
              </a:ext>
            </a:extLst>
          </p:cNvPr>
          <p:cNvSpPr/>
          <p:nvPr/>
        </p:nvSpPr>
        <p:spPr>
          <a:xfrm>
            <a:off x="7667636" y="1071546"/>
            <a:ext cx="1714512" cy="57150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RE</a:t>
            </a:r>
            <a:r>
              <a:rPr lang="sr-Latn-CS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ŽISER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2A3FDB2-BEB0-4CCA-8C6A-44B61DD11E92}"/>
              </a:ext>
            </a:extLst>
          </p:cNvPr>
          <p:cNvSpPr/>
          <p:nvPr/>
        </p:nvSpPr>
        <p:spPr>
          <a:xfrm>
            <a:off x="7953388" y="2786058"/>
            <a:ext cx="1785950" cy="642942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sr-Latn-CS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GLUMAC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E42D549-B2B0-4790-BDA3-1309C4F20FF2}"/>
              </a:ext>
            </a:extLst>
          </p:cNvPr>
          <p:cNvSpPr/>
          <p:nvPr/>
        </p:nvSpPr>
        <p:spPr>
          <a:xfrm>
            <a:off x="4738678" y="4429132"/>
            <a:ext cx="1857388" cy="57150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sr-Latn-CS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SADRŽAJ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F75F893-43D5-481A-A940-3270AE7862B3}"/>
              </a:ext>
            </a:extLst>
          </p:cNvPr>
          <p:cNvSpPr/>
          <p:nvPr/>
        </p:nvSpPr>
        <p:spPr>
          <a:xfrm>
            <a:off x="1738282" y="2786058"/>
            <a:ext cx="1714512" cy="57150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sr-Latn-CS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KOPIJA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A14D835-A107-4011-BF71-081E66912809}"/>
              </a:ext>
            </a:extLst>
          </p:cNvPr>
          <p:cNvCxnSpPr>
            <a:stCxn id="9" idx="6"/>
            <a:endCxn id="4" idx="1"/>
          </p:cNvCxnSpPr>
          <p:nvPr/>
        </p:nvCxnSpPr>
        <p:spPr>
          <a:xfrm flipV="1">
            <a:off x="3452813" y="3035301"/>
            <a:ext cx="1071562" cy="3651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7D142E-9AFD-41E1-97AE-36527F1A73DA}"/>
              </a:ext>
            </a:extLst>
          </p:cNvPr>
          <p:cNvCxnSpPr>
            <a:stCxn id="8" idx="0"/>
            <a:endCxn id="4" idx="2"/>
          </p:cNvCxnSpPr>
          <p:nvPr/>
        </p:nvCxnSpPr>
        <p:spPr>
          <a:xfrm rot="16200000" flipV="1">
            <a:off x="5077619" y="3839369"/>
            <a:ext cx="1071562" cy="1079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1ADF9CE-F806-4DCB-A5BB-94CA8A41E558}"/>
              </a:ext>
            </a:extLst>
          </p:cNvPr>
          <p:cNvCxnSpPr>
            <a:stCxn id="7" idx="2"/>
            <a:endCxn id="4" idx="3"/>
          </p:cNvCxnSpPr>
          <p:nvPr/>
        </p:nvCxnSpPr>
        <p:spPr>
          <a:xfrm rot="10800000">
            <a:off x="6596063" y="3035300"/>
            <a:ext cx="1357312" cy="714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0125D06-C22B-42ED-A449-F41512F71FA9}"/>
              </a:ext>
            </a:extLst>
          </p:cNvPr>
          <p:cNvCxnSpPr>
            <a:stCxn id="6" idx="2"/>
            <a:endCxn id="4" idx="3"/>
          </p:cNvCxnSpPr>
          <p:nvPr/>
        </p:nvCxnSpPr>
        <p:spPr>
          <a:xfrm rot="10800000" flipV="1">
            <a:off x="6596063" y="1357314"/>
            <a:ext cx="1071562" cy="16779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826579C-5554-4830-8FEA-B4A7F575A73D}"/>
              </a:ext>
            </a:extLst>
          </p:cNvPr>
          <p:cNvCxnSpPr>
            <a:stCxn id="5" idx="4"/>
            <a:endCxn id="4" idx="0"/>
          </p:cNvCxnSpPr>
          <p:nvPr/>
        </p:nvCxnSpPr>
        <p:spPr>
          <a:xfrm rot="16200000" flipH="1">
            <a:off x="4720432" y="1875632"/>
            <a:ext cx="1428750" cy="24923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A36B8B4F-BA1F-46D2-9248-567528C518E4}"/>
              </a:ext>
            </a:extLst>
          </p:cNvPr>
          <p:cNvSpPr txBox="1"/>
          <p:nvPr/>
        </p:nvSpPr>
        <p:spPr>
          <a:xfrm>
            <a:off x="5381621" y="1714488"/>
            <a:ext cx="627095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sr-Latn-CS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(1,1)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6638F9D-30D2-4D44-9E4E-F4B455C8C87D}"/>
              </a:ext>
            </a:extLst>
          </p:cNvPr>
          <p:cNvSpPr txBox="1"/>
          <p:nvPr/>
        </p:nvSpPr>
        <p:spPr>
          <a:xfrm>
            <a:off x="6667505" y="1643050"/>
            <a:ext cx="627095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sr-Latn-CS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(1,1)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2962342-23D1-4D24-A142-7F9D64D5BA79}"/>
              </a:ext>
            </a:extLst>
          </p:cNvPr>
          <p:cNvSpPr txBox="1"/>
          <p:nvPr/>
        </p:nvSpPr>
        <p:spPr>
          <a:xfrm>
            <a:off x="6881819" y="2714620"/>
            <a:ext cx="707245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sr-Latn-CS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(1,M)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1E272DC-1A95-44E5-9943-B7F70025FFE5}"/>
              </a:ext>
            </a:extLst>
          </p:cNvPr>
          <p:cNvSpPr txBox="1"/>
          <p:nvPr/>
        </p:nvSpPr>
        <p:spPr>
          <a:xfrm>
            <a:off x="5595935" y="3714752"/>
            <a:ext cx="627095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sr-Latn-CS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(1,1)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D1EA15A-4D6A-4554-9605-A443C4013BCA}"/>
              </a:ext>
            </a:extLst>
          </p:cNvPr>
          <p:cNvSpPr txBox="1"/>
          <p:nvPr/>
        </p:nvSpPr>
        <p:spPr>
          <a:xfrm>
            <a:off x="3524233" y="2643182"/>
            <a:ext cx="707245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sr-Latn-CS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(1,M)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6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82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A8ECE28-A703-48B1-A365-866FB1E49E68}"/>
              </a:ext>
            </a:extLst>
          </p:cNvPr>
          <p:cNvSpPr/>
          <p:nvPr/>
        </p:nvSpPr>
        <p:spPr>
          <a:xfrm>
            <a:off x="4952992" y="2643182"/>
            <a:ext cx="2071702" cy="64294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b="1" dirty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FILM</a:t>
            </a:r>
            <a:endParaRPr lang="sr-Latn-CS" b="1" dirty="0">
              <a:ln w="11430"/>
              <a:solidFill>
                <a:schemeClr val="bg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66B2AFA-32C8-413D-BDC3-6968290227A0}"/>
              </a:ext>
            </a:extLst>
          </p:cNvPr>
          <p:cNvSpPr/>
          <p:nvPr/>
        </p:nvSpPr>
        <p:spPr>
          <a:xfrm>
            <a:off x="4881554" y="642918"/>
            <a:ext cx="1714512" cy="57150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b="1" dirty="0" err="1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NASLOV</a:t>
            </a:r>
            <a:endParaRPr lang="sr-Latn-CS" b="1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BFC5441-9300-4695-B409-DF978867DFCA}"/>
              </a:ext>
            </a:extLst>
          </p:cNvPr>
          <p:cNvSpPr/>
          <p:nvPr/>
        </p:nvSpPr>
        <p:spPr>
          <a:xfrm>
            <a:off x="8096264" y="1000108"/>
            <a:ext cx="1714512" cy="57150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b="1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RE</a:t>
            </a:r>
            <a:r>
              <a:rPr lang="sr-Latn-CS" b="1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ŽISER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1B1FF08-9F7F-4AF9-A61B-3C036F916478}"/>
              </a:ext>
            </a:extLst>
          </p:cNvPr>
          <p:cNvSpPr/>
          <p:nvPr/>
        </p:nvSpPr>
        <p:spPr>
          <a:xfrm>
            <a:off x="6881818" y="4000504"/>
            <a:ext cx="1785950" cy="642942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sr-Latn-CS" b="1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GLUMAC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C8B90C7-62AC-4539-BD01-F63C8AC3D783}"/>
              </a:ext>
            </a:extLst>
          </p:cNvPr>
          <p:cNvSpPr/>
          <p:nvPr/>
        </p:nvSpPr>
        <p:spPr>
          <a:xfrm>
            <a:off x="1952596" y="1643050"/>
            <a:ext cx="1857388" cy="57150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sr-Latn-CS" b="1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SADRŽAJ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60E9B97-1DE8-46A5-9B56-8D77E42346B8}"/>
              </a:ext>
            </a:extLst>
          </p:cNvPr>
          <p:cNvSpPr/>
          <p:nvPr/>
        </p:nvSpPr>
        <p:spPr>
          <a:xfrm>
            <a:off x="3952860" y="4357694"/>
            <a:ext cx="1714512" cy="57150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sr-Latn-CS" b="1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KOPIJA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B2CB686-CC76-41D4-9BB0-F47685AA80DB}"/>
              </a:ext>
            </a:extLst>
          </p:cNvPr>
          <p:cNvCxnSpPr>
            <a:stCxn id="9" idx="0"/>
          </p:cNvCxnSpPr>
          <p:nvPr/>
        </p:nvCxnSpPr>
        <p:spPr>
          <a:xfrm rot="5400000" flipH="1" flipV="1">
            <a:off x="4881563" y="3214688"/>
            <a:ext cx="1071563" cy="12144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47AD336-A3DD-4E01-9425-EB01EB8D64C1}"/>
              </a:ext>
            </a:extLst>
          </p:cNvPr>
          <p:cNvCxnSpPr>
            <a:endCxn id="4" idx="1"/>
          </p:cNvCxnSpPr>
          <p:nvPr/>
        </p:nvCxnSpPr>
        <p:spPr>
          <a:xfrm>
            <a:off x="3524250" y="2143125"/>
            <a:ext cx="1428750" cy="8207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7FF448B-5FBE-49FF-ADE2-270BF09FC99C}"/>
              </a:ext>
            </a:extLst>
          </p:cNvPr>
          <p:cNvCxnSpPr>
            <a:stCxn id="7" idx="2"/>
          </p:cNvCxnSpPr>
          <p:nvPr/>
        </p:nvCxnSpPr>
        <p:spPr>
          <a:xfrm rot="10800000">
            <a:off x="6024563" y="3286125"/>
            <a:ext cx="857250" cy="10366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F50A66E-F705-45B9-B608-5E65090F8F57}"/>
              </a:ext>
            </a:extLst>
          </p:cNvPr>
          <p:cNvCxnSpPr>
            <a:stCxn id="6" idx="2"/>
            <a:endCxn id="4" idx="3"/>
          </p:cNvCxnSpPr>
          <p:nvPr/>
        </p:nvCxnSpPr>
        <p:spPr>
          <a:xfrm rot="10800000" flipV="1">
            <a:off x="7024688" y="1285875"/>
            <a:ext cx="1071562" cy="16779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D47FA3E-5C07-40AD-964E-DD3F4D490BE9}"/>
              </a:ext>
            </a:extLst>
          </p:cNvPr>
          <p:cNvCxnSpPr>
            <a:stCxn id="5" idx="4"/>
            <a:endCxn id="4" idx="0"/>
          </p:cNvCxnSpPr>
          <p:nvPr/>
        </p:nvCxnSpPr>
        <p:spPr>
          <a:xfrm rot="16200000" flipH="1">
            <a:off x="5149057" y="1804195"/>
            <a:ext cx="1428750" cy="24923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2012EFA-E6C7-4312-9151-FAF392AC34A1}"/>
              </a:ext>
            </a:extLst>
          </p:cNvPr>
          <p:cNvSpPr txBox="1"/>
          <p:nvPr/>
        </p:nvSpPr>
        <p:spPr>
          <a:xfrm>
            <a:off x="5810249" y="1643050"/>
            <a:ext cx="627095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sr-Latn-CS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(1,1)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7278F6B-4425-41E2-B372-9C94707F92AC}"/>
              </a:ext>
            </a:extLst>
          </p:cNvPr>
          <p:cNvSpPr txBox="1"/>
          <p:nvPr/>
        </p:nvSpPr>
        <p:spPr>
          <a:xfrm>
            <a:off x="7096133" y="1571612"/>
            <a:ext cx="627095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sr-Latn-CS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(1,1)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A878145-2835-4E51-A0E3-72BA3DBC6AC9}"/>
              </a:ext>
            </a:extLst>
          </p:cNvPr>
          <p:cNvSpPr txBox="1"/>
          <p:nvPr/>
        </p:nvSpPr>
        <p:spPr>
          <a:xfrm>
            <a:off x="6881819" y="3429000"/>
            <a:ext cx="707245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sr-Latn-CS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(1,M)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1BDA19A-8052-45F6-803F-66EFAFA8A2D8}"/>
              </a:ext>
            </a:extLst>
          </p:cNvPr>
          <p:cNvSpPr txBox="1"/>
          <p:nvPr/>
        </p:nvSpPr>
        <p:spPr>
          <a:xfrm>
            <a:off x="3952861" y="2000240"/>
            <a:ext cx="627095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sr-Latn-CS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(1,1)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BF99F7A-95B0-4DC3-933E-27B33B3CED0E}"/>
              </a:ext>
            </a:extLst>
          </p:cNvPr>
          <p:cNvSpPr txBox="1"/>
          <p:nvPr/>
        </p:nvSpPr>
        <p:spPr>
          <a:xfrm>
            <a:off x="4310051" y="3714752"/>
            <a:ext cx="707245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sr-Latn-CS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(1,M)</a:t>
            </a:r>
          </a:p>
        </p:txBody>
      </p:sp>
      <p:sp>
        <p:nvSpPr>
          <p:cNvPr id="32" name="Frame 31">
            <a:extLst>
              <a:ext uri="{FF2B5EF4-FFF2-40B4-BE49-F238E27FC236}">
                <a16:creationId xmlns:a16="http://schemas.microsoft.com/office/drawing/2014/main" id="{73D9D454-00C7-40D3-9593-5DC2CB065C40}"/>
              </a:ext>
            </a:extLst>
          </p:cNvPr>
          <p:cNvSpPr/>
          <p:nvPr/>
        </p:nvSpPr>
        <p:spPr>
          <a:xfrm>
            <a:off x="3952860" y="4357694"/>
            <a:ext cx="1785950" cy="714380"/>
          </a:xfrm>
          <a:prstGeom prst="frame">
            <a:avLst/>
          </a:prstGeom>
          <a:scene3d>
            <a:camera prst="orthographicFront"/>
            <a:lightRig rig="glow" dir="tl">
              <a:rot lat="0" lon="0" rev="5400000"/>
            </a:lightRig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sr-Latn-CS" b="1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KOPIJA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3A681C9-1AEA-4BE2-ACF0-170FD4D5A5D0}"/>
              </a:ext>
            </a:extLst>
          </p:cNvPr>
          <p:cNvCxnSpPr>
            <a:endCxn id="32" idx="0"/>
          </p:cNvCxnSpPr>
          <p:nvPr/>
        </p:nvCxnSpPr>
        <p:spPr>
          <a:xfrm rot="10800000" flipV="1">
            <a:off x="4845051" y="3286126"/>
            <a:ext cx="1179513" cy="107156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>
            <a:extLst>
              <a:ext uri="{FF2B5EF4-FFF2-40B4-BE49-F238E27FC236}">
                <a16:creationId xmlns:a16="http://schemas.microsoft.com/office/drawing/2014/main" id="{67A13F2E-B63A-4917-8B0C-6ACCBEDB8005}"/>
              </a:ext>
            </a:extLst>
          </p:cNvPr>
          <p:cNvSpPr/>
          <p:nvPr/>
        </p:nvSpPr>
        <p:spPr>
          <a:xfrm>
            <a:off x="1738282" y="3500438"/>
            <a:ext cx="1857388" cy="57150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sr-Latn-CS" b="1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BROJcd-A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6F3A7BC-D5F7-41B4-9E99-000A855B0505}"/>
              </a:ext>
            </a:extLst>
          </p:cNvPr>
          <p:cNvCxnSpPr>
            <a:endCxn id="32" idx="1"/>
          </p:cNvCxnSpPr>
          <p:nvPr/>
        </p:nvCxnSpPr>
        <p:spPr>
          <a:xfrm>
            <a:off x="3095625" y="4000501"/>
            <a:ext cx="857250" cy="71437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4FDDFB79-EEE9-40F2-82BA-E20DDA2612B2}"/>
              </a:ext>
            </a:extLst>
          </p:cNvPr>
          <p:cNvSpPr/>
          <p:nvPr/>
        </p:nvSpPr>
        <p:spPr>
          <a:xfrm>
            <a:off x="8596330" y="5143512"/>
            <a:ext cx="1785950" cy="64294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Latn-CS" b="1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GLUMAC</a:t>
            </a:r>
          </a:p>
        </p:txBody>
      </p:sp>
      <p:sp>
        <p:nvSpPr>
          <p:cNvPr id="40" name="Diamond 39">
            <a:extLst>
              <a:ext uri="{FF2B5EF4-FFF2-40B4-BE49-F238E27FC236}">
                <a16:creationId xmlns:a16="http://schemas.microsoft.com/office/drawing/2014/main" id="{3501C418-D721-4009-969D-FB8667043811}"/>
              </a:ext>
            </a:extLst>
          </p:cNvPr>
          <p:cNvSpPr/>
          <p:nvPr/>
        </p:nvSpPr>
        <p:spPr>
          <a:xfrm>
            <a:off x="8596314" y="2786064"/>
            <a:ext cx="1571625" cy="428625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Latn-CS" dirty="0">
                <a:solidFill>
                  <a:schemeClr val="tx1"/>
                </a:solidFill>
              </a:rPr>
              <a:t>glumi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2163D1B2-5079-44A8-9D18-1C8FDA2B4142}"/>
              </a:ext>
            </a:extLst>
          </p:cNvPr>
          <p:cNvCxnSpPr>
            <a:stCxn id="4" idx="3"/>
            <a:endCxn id="40" idx="1"/>
          </p:cNvCxnSpPr>
          <p:nvPr/>
        </p:nvCxnSpPr>
        <p:spPr>
          <a:xfrm>
            <a:off x="7024689" y="2963863"/>
            <a:ext cx="1571625" cy="365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742E9E58-B0B3-458E-906C-74B8E8754DAB}"/>
              </a:ext>
            </a:extLst>
          </p:cNvPr>
          <p:cNvCxnSpPr>
            <a:stCxn id="40" idx="2"/>
          </p:cNvCxnSpPr>
          <p:nvPr/>
        </p:nvCxnSpPr>
        <p:spPr>
          <a:xfrm rot="16200000" flipH="1">
            <a:off x="8471694" y="4125119"/>
            <a:ext cx="1928812" cy="1079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>
            <a:extLst>
              <a:ext uri="{FF2B5EF4-FFF2-40B4-BE49-F238E27FC236}">
                <a16:creationId xmlns:a16="http://schemas.microsoft.com/office/drawing/2014/main" id="{9EEAD349-2EA6-41C6-A907-2D02D1C25D28}"/>
              </a:ext>
            </a:extLst>
          </p:cNvPr>
          <p:cNvSpPr/>
          <p:nvPr/>
        </p:nvSpPr>
        <p:spPr>
          <a:xfrm>
            <a:off x="6667504" y="4071942"/>
            <a:ext cx="1857388" cy="57150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sr-Latn-CS" b="1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IME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12B50551-F689-4C02-81AB-48BE8E329599}"/>
              </a:ext>
            </a:extLst>
          </p:cNvPr>
          <p:cNvSpPr/>
          <p:nvPr/>
        </p:nvSpPr>
        <p:spPr>
          <a:xfrm>
            <a:off x="6167438" y="5143512"/>
            <a:ext cx="1857388" cy="57150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sr-Latn-CS" b="1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PREZIME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64F551D5-15AC-4478-841F-33815265EB92}"/>
              </a:ext>
            </a:extLst>
          </p:cNvPr>
          <p:cNvCxnSpPr>
            <a:stCxn id="46" idx="5"/>
          </p:cNvCxnSpPr>
          <p:nvPr/>
        </p:nvCxnSpPr>
        <p:spPr>
          <a:xfrm rot="16200000" flipH="1">
            <a:off x="7971632" y="4841082"/>
            <a:ext cx="906463" cy="3429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ACF1A606-451A-4D17-A0FD-49E1E8DD8D7C}"/>
              </a:ext>
            </a:extLst>
          </p:cNvPr>
          <p:cNvCxnSpPr>
            <a:stCxn id="47" idx="6"/>
          </p:cNvCxnSpPr>
          <p:nvPr/>
        </p:nvCxnSpPr>
        <p:spPr>
          <a:xfrm>
            <a:off x="8024813" y="5429251"/>
            <a:ext cx="571500" cy="3651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701E2E18-85B0-4B51-83A1-C426153EEF5B}"/>
              </a:ext>
            </a:extLst>
          </p:cNvPr>
          <p:cNvSpPr txBox="1"/>
          <p:nvPr/>
        </p:nvSpPr>
        <p:spPr>
          <a:xfrm>
            <a:off x="7239009" y="2571744"/>
            <a:ext cx="707245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sr-Latn-CS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(1,M)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E520A51-A3A3-4E54-9A9E-F7558F771427}"/>
              </a:ext>
            </a:extLst>
          </p:cNvPr>
          <p:cNvSpPr txBox="1"/>
          <p:nvPr/>
        </p:nvSpPr>
        <p:spPr>
          <a:xfrm>
            <a:off x="9525025" y="4572008"/>
            <a:ext cx="707245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sr-Latn-CS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(0,M)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6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82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5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8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7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62F4DBCD-EE2E-4474-A911-690D14504423}"/>
              </a:ext>
            </a:extLst>
          </p:cNvPr>
          <p:cNvSpPr/>
          <p:nvPr/>
        </p:nvSpPr>
        <p:spPr>
          <a:xfrm>
            <a:off x="8596330" y="2643182"/>
            <a:ext cx="1571636" cy="64294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r-Latn-CS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4B4648D-ECCA-4EB7-BFD6-C5D867EE9B89}"/>
              </a:ext>
            </a:extLst>
          </p:cNvPr>
          <p:cNvSpPr/>
          <p:nvPr/>
        </p:nvSpPr>
        <p:spPr>
          <a:xfrm>
            <a:off x="4952992" y="2643182"/>
            <a:ext cx="2071702" cy="64294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b="1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FILM</a:t>
            </a:r>
            <a:endParaRPr lang="sr-Latn-CS" b="1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65D6AD0-703A-4A5E-84C2-A19970E413BE}"/>
              </a:ext>
            </a:extLst>
          </p:cNvPr>
          <p:cNvSpPr/>
          <p:nvPr/>
        </p:nvSpPr>
        <p:spPr>
          <a:xfrm>
            <a:off x="4881554" y="642918"/>
            <a:ext cx="1714512" cy="57150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b="1" dirty="0" err="1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NASLOV</a:t>
            </a:r>
            <a:endParaRPr lang="sr-Latn-CS" b="1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B580EC0-96BF-4470-AECC-56B549296177}"/>
              </a:ext>
            </a:extLst>
          </p:cNvPr>
          <p:cNvSpPr/>
          <p:nvPr/>
        </p:nvSpPr>
        <p:spPr>
          <a:xfrm>
            <a:off x="8096264" y="1000108"/>
            <a:ext cx="1714512" cy="57150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b="1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RE</a:t>
            </a:r>
            <a:r>
              <a:rPr lang="sr-Latn-CS" b="1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ŽISER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1C00933-8B6C-4C82-852B-48EB74D01CEC}"/>
              </a:ext>
            </a:extLst>
          </p:cNvPr>
          <p:cNvSpPr/>
          <p:nvPr/>
        </p:nvSpPr>
        <p:spPr>
          <a:xfrm>
            <a:off x="1952596" y="1643050"/>
            <a:ext cx="1857388" cy="57150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sr-Latn-CS" b="1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SADRŽAJ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8A91923-46A2-4A2D-A225-EF87A52FD812}"/>
              </a:ext>
            </a:extLst>
          </p:cNvPr>
          <p:cNvCxnSpPr>
            <a:endCxn id="4" idx="1"/>
          </p:cNvCxnSpPr>
          <p:nvPr/>
        </p:nvCxnSpPr>
        <p:spPr>
          <a:xfrm>
            <a:off x="3524250" y="2143125"/>
            <a:ext cx="1428750" cy="8207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8A3BB24-48AD-45F9-AFA6-5735F95DB0C5}"/>
              </a:ext>
            </a:extLst>
          </p:cNvPr>
          <p:cNvCxnSpPr>
            <a:stCxn id="6" idx="2"/>
            <a:endCxn id="4" idx="3"/>
          </p:cNvCxnSpPr>
          <p:nvPr/>
        </p:nvCxnSpPr>
        <p:spPr>
          <a:xfrm rot="10800000" flipV="1">
            <a:off x="7024688" y="1285875"/>
            <a:ext cx="1071562" cy="16779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F10EC3C-782D-437F-86C5-456C6CA8A85C}"/>
              </a:ext>
            </a:extLst>
          </p:cNvPr>
          <p:cNvCxnSpPr>
            <a:stCxn id="5" idx="4"/>
            <a:endCxn id="4" idx="0"/>
          </p:cNvCxnSpPr>
          <p:nvPr/>
        </p:nvCxnSpPr>
        <p:spPr>
          <a:xfrm rot="16200000" flipH="1">
            <a:off x="5149057" y="1804195"/>
            <a:ext cx="1428750" cy="24923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0CCA155F-DDE4-479E-A364-C02784C22D33}"/>
              </a:ext>
            </a:extLst>
          </p:cNvPr>
          <p:cNvSpPr txBox="1"/>
          <p:nvPr/>
        </p:nvSpPr>
        <p:spPr>
          <a:xfrm>
            <a:off x="5810249" y="1643050"/>
            <a:ext cx="627095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sr-Latn-CS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(1,1)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748EB03-001D-4974-B860-3DBDCDC79A5C}"/>
              </a:ext>
            </a:extLst>
          </p:cNvPr>
          <p:cNvSpPr txBox="1"/>
          <p:nvPr/>
        </p:nvSpPr>
        <p:spPr>
          <a:xfrm>
            <a:off x="7096133" y="1571612"/>
            <a:ext cx="627095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sr-Latn-CS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(1,1)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39C123A-DF58-4832-BA1C-A3498288159F}"/>
              </a:ext>
            </a:extLst>
          </p:cNvPr>
          <p:cNvSpPr txBox="1"/>
          <p:nvPr/>
        </p:nvSpPr>
        <p:spPr>
          <a:xfrm>
            <a:off x="3952861" y="2000240"/>
            <a:ext cx="627095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sr-Latn-CS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(1,1)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20F8066-0A49-451A-9008-80EF4448F65F}"/>
              </a:ext>
            </a:extLst>
          </p:cNvPr>
          <p:cNvSpPr txBox="1"/>
          <p:nvPr/>
        </p:nvSpPr>
        <p:spPr>
          <a:xfrm>
            <a:off x="4310051" y="3714752"/>
            <a:ext cx="707245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sr-Latn-CS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(1,M)</a:t>
            </a:r>
          </a:p>
        </p:txBody>
      </p:sp>
      <p:sp>
        <p:nvSpPr>
          <p:cNvPr id="20" name="Frame 19">
            <a:extLst>
              <a:ext uri="{FF2B5EF4-FFF2-40B4-BE49-F238E27FC236}">
                <a16:creationId xmlns:a16="http://schemas.microsoft.com/office/drawing/2014/main" id="{FBEE8021-3739-4B88-9F5F-5433722672AF}"/>
              </a:ext>
            </a:extLst>
          </p:cNvPr>
          <p:cNvSpPr/>
          <p:nvPr/>
        </p:nvSpPr>
        <p:spPr>
          <a:xfrm>
            <a:off x="3881422" y="4357694"/>
            <a:ext cx="1785950" cy="714380"/>
          </a:xfrm>
          <a:prstGeom prst="frame">
            <a:avLst/>
          </a:prstGeom>
          <a:scene3d>
            <a:camera prst="orthographicFront"/>
            <a:lightRig rig="glow" dir="tl">
              <a:rot lat="0" lon="0" rev="5400000"/>
            </a:lightRig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sr-Latn-CS" b="1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KOPIJA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3A53A73-CC6E-452E-A09E-15329938115D}"/>
              </a:ext>
            </a:extLst>
          </p:cNvPr>
          <p:cNvCxnSpPr>
            <a:stCxn id="4" idx="2"/>
            <a:endCxn id="20" idx="0"/>
          </p:cNvCxnSpPr>
          <p:nvPr/>
        </p:nvCxnSpPr>
        <p:spPr>
          <a:xfrm rot="5400000">
            <a:off x="4845051" y="3214689"/>
            <a:ext cx="1071563" cy="121443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64F4AE93-F420-4BA0-A20C-7B24352CE41F}"/>
              </a:ext>
            </a:extLst>
          </p:cNvPr>
          <p:cNvSpPr/>
          <p:nvPr/>
        </p:nvSpPr>
        <p:spPr>
          <a:xfrm>
            <a:off x="1738282" y="3500438"/>
            <a:ext cx="1857388" cy="57150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sr-Latn-CS" b="1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BROJcd-A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DF7EB87-45C4-4B6B-AEEA-B27CC6AA53EE}"/>
              </a:ext>
            </a:extLst>
          </p:cNvPr>
          <p:cNvCxnSpPr>
            <a:endCxn id="20" idx="1"/>
          </p:cNvCxnSpPr>
          <p:nvPr/>
        </p:nvCxnSpPr>
        <p:spPr>
          <a:xfrm rot="16200000" flipH="1">
            <a:off x="3238501" y="4071938"/>
            <a:ext cx="714375" cy="5715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0F4AC2BF-25F7-42DA-8129-4B6F63217C40}"/>
              </a:ext>
            </a:extLst>
          </p:cNvPr>
          <p:cNvSpPr/>
          <p:nvPr/>
        </p:nvSpPr>
        <p:spPr>
          <a:xfrm>
            <a:off x="8596330" y="5143512"/>
            <a:ext cx="1785950" cy="64294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Latn-CS" b="1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GLUMAC</a:t>
            </a:r>
          </a:p>
        </p:txBody>
      </p:sp>
      <p:sp>
        <p:nvSpPr>
          <p:cNvPr id="25" name="Diamond 24">
            <a:extLst>
              <a:ext uri="{FF2B5EF4-FFF2-40B4-BE49-F238E27FC236}">
                <a16:creationId xmlns:a16="http://schemas.microsoft.com/office/drawing/2014/main" id="{EB5FC9DA-2B31-4248-8BBE-ABAD48628934}"/>
              </a:ext>
            </a:extLst>
          </p:cNvPr>
          <p:cNvSpPr/>
          <p:nvPr/>
        </p:nvSpPr>
        <p:spPr>
          <a:xfrm>
            <a:off x="8596314" y="2643189"/>
            <a:ext cx="1571625" cy="64293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Latn-CS" dirty="0">
                <a:solidFill>
                  <a:schemeClr val="tx1"/>
                </a:solidFill>
              </a:rPr>
              <a:t>glumi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A29984E-0D51-43D0-8D83-0D779DA4220E}"/>
              </a:ext>
            </a:extLst>
          </p:cNvPr>
          <p:cNvCxnSpPr>
            <a:stCxn id="4" idx="3"/>
            <a:endCxn id="25" idx="1"/>
          </p:cNvCxnSpPr>
          <p:nvPr/>
        </p:nvCxnSpPr>
        <p:spPr>
          <a:xfrm>
            <a:off x="7024689" y="2963863"/>
            <a:ext cx="1571625" cy="0"/>
          </a:xfrm>
          <a:prstGeom prst="line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AB5819E-09A1-4804-8766-F8E68CDC2E47}"/>
              </a:ext>
            </a:extLst>
          </p:cNvPr>
          <p:cNvCxnSpPr>
            <a:stCxn id="25" idx="2"/>
          </p:cNvCxnSpPr>
          <p:nvPr/>
        </p:nvCxnSpPr>
        <p:spPr>
          <a:xfrm rot="16200000" flipH="1">
            <a:off x="8507413" y="4160838"/>
            <a:ext cx="1857375" cy="107950"/>
          </a:xfrm>
          <a:prstGeom prst="line">
            <a:avLst/>
          </a:prstGeom>
          <a:ln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9D9E3BCB-A473-40AB-B913-908D264CF90C}"/>
              </a:ext>
            </a:extLst>
          </p:cNvPr>
          <p:cNvSpPr/>
          <p:nvPr/>
        </p:nvSpPr>
        <p:spPr>
          <a:xfrm>
            <a:off x="6667504" y="4071942"/>
            <a:ext cx="1857388" cy="57150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sr-Latn-CS" b="1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IME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FBF9334-AD90-4703-8819-73E30CFFD999}"/>
              </a:ext>
            </a:extLst>
          </p:cNvPr>
          <p:cNvSpPr/>
          <p:nvPr/>
        </p:nvSpPr>
        <p:spPr>
          <a:xfrm>
            <a:off x="6167438" y="5143512"/>
            <a:ext cx="1857388" cy="57150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sr-Latn-CS" b="1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PREZIME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F566448-9080-46C0-98E1-26F061C5BF5A}"/>
              </a:ext>
            </a:extLst>
          </p:cNvPr>
          <p:cNvCxnSpPr>
            <a:stCxn id="28" idx="5"/>
          </p:cNvCxnSpPr>
          <p:nvPr/>
        </p:nvCxnSpPr>
        <p:spPr>
          <a:xfrm rot="16200000" flipH="1">
            <a:off x="7971632" y="4841082"/>
            <a:ext cx="906463" cy="3429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5DFC51F-A194-46E8-B8D9-A479EF271E30}"/>
              </a:ext>
            </a:extLst>
          </p:cNvPr>
          <p:cNvCxnSpPr>
            <a:stCxn id="29" idx="6"/>
          </p:cNvCxnSpPr>
          <p:nvPr/>
        </p:nvCxnSpPr>
        <p:spPr>
          <a:xfrm>
            <a:off x="8024813" y="5429251"/>
            <a:ext cx="571500" cy="3651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571F8FC5-1694-48F3-AAFB-E9A4E9C2C3E1}"/>
              </a:ext>
            </a:extLst>
          </p:cNvPr>
          <p:cNvSpPr txBox="1"/>
          <p:nvPr/>
        </p:nvSpPr>
        <p:spPr>
          <a:xfrm>
            <a:off x="7239009" y="2571744"/>
            <a:ext cx="707245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sr-Latn-CS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(1,M)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820AB61-73B4-4C53-9A9D-B6E6685C9249}"/>
              </a:ext>
            </a:extLst>
          </p:cNvPr>
          <p:cNvSpPr txBox="1"/>
          <p:nvPr/>
        </p:nvSpPr>
        <p:spPr>
          <a:xfrm>
            <a:off x="9525025" y="4572008"/>
            <a:ext cx="707245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sr-Latn-CS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(0,M)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8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8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9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09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2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0131B-7237-4446-ABA0-52F16150B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9750" y="214313"/>
            <a:ext cx="8643938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dirty="0"/>
              <a:t>GENERALIZACIJA I SPECIJALIZACIJA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4378C-4391-44A1-B656-1839B8F82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r-Latn-CS" b="1" u="sng" dirty="0">
                <a:ln w="50800"/>
              </a:rPr>
              <a:t>Generalizacija</a:t>
            </a:r>
            <a:r>
              <a:rPr lang="sr-Latn-CS" b="1" dirty="0">
                <a:ln w="50800"/>
              </a:rPr>
              <a:t> je apstrakcija u kojoj se skup sličnih tipova objekata tretira kao generički tip (nadtip).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sr-Latn-CS" b="1" dirty="0">
              <a:ln w="50800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r-Latn-CS" b="1" dirty="0">
                <a:ln w="50800"/>
              </a:rPr>
              <a:t>Slični tipovi objekata su oni tipovi koji imaju neka zajednička svojstva atribute ili veza.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sr-Latn-CS" b="1" dirty="0">
              <a:ln w="50800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r-Latn-CS" b="1" u="sng" dirty="0">
                <a:ln w="50800"/>
              </a:rPr>
              <a:t>Specijalizacija</a:t>
            </a:r>
            <a:r>
              <a:rPr lang="sr-Latn-CS" b="1" dirty="0">
                <a:ln w="50800"/>
              </a:rPr>
              <a:t> je inverzni postupak u kome se za neki tip objekta, definišu njegovi podtipovi, koji imaju neka specifična svojstva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F83F956-5923-4038-8FFB-31C93AD5A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9750" y="142875"/>
            <a:ext cx="8643938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dirty="0"/>
              <a:t>GENERALIZACIJA I SPECIJALIZACIJA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AC2EB43-ECCB-489C-BEA3-C7EEFE17D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8096" y="5343516"/>
            <a:ext cx="1600200" cy="44293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marL="342900" indent="-342900" algn="ctr">
              <a:lnSpc>
                <a:spcPct val="80000"/>
              </a:lnSpc>
              <a:defRPr/>
            </a:pPr>
            <a:r>
              <a:rPr lang="sr-Latn-CS" b="1">
                <a:solidFill>
                  <a:prstClr val="black"/>
                </a:solidFill>
                <a:latin typeface="Tw Cen MT" panose="020B0602020104020603"/>
              </a:rPr>
              <a:t>prodavac</a:t>
            </a:r>
            <a:endParaRPr lang="en-US" b="1">
              <a:solidFill>
                <a:prstClr val="black"/>
              </a:solidFill>
              <a:latin typeface="Tw Cen MT" panose="020B0602020104020603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B24BAC0-346A-4C52-9BC5-12CC70368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496" y="5343516"/>
            <a:ext cx="1676400" cy="44293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marL="342900" indent="-342900" algn="ctr">
              <a:lnSpc>
                <a:spcPct val="80000"/>
              </a:lnSpc>
              <a:defRPr/>
            </a:pPr>
            <a:r>
              <a:rPr lang="sr-Latn-CS" b="1">
                <a:solidFill>
                  <a:prstClr val="black"/>
                </a:solidFill>
                <a:latin typeface="Tw Cen MT" panose="020B0602020104020603"/>
              </a:rPr>
              <a:t>profesor</a:t>
            </a:r>
            <a:endParaRPr lang="en-US" b="1">
              <a:solidFill>
                <a:prstClr val="black"/>
              </a:solidFill>
              <a:latin typeface="Tw Cen MT" panose="020B0602020104020603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7176EC2-2358-4735-992C-E9AD3E8DF6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7296" y="2828916"/>
            <a:ext cx="2209800" cy="45720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marL="342900" indent="-342900" algn="ctr">
              <a:lnSpc>
                <a:spcPct val="80000"/>
              </a:lnSpc>
              <a:defRPr/>
            </a:pPr>
            <a:r>
              <a:rPr lang="en-US" b="1">
                <a:solidFill>
                  <a:prstClr val="black"/>
                </a:solidFill>
                <a:latin typeface="Tw Cen MT" panose="020B0602020104020603"/>
              </a:rPr>
              <a:t>radnik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F7311088-4D1A-4878-8063-4256C6BD3E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5896" y="5343516"/>
            <a:ext cx="1676400" cy="44293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marL="342900" indent="-342900" algn="ctr">
              <a:lnSpc>
                <a:spcPct val="80000"/>
              </a:lnSpc>
              <a:defRPr/>
            </a:pPr>
            <a:r>
              <a:rPr lang="en-US" b="1">
                <a:solidFill>
                  <a:prstClr val="black"/>
                </a:solidFill>
                <a:latin typeface="Tw Cen MT" panose="020B0602020104020603"/>
              </a:rPr>
              <a:t>slu</a:t>
            </a:r>
            <a:r>
              <a:rPr lang="sr-Latn-CS" b="1">
                <a:solidFill>
                  <a:prstClr val="black"/>
                </a:solidFill>
                <a:latin typeface="Tw Cen MT" panose="020B0602020104020603"/>
              </a:rPr>
              <a:t>žbenik</a:t>
            </a:r>
            <a:endParaRPr lang="en-US" b="1">
              <a:solidFill>
                <a:prstClr val="black"/>
              </a:solidFill>
              <a:latin typeface="Tw Cen MT" panose="020B0602020104020603"/>
            </a:endParaRPr>
          </a:p>
        </p:txBody>
      </p:sp>
      <p:sp>
        <p:nvSpPr>
          <p:cNvPr id="9" name="AutoShape 7">
            <a:extLst>
              <a:ext uri="{FF2B5EF4-FFF2-40B4-BE49-F238E27FC236}">
                <a16:creationId xmlns:a16="http://schemas.microsoft.com/office/drawing/2014/main" id="{4498B898-3919-4B7C-ACE5-9F7478D7C0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5896" y="4048116"/>
            <a:ext cx="1676400" cy="685800"/>
          </a:xfrm>
          <a:prstGeom prst="diamond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marL="342900" indent="-342900" algn="ctr">
              <a:lnSpc>
                <a:spcPct val="80000"/>
              </a:lnSpc>
              <a:defRPr/>
            </a:pPr>
            <a:r>
              <a:rPr lang="en-US" b="1">
                <a:solidFill>
                  <a:prstClr val="black"/>
                </a:solidFill>
                <a:latin typeface="Tw Cen MT" panose="020B0602020104020603"/>
              </a:rPr>
              <a:t>S</a:t>
            </a:r>
          </a:p>
        </p:txBody>
      </p:sp>
      <p:sp>
        <p:nvSpPr>
          <p:cNvPr id="10" name="AutoShape 8">
            <a:extLst>
              <a:ext uri="{FF2B5EF4-FFF2-40B4-BE49-F238E27FC236}">
                <a16:creationId xmlns:a16="http://schemas.microsoft.com/office/drawing/2014/main" id="{A750741D-5DAA-4787-B033-237835074370}"/>
              </a:ext>
            </a:extLst>
          </p:cNvPr>
          <p:cNvSpPr txBox="1">
            <a:spLocks noChangeArrowheads="1"/>
          </p:cNvSpPr>
          <p:nvPr/>
        </p:nvSpPr>
        <p:spPr>
          <a:xfrm>
            <a:off x="3543296" y="2143116"/>
            <a:ext cx="1676400" cy="3810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marL="342900" indent="-342900" algn="ctr">
              <a:lnSpc>
                <a:spcPct val="80000"/>
              </a:lnSpc>
              <a:defRPr/>
            </a:pPr>
            <a:r>
              <a:rPr lang="en-US" b="1">
                <a:solidFill>
                  <a:prstClr val="black"/>
                </a:solidFill>
                <a:latin typeface="Tw Cen MT" panose="020B0602020104020603"/>
              </a:rPr>
              <a:t>v</a:t>
            </a:r>
            <a:r>
              <a:rPr lang="sr-Latn-CS" b="1">
                <a:solidFill>
                  <a:prstClr val="black"/>
                </a:solidFill>
                <a:latin typeface="Tw Cen MT" panose="020B0602020104020603"/>
              </a:rPr>
              <a:t>rsta</a:t>
            </a:r>
            <a:r>
              <a:rPr lang="en-US" b="1">
                <a:solidFill>
                  <a:prstClr val="black"/>
                </a:solidFill>
                <a:latin typeface="Tw Cen MT" panose="020B0602020104020603"/>
              </a:rPr>
              <a:t>_posla</a:t>
            </a:r>
          </a:p>
        </p:txBody>
      </p:sp>
      <p:sp>
        <p:nvSpPr>
          <p:cNvPr id="72725" name="Line 9">
            <a:extLst>
              <a:ext uri="{FF2B5EF4-FFF2-40B4-BE49-F238E27FC236}">
                <a16:creationId xmlns:a16="http://schemas.microsoft.com/office/drawing/2014/main" id="{78528EB8-F8FD-44AC-9D0F-BD7B6A8941B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62500" y="2524125"/>
            <a:ext cx="129540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AutoShape 10">
            <a:extLst>
              <a:ext uri="{FF2B5EF4-FFF2-40B4-BE49-F238E27FC236}">
                <a16:creationId xmlns:a16="http://schemas.microsoft.com/office/drawing/2014/main" id="{746C1BBF-3141-49AB-ADCE-9609C63BA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496" y="2143116"/>
            <a:ext cx="1676400" cy="3810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marL="342900" indent="-342900" algn="ctr">
              <a:lnSpc>
                <a:spcPct val="80000"/>
              </a:lnSpc>
              <a:defRPr/>
            </a:pPr>
            <a:r>
              <a:rPr lang="en-US" b="1">
                <a:solidFill>
                  <a:prstClr val="black"/>
                </a:solidFill>
                <a:latin typeface="Tw Cen MT" panose="020B0602020104020603"/>
              </a:rPr>
              <a:t>jmbg</a:t>
            </a:r>
          </a:p>
        </p:txBody>
      </p:sp>
      <p:sp>
        <p:nvSpPr>
          <p:cNvPr id="13" name="AutoShape 11">
            <a:extLst>
              <a:ext uri="{FF2B5EF4-FFF2-40B4-BE49-F238E27FC236}">
                <a16:creationId xmlns:a16="http://schemas.microsoft.com/office/drawing/2014/main" id="{FD9BA3D2-7131-4199-82EF-EDF61C21A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5696" y="2143116"/>
            <a:ext cx="1676400" cy="3810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marL="342900" indent="-342900" algn="ctr">
              <a:lnSpc>
                <a:spcPct val="80000"/>
              </a:lnSpc>
              <a:defRPr/>
            </a:pPr>
            <a:r>
              <a:rPr lang="en-US" b="1" dirty="0" err="1">
                <a:solidFill>
                  <a:prstClr val="black"/>
                </a:solidFill>
                <a:latin typeface="Tw Cen MT" panose="020B0602020104020603"/>
              </a:rPr>
              <a:t>ime</a:t>
            </a:r>
            <a:endParaRPr lang="en-US" b="1" dirty="0">
              <a:solidFill>
                <a:prstClr val="black"/>
              </a:solidFill>
              <a:latin typeface="Tw Cen MT" panose="020B0602020104020603"/>
            </a:endParaRPr>
          </a:p>
        </p:txBody>
      </p:sp>
      <p:sp>
        <p:nvSpPr>
          <p:cNvPr id="72732" name="Line 12">
            <a:extLst>
              <a:ext uri="{FF2B5EF4-FFF2-40B4-BE49-F238E27FC236}">
                <a16:creationId xmlns:a16="http://schemas.microsoft.com/office/drawing/2014/main" id="{13F23714-10A8-41D1-9B6A-434A232B069D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6500" y="2524125"/>
            <a:ext cx="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72733" name="Line 13">
            <a:extLst>
              <a:ext uri="{FF2B5EF4-FFF2-40B4-BE49-F238E27FC236}">
                <a16:creationId xmlns:a16="http://schemas.microsoft.com/office/drawing/2014/main" id="{FC3597C1-232D-4D95-941A-7D451010BF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91300" y="2524125"/>
            <a:ext cx="152400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72734" name="Line 14">
            <a:extLst>
              <a:ext uri="{FF2B5EF4-FFF2-40B4-BE49-F238E27FC236}">
                <a16:creationId xmlns:a16="http://schemas.microsoft.com/office/drawing/2014/main" id="{4E1C2248-597E-4A9E-86EF-F118C93A67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19500" y="4733925"/>
            <a:ext cx="2514600" cy="609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72735" name="Line 15">
            <a:extLst>
              <a:ext uri="{FF2B5EF4-FFF2-40B4-BE49-F238E27FC236}">
                <a16:creationId xmlns:a16="http://schemas.microsoft.com/office/drawing/2014/main" id="{14691F90-8600-48B0-998D-F68EE491EA7E}"/>
              </a:ext>
            </a:extLst>
          </p:cNvPr>
          <p:cNvSpPr>
            <a:spLocks noChangeShapeType="1"/>
          </p:cNvSpPr>
          <p:nvPr/>
        </p:nvSpPr>
        <p:spPr bwMode="auto">
          <a:xfrm>
            <a:off x="6134100" y="4733925"/>
            <a:ext cx="0" cy="609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72736" name="Line 16">
            <a:extLst>
              <a:ext uri="{FF2B5EF4-FFF2-40B4-BE49-F238E27FC236}">
                <a16:creationId xmlns:a16="http://schemas.microsoft.com/office/drawing/2014/main" id="{8DAE6379-ACD9-4146-A2EF-E8A04676A991}"/>
              </a:ext>
            </a:extLst>
          </p:cNvPr>
          <p:cNvSpPr>
            <a:spLocks noChangeShapeType="1"/>
          </p:cNvSpPr>
          <p:nvPr/>
        </p:nvSpPr>
        <p:spPr bwMode="auto">
          <a:xfrm>
            <a:off x="6134100" y="4733925"/>
            <a:ext cx="2362200" cy="609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72737" name="Line 17">
            <a:extLst>
              <a:ext uri="{FF2B5EF4-FFF2-40B4-BE49-F238E27FC236}">
                <a16:creationId xmlns:a16="http://schemas.microsoft.com/office/drawing/2014/main" id="{30068E49-2AE1-4B52-9BF4-FED695B22A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34100" y="3286125"/>
            <a:ext cx="33338" cy="762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72738" name="TextBox 19">
            <a:extLst>
              <a:ext uri="{FF2B5EF4-FFF2-40B4-BE49-F238E27FC236}">
                <a16:creationId xmlns:a16="http://schemas.microsoft.com/office/drawing/2014/main" id="{7D8A31BB-D31C-48DA-9BDF-6D2074EA68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3314" y="3857625"/>
            <a:ext cx="12842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sr-Latn-CS" altLang="en-US" sz="1800">
                <a:solidFill>
                  <a:prstClr val="black"/>
                </a:solidFill>
                <a:latin typeface="Book Antiqua" panose="02040602050305030304" pitchFamily="18" charset="0"/>
              </a:rPr>
              <a:t>S- Subtype</a:t>
            </a:r>
          </a:p>
        </p:txBody>
      </p:sp>
      <p:sp>
        <p:nvSpPr>
          <p:cNvPr id="72739" name="TextBox 20">
            <a:extLst>
              <a:ext uri="{FF2B5EF4-FFF2-40B4-BE49-F238E27FC236}">
                <a16:creationId xmlns:a16="http://schemas.microsoft.com/office/drawing/2014/main" id="{7DF39D4B-624A-499A-8A5C-D56BC07E6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1313" y="2857500"/>
            <a:ext cx="895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sr-Latn-CS" altLang="en-US" sz="1800">
                <a:solidFill>
                  <a:prstClr val="black"/>
                </a:solidFill>
                <a:latin typeface="Book Antiqua" panose="02040602050305030304" pitchFamily="18" charset="0"/>
              </a:rPr>
              <a:t>nadtip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DF41816-A590-4506-A70D-CC8A50C44970}"/>
              </a:ext>
            </a:extLst>
          </p:cNvPr>
          <p:cNvCxnSpPr>
            <a:stCxn id="72739" idx="3"/>
          </p:cNvCxnSpPr>
          <p:nvPr/>
        </p:nvCxnSpPr>
        <p:spPr>
          <a:xfrm>
            <a:off x="3776664" y="3041651"/>
            <a:ext cx="1462087" cy="30163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741" name="TextBox 25">
            <a:extLst>
              <a:ext uri="{FF2B5EF4-FFF2-40B4-BE49-F238E27FC236}">
                <a16:creationId xmlns:a16="http://schemas.microsoft.com/office/drawing/2014/main" id="{FBC90D27-8C62-4367-9461-BF8A4C1510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1313" y="4429125"/>
            <a:ext cx="8747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sr-Latn-CS" altLang="en-US" sz="1800">
                <a:solidFill>
                  <a:prstClr val="black"/>
                </a:solidFill>
                <a:latin typeface="Book Antiqua" panose="02040602050305030304" pitchFamily="18" charset="0"/>
              </a:rPr>
              <a:t>podtip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10DDC8E-33FE-4570-BB80-0648620F7BCC}"/>
              </a:ext>
            </a:extLst>
          </p:cNvPr>
          <p:cNvCxnSpPr>
            <a:stCxn id="72741" idx="3"/>
          </p:cNvCxnSpPr>
          <p:nvPr/>
        </p:nvCxnSpPr>
        <p:spPr>
          <a:xfrm>
            <a:off x="3756026" y="4613276"/>
            <a:ext cx="4125913" cy="815975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2D801A1-4610-4152-9D12-C1D9AC8F0584}"/>
              </a:ext>
            </a:extLst>
          </p:cNvPr>
          <p:cNvCxnSpPr>
            <a:stCxn id="72741" idx="3"/>
          </p:cNvCxnSpPr>
          <p:nvPr/>
        </p:nvCxnSpPr>
        <p:spPr>
          <a:xfrm>
            <a:off x="3756026" y="4613276"/>
            <a:ext cx="1768475" cy="887413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0B414B5-BC7A-43F1-B93F-B0E7C55B44E8}"/>
              </a:ext>
            </a:extLst>
          </p:cNvPr>
          <p:cNvCxnSpPr>
            <a:stCxn id="72741" idx="3"/>
          </p:cNvCxnSpPr>
          <p:nvPr/>
        </p:nvCxnSpPr>
        <p:spPr>
          <a:xfrm flipH="1">
            <a:off x="3381375" y="4613276"/>
            <a:ext cx="374650" cy="815975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45E4404-30B8-473E-AC0D-8C9A7337789C}"/>
              </a:ext>
            </a:extLst>
          </p:cNvPr>
          <p:cNvSpPr txBox="1">
            <a:spLocks noChangeArrowheads="1"/>
          </p:cNvSpPr>
          <p:nvPr/>
        </p:nvSpPr>
        <p:spPr>
          <a:xfrm>
            <a:off x="2166939" y="2214563"/>
            <a:ext cx="8143875" cy="24955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48640" indent="-411480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  <a:defRPr/>
            </a:pPr>
            <a:r>
              <a:rPr lang="en-US" sz="2800" dirty="0" err="1">
                <a:solidFill>
                  <a:prstClr val="black"/>
                </a:solidFill>
                <a:latin typeface="Tw Cen MT" panose="020B0602020104020603"/>
              </a:rPr>
              <a:t>Generalizacija</a:t>
            </a:r>
            <a:r>
              <a:rPr lang="en-US" sz="2800" dirty="0">
                <a:solidFill>
                  <a:prstClr val="black"/>
                </a:solidFill>
                <a:latin typeface="Tw Cen MT" panose="020B0602020104020603"/>
              </a:rPr>
              <a:t>: </a:t>
            </a:r>
            <a:r>
              <a:rPr lang="en-US" sz="2800" dirty="0" err="1">
                <a:solidFill>
                  <a:prstClr val="black"/>
                </a:solidFill>
                <a:latin typeface="Tw Cen MT" panose="020B0602020104020603"/>
              </a:rPr>
              <a:t>preslikavanje</a:t>
            </a:r>
            <a:r>
              <a:rPr lang="en-US" sz="2800" dirty="0">
                <a:solidFill>
                  <a:prstClr val="black"/>
                </a:solidFill>
                <a:latin typeface="Tw Cen MT" panose="020B0602020104020603"/>
              </a:rPr>
              <a:t> </a:t>
            </a:r>
            <a:endParaRPr lang="sr-Latn-CS" sz="2800" dirty="0">
              <a:solidFill>
                <a:prstClr val="black"/>
              </a:solidFill>
              <a:latin typeface="Tw Cen MT" panose="020B0602020104020603"/>
            </a:endParaRPr>
          </a:p>
          <a:p>
            <a:pPr marL="548640" indent="-411480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  <a:defRPr/>
            </a:pPr>
            <a:r>
              <a:rPr lang="sr-Latn-CS" sz="2800" dirty="0">
                <a:solidFill>
                  <a:prstClr val="black"/>
                </a:solidFill>
                <a:latin typeface="Tw Cen MT" panose="020B0602020104020603"/>
              </a:rPr>
              <a:t>		</a:t>
            </a:r>
            <a:r>
              <a:rPr lang="en-US" sz="2800" dirty="0" err="1">
                <a:solidFill>
                  <a:prstClr val="black"/>
                </a:solidFill>
                <a:latin typeface="Tw Cen MT" panose="020B0602020104020603"/>
              </a:rPr>
              <a:t>PODTIP</a:t>
            </a:r>
            <a:r>
              <a:rPr lang="en-US" sz="2800" dirty="0">
                <a:solidFill>
                  <a:prstClr val="black"/>
                </a:solidFill>
                <a:latin typeface="Tw Cen MT" panose="020B0602020104020603"/>
              </a:rPr>
              <a:t>   </a:t>
            </a:r>
            <a:r>
              <a:rPr lang="sr-Latn-CS" sz="2800" dirty="0">
                <a:solidFill>
                  <a:prstClr val="black"/>
                </a:solidFill>
                <a:latin typeface="Tw Cen MT" panose="020B0602020104020603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w Cen MT" panose="020B0602020104020603"/>
              </a:rPr>
              <a:t>NADTIP</a:t>
            </a:r>
            <a:endParaRPr lang="en-US" sz="2800" dirty="0">
              <a:solidFill>
                <a:prstClr val="black"/>
              </a:solidFill>
              <a:latin typeface="Tw Cen MT" panose="020B0602020104020603"/>
            </a:endParaRPr>
          </a:p>
          <a:p>
            <a:pPr marL="548640" indent="-411480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  <a:defRPr/>
            </a:pPr>
            <a:r>
              <a:rPr lang="en-US" sz="2800" dirty="0" err="1">
                <a:solidFill>
                  <a:prstClr val="black"/>
                </a:solidFill>
                <a:latin typeface="Tw Cen MT" panose="020B0602020104020603"/>
              </a:rPr>
              <a:t>Specijalizacija</a:t>
            </a:r>
            <a:r>
              <a:rPr lang="en-US" sz="2800" dirty="0">
                <a:solidFill>
                  <a:prstClr val="black"/>
                </a:solidFill>
                <a:latin typeface="Tw Cen MT" panose="020B0602020104020603"/>
              </a:rPr>
              <a:t>: </a:t>
            </a:r>
            <a:r>
              <a:rPr lang="sr-Latn-CS" sz="2800" dirty="0">
                <a:solidFill>
                  <a:prstClr val="black"/>
                </a:solidFill>
                <a:latin typeface="Tw Cen MT" panose="020B0602020104020603"/>
              </a:rPr>
              <a:t>preslikavanje </a:t>
            </a:r>
          </a:p>
          <a:p>
            <a:pPr marL="548640" indent="-411480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  <a:defRPr/>
            </a:pPr>
            <a:r>
              <a:rPr lang="sr-Latn-CS" sz="2800" dirty="0">
                <a:solidFill>
                  <a:prstClr val="black"/>
                </a:solidFill>
                <a:latin typeface="Tw Cen MT" panose="020B0602020104020603"/>
              </a:rPr>
              <a:t>		NADTIP    PODTIP</a:t>
            </a:r>
            <a:endParaRPr lang="en-US" sz="2800" dirty="0">
              <a:solidFill>
                <a:prstClr val="black"/>
              </a:solidFill>
              <a:latin typeface="Tw Cen MT" panose="020B0602020104020603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D66F48E-5FBD-4397-9BFA-D84C3FBB4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9750" y="142875"/>
            <a:ext cx="8643938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dirty="0"/>
              <a:t>GENERALIZACIJA I SPECIJALIZACIJA</a:t>
            </a:r>
          </a:p>
        </p:txBody>
      </p:sp>
      <p:sp>
        <p:nvSpPr>
          <p:cNvPr id="73732" name="Line 4">
            <a:extLst>
              <a:ext uri="{FF2B5EF4-FFF2-40B4-BE49-F238E27FC236}">
                <a16:creationId xmlns:a16="http://schemas.microsoft.com/office/drawing/2014/main" id="{6529094C-5C10-476D-8047-46F1F5F1329E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1013" y="29972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73733" name="Line 4">
            <a:extLst>
              <a:ext uri="{FF2B5EF4-FFF2-40B4-BE49-F238E27FC236}">
                <a16:creationId xmlns:a16="http://schemas.microsoft.com/office/drawing/2014/main" id="{D4EEF867-EC56-4EE8-950A-49B2D898D7AB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1013" y="4005263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80A26-7C5B-4B39-96DA-54B93844C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005" y="1132310"/>
            <a:ext cx="8966361" cy="14779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dirty="0"/>
              <a:t>KARDINALNOST KOD GENERALIZACIJE</a:t>
            </a:r>
          </a:p>
        </p:txBody>
      </p:sp>
      <p:sp>
        <p:nvSpPr>
          <p:cNvPr id="74755" name="Content Placeholder 2">
            <a:extLst>
              <a:ext uri="{FF2B5EF4-FFF2-40B4-BE49-F238E27FC236}">
                <a16:creationId xmlns:a16="http://schemas.microsoft.com/office/drawing/2014/main" id="{AAAF5221-C70E-41AF-A24E-B81F6CB7F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0005" y="3582665"/>
            <a:ext cx="9191333" cy="1971675"/>
          </a:xfrm>
        </p:spPr>
        <p:txBody>
          <a:bodyPr/>
          <a:lstStyle/>
          <a:p>
            <a:pPr eaLnBrk="1" hangingPunct="1"/>
            <a:r>
              <a:rPr lang="sr-Latn-CS" altLang="en-US" dirty="0"/>
              <a:t>Preslikavanje PODTIP ---&gt;NADTIP (trivijalno preslikavanje između podskupa i skupa za koje je </a:t>
            </a:r>
            <a:r>
              <a:rPr lang="sr-Latn-CS" altLang="en-US" dirty="0" err="1"/>
              <a:t>uvek</a:t>
            </a:r>
            <a:r>
              <a:rPr lang="sr-Latn-CS" altLang="en-US" dirty="0"/>
              <a:t> DG=1 i GG=1, pa se i na dijagramu ne predstavlja.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3F626-DD6B-42B6-8903-BBD83F61E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1250" y="796407"/>
            <a:ext cx="7429500" cy="12255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dirty="0"/>
              <a:t>EKSKLUZIVNA SPECIJALIZACIJA</a:t>
            </a:r>
          </a:p>
        </p:txBody>
      </p:sp>
      <p:sp>
        <p:nvSpPr>
          <p:cNvPr id="75779" name="Content Placeholder 2">
            <a:extLst>
              <a:ext uri="{FF2B5EF4-FFF2-40B4-BE49-F238E27FC236}">
                <a16:creationId xmlns:a16="http://schemas.microsoft.com/office/drawing/2014/main" id="{D34BE147-4EE0-49AC-83C1-1038B7252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393" y="3054319"/>
            <a:ext cx="10916816" cy="1881575"/>
          </a:xfrm>
        </p:spPr>
        <p:txBody>
          <a:bodyPr/>
          <a:lstStyle/>
          <a:p>
            <a:pPr eaLnBrk="1" hangingPunct="1"/>
            <a:r>
              <a:rPr lang="sr-Latn-CS" altLang="en-US" dirty="0"/>
              <a:t>Kada se jedno pojavljivanje </a:t>
            </a:r>
            <a:r>
              <a:rPr lang="sr-Latn-CS" altLang="en-US" dirty="0" err="1"/>
              <a:t>nadtipa</a:t>
            </a:r>
            <a:r>
              <a:rPr lang="sr-Latn-CS" altLang="en-US" dirty="0"/>
              <a:t> može specijalizovati samo u pojavljivanje jednog </a:t>
            </a:r>
            <a:r>
              <a:rPr lang="sr-Latn-CS" altLang="en-US" dirty="0" err="1"/>
              <a:t>podtipa</a:t>
            </a:r>
            <a:r>
              <a:rPr lang="sr-Latn-CS" altLang="en-US" dirty="0"/>
              <a:t>, tada je GG=1 (</a:t>
            </a:r>
            <a:r>
              <a:rPr lang="sr-Latn-CS" altLang="en-US" dirty="0" err="1"/>
              <a:t>eksluzivna</a:t>
            </a:r>
            <a:r>
              <a:rPr lang="sr-Latn-CS" altLang="en-US" dirty="0"/>
              <a:t> specijalizacija)..</a:t>
            </a:r>
            <a:r>
              <a:rPr lang="sr-Latn-CS" altLang="en-US" dirty="0" err="1"/>
              <a:t>Primer</a:t>
            </a:r>
            <a:r>
              <a:rPr lang="sr-Latn-CS" altLang="en-US" dirty="0"/>
              <a:t>-jedno pojavljivanje </a:t>
            </a:r>
            <a:r>
              <a:rPr lang="sr-Latn-CS" altLang="en-US" dirty="0" err="1"/>
              <a:t>nadtipa</a:t>
            </a:r>
            <a:r>
              <a:rPr lang="sr-Latn-CS" altLang="en-US" dirty="0"/>
              <a:t> Radnik može imati samo jedno zanimanje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D77CF-6232-463E-95AC-BE61271CC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9663" y="619127"/>
            <a:ext cx="9218288" cy="130298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dirty="0"/>
              <a:t>NEEKSKLUZIVNA SPECIJALIZACIJA</a:t>
            </a:r>
          </a:p>
        </p:txBody>
      </p:sp>
      <p:sp>
        <p:nvSpPr>
          <p:cNvPr id="76803" name="Content Placeholder 2">
            <a:extLst>
              <a:ext uri="{FF2B5EF4-FFF2-40B4-BE49-F238E27FC236}">
                <a16:creationId xmlns:a16="http://schemas.microsoft.com/office/drawing/2014/main" id="{E69E550B-9408-4E2F-9F77-3E8576FD7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4063" y="3059858"/>
            <a:ext cx="9573888" cy="2082800"/>
          </a:xfrm>
        </p:spPr>
        <p:txBody>
          <a:bodyPr/>
          <a:lstStyle/>
          <a:p>
            <a:pPr eaLnBrk="1" hangingPunct="1"/>
            <a:r>
              <a:rPr lang="sr-Latn-CS" altLang="en-US" dirty="0"/>
              <a:t>Kada se jedno pojavljivanje </a:t>
            </a:r>
            <a:r>
              <a:rPr lang="sr-Latn-CS" altLang="en-US" dirty="0" err="1"/>
              <a:t>nadtipa</a:t>
            </a:r>
            <a:r>
              <a:rPr lang="sr-Latn-CS" altLang="en-US" dirty="0"/>
              <a:t> može specijalizovati u pojavljivanje različitih </a:t>
            </a:r>
            <a:r>
              <a:rPr lang="sr-Latn-CS" altLang="en-US" dirty="0" err="1"/>
              <a:t>podtipova</a:t>
            </a:r>
            <a:r>
              <a:rPr lang="sr-Latn-CS" altLang="en-US" dirty="0"/>
              <a:t> tada je GG&gt;1 (</a:t>
            </a:r>
            <a:r>
              <a:rPr lang="sr-Latn-CS" altLang="en-US" dirty="0" err="1"/>
              <a:t>neekskluzivna</a:t>
            </a:r>
            <a:r>
              <a:rPr lang="sr-Latn-CS" altLang="en-US" dirty="0"/>
              <a:t>  specijalizacija)..</a:t>
            </a:r>
            <a:r>
              <a:rPr lang="sr-Latn-CS" altLang="en-US" dirty="0" err="1"/>
              <a:t>Primer</a:t>
            </a:r>
            <a:r>
              <a:rPr lang="sr-Latn-CS" altLang="en-US" dirty="0"/>
              <a:t> - -Građanin može biti istovremeno i </a:t>
            </a:r>
            <a:r>
              <a:rPr lang="sr-Latn-CS" altLang="en-US" dirty="0" err="1"/>
              <a:t>dete</a:t>
            </a:r>
            <a:r>
              <a:rPr lang="sr-Latn-CS" altLang="en-US" dirty="0"/>
              <a:t> i student ili student i radnik.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4E267-06DB-4693-9C5E-AEC79D418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3532" y="247735"/>
            <a:ext cx="6248894" cy="1142984"/>
          </a:xfrm>
        </p:spPr>
        <p:txBody>
          <a:bodyPr/>
          <a:lstStyle/>
          <a:p>
            <a:pPr>
              <a:defRPr/>
            </a:pPr>
            <a:r>
              <a:rPr lang="en-US" b="1" dirty="0" err="1"/>
              <a:t>Modeliranje</a:t>
            </a:r>
            <a:r>
              <a:rPr lang="en-US" b="1" dirty="0"/>
              <a:t> </a:t>
            </a:r>
            <a:r>
              <a:rPr lang="en-US" b="1" dirty="0" err="1"/>
              <a:t>entiteta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veza</a:t>
            </a:r>
            <a:endParaRPr lang="sr-Latn-CS" b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6783202-F778-42DC-A599-E745B0F9F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440" y="1826865"/>
            <a:ext cx="10343535" cy="911195"/>
          </a:xfrm>
        </p:spPr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r-Latn-CS" spc="50" dirty="0">
                <a:ln w="11430"/>
              </a:rPr>
              <a:t>Atributi – svojstva entiteta i veza koja su nam od interesa</a:t>
            </a:r>
            <a:r>
              <a:rPr lang="en-US" spc="50" dirty="0">
                <a:ln w="11430"/>
              </a:rPr>
              <a:t> koji </a:t>
            </a:r>
            <a:r>
              <a:rPr lang="en-US" spc="50" dirty="0" err="1">
                <a:ln w="11430"/>
              </a:rPr>
              <a:t>pob</a:t>
            </a:r>
            <a:r>
              <a:rPr lang="sr-Latn-RS" spc="50" dirty="0">
                <a:ln w="11430"/>
              </a:rPr>
              <a:t>liže opisuju entitet</a:t>
            </a:r>
            <a:endParaRPr lang="sr-Latn-CS" spc="50" dirty="0">
              <a:ln w="1143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84FD4F9-6832-4A6D-AFBB-6915765867B8}"/>
              </a:ext>
            </a:extLst>
          </p:cNvPr>
          <p:cNvSpPr txBox="1">
            <a:spLocks/>
          </p:cNvSpPr>
          <p:nvPr/>
        </p:nvSpPr>
        <p:spPr>
          <a:xfrm>
            <a:off x="1734907" y="3444128"/>
            <a:ext cx="2114536" cy="542916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54864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r>
              <a:rPr lang="en-US" sz="2800" b="1" spc="50" dirty="0" err="1">
                <a:ln w="11430"/>
              </a:rPr>
              <a:t>Atributi</a:t>
            </a:r>
            <a:endParaRPr lang="en-US" sz="2800" b="1" spc="50" dirty="0">
              <a:ln w="1143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C193925-4C85-4C81-A9E6-F61ED346EBC3}"/>
              </a:ext>
            </a:extLst>
          </p:cNvPr>
          <p:cNvSpPr/>
          <p:nvPr/>
        </p:nvSpPr>
        <p:spPr>
          <a:xfrm>
            <a:off x="4952992" y="3194095"/>
            <a:ext cx="2286016" cy="50006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b="1" dirty="0" err="1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Atribut</a:t>
            </a:r>
            <a:endParaRPr lang="sr-Latn-CS" b="1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CFC58A7-D4D7-8CDD-6DC5-794B5A7627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8725" y="3057136"/>
            <a:ext cx="2328874" cy="5486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9D3989C-BA23-2868-9BC5-9805461923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2992" y="4423017"/>
            <a:ext cx="2328874" cy="5486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310F487-D524-54AF-8E1B-E64F1A38EE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6041" y="4423017"/>
            <a:ext cx="2328874" cy="548688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70435-6D69-43BD-80AA-8B32B535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7998" y="459825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dirty="0"/>
              <a:t>OBAVEZNA SPECIJALIZACIJA</a:t>
            </a:r>
          </a:p>
        </p:txBody>
      </p:sp>
      <p:sp>
        <p:nvSpPr>
          <p:cNvPr id="77827" name="Content Placeholder 2">
            <a:extLst>
              <a:ext uri="{FF2B5EF4-FFF2-40B4-BE49-F238E27FC236}">
                <a16:creationId xmlns:a16="http://schemas.microsoft.com/office/drawing/2014/main" id="{1DAB9F4A-FA32-4A50-94AC-39492FF58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4063" y="2428875"/>
            <a:ext cx="8229600" cy="2471738"/>
          </a:xfrm>
        </p:spPr>
        <p:txBody>
          <a:bodyPr/>
          <a:lstStyle/>
          <a:p>
            <a:pPr eaLnBrk="1" hangingPunct="1"/>
            <a:r>
              <a:rPr lang="sr-Latn-CS" altLang="en-US" dirty="0"/>
              <a:t>Svako pojavljivanje </a:t>
            </a:r>
            <a:r>
              <a:rPr lang="sr-Latn-CS" altLang="en-US" dirty="0" err="1"/>
              <a:t>nadtipa</a:t>
            </a:r>
            <a:r>
              <a:rPr lang="sr-Latn-CS" altLang="en-US" dirty="0"/>
              <a:t> mora specijalizovati neki </a:t>
            </a:r>
            <a:r>
              <a:rPr lang="sr-Latn-CS" altLang="en-US" dirty="0" err="1"/>
              <a:t>podtip</a:t>
            </a:r>
            <a:r>
              <a:rPr lang="sr-Latn-CS" altLang="en-US" dirty="0"/>
              <a:t>, tada je u </a:t>
            </a:r>
            <a:r>
              <a:rPr lang="sr-Latn-CS" altLang="en-US" dirty="0" err="1"/>
              <a:t>kardinalnosti</a:t>
            </a:r>
            <a:r>
              <a:rPr lang="sr-Latn-CS" altLang="en-US" dirty="0"/>
              <a:t> DG=1...</a:t>
            </a:r>
            <a:r>
              <a:rPr lang="sr-Latn-CS" altLang="en-US" dirty="0" err="1"/>
              <a:t>Primer</a:t>
            </a:r>
            <a:r>
              <a:rPr lang="sr-Latn-CS" altLang="en-US" dirty="0"/>
              <a:t> --Svaki Radnik se mora specijalizovati po kriterijumu radnog odnosa Stalni ili Privremeni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D7F2C-0E81-4502-A1E5-EDEB79E9F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9663" y="619126"/>
            <a:ext cx="7429500" cy="14779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dirty="0"/>
              <a:t>NEOBAVEZNA SPECIJALIZACIJA</a:t>
            </a:r>
          </a:p>
        </p:txBody>
      </p:sp>
      <p:sp>
        <p:nvSpPr>
          <p:cNvPr id="78851" name="Content Placeholder 2">
            <a:extLst>
              <a:ext uri="{FF2B5EF4-FFF2-40B4-BE49-F238E27FC236}">
                <a16:creationId xmlns:a16="http://schemas.microsoft.com/office/drawing/2014/main" id="{20BFB880-33EF-416C-AC06-4C3D51EDC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2765" y="2827467"/>
            <a:ext cx="9480581" cy="2571750"/>
          </a:xfrm>
        </p:spPr>
        <p:txBody>
          <a:bodyPr/>
          <a:lstStyle/>
          <a:p>
            <a:pPr eaLnBrk="1" hangingPunct="1"/>
            <a:r>
              <a:rPr lang="sr-Latn-CS" altLang="en-US" dirty="0"/>
              <a:t>Ako u specijalizaciji DG=0, ne mora svako pojavljivanja </a:t>
            </a:r>
            <a:r>
              <a:rPr lang="sr-Latn-CS" altLang="en-US" dirty="0" err="1"/>
              <a:t>nadtipa</a:t>
            </a:r>
            <a:r>
              <a:rPr lang="sr-Latn-CS" altLang="en-US" dirty="0"/>
              <a:t> biti specijalizovano u neki </a:t>
            </a:r>
            <a:r>
              <a:rPr lang="sr-Latn-CS" altLang="en-US" dirty="0" err="1"/>
              <a:t>podtip</a:t>
            </a:r>
            <a:r>
              <a:rPr lang="sr-Latn-CS" altLang="en-US" dirty="0"/>
              <a:t>...</a:t>
            </a:r>
            <a:r>
              <a:rPr lang="sr-Latn-CS" altLang="en-US" dirty="0" err="1"/>
              <a:t>Primer</a:t>
            </a:r>
            <a:r>
              <a:rPr lang="sr-Latn-CS" altLang="en-US" dirty="0"/>
              <a:t>  -- Ne moraju sva pojavljivanja tipa Radnik da se, po kategoriji Zanimanje, specijalizuju u neko od navedenih zanimanja.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AF512-999A-4AA4-A12D-85AE960A5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051" y="244451"/>
            <a:ext cx="9905999" cy="1478570"/>
          </a:xfrm>
        </p:spPr>
        <p:txBody>
          <a:bodyPr/>
          <a:lstStyle/>
          <a:p>
            <a:r>
              <a:rPr lang="en-US" dirty="0" err="1"/>
              <a:t>Zadaci</a:t>
            </a:r>
            <a:r>
              <a:rPr lang="en-US" dirty="0"/>
              <a:t> za </a:t>
            </a:r>
            <a:r>
              <a:rPr lang="en-US" dirty="0" err="1"/>
              <a:t>ve</a:t>
            </a:r>
            <a:r>
              <a:rPr lang="sr-Latn-RS" dirty="0"/>
              <a:t>ž</a:t>
            </a:r>
            <a:r>
              <a:rPr lang="en-US" dirty="0" err="1"/>
              <a:t>banje</a:t>
            </a:r>
            <a:endParaRPr lang="en-US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5C5CD19-DDEB-4F17-A4C7-B3A434011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7985" y="2359189"/>
            <a:ext cx="8224838" cy="412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spcBef>
                <a:spcPct val="20000"/>
              </a:spcBef>
              <a:buClr>
                <a:srgbClr val="F9F9F9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sr-Latn-RS" sz="2800" dirty="0" err="1"/>
              <a:t>Potrebno</a:t>
            </a:r>
            <a:r>
              <a:rPr lang="en-US" altLang="sr-Latn-RS" sz="2800" dirty="0"/>
              <a:t> je </a:t>
            </a:r>
            <a:r>
              <a:rPr lang="en-US" altLang="sr-Latn-RS" sz="2800" dirty="0" err="1"/>
              <a:t>voditi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evidenciju</a:t>
            </a:r>
            <a:r>
              <a:rPr lang="en-US" altLang="sr-Latn-RS" sz="2800" dirty="0"/>
              <a:t> o </a:t>
            </a:r>
            <a:r>
              <a:rPr lang="en-US" altLang="sr-Latn-RS" sz="2800" dirty="0" err="1"/>
              <a:t>svim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lekovima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sa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slede</a:t>
            </a:r>
            <a:r>
              <a:rPr lang="sr-Latn-CS" altLang="sr-Latn-RS" sz="2800" dirty="0" err="1"/>
              <a:t>ćim</a:t>
            </a:r>
            <a:r>
              <a:rPr lang="sr-Latn-CS" altLang="sr-Latn-RS" sz="2800" dirty="0"/>
              <a:t> osnovnim atributima. Komercijalni naziv, Hemijski naziv, Doziranje, Dejstvo, Neželjeni efekti. Svaki </a:t>
            </a:r>
            <a:r>
              <a:rPr lang="sr-Latn-CS" altLang="sr-Latn-RS" sz="2800" dirty="0" err="1"/>
              <a:t>lek</a:t>
            </a:r>
            <a:r>
              <a:rPr lang="sr-Latn-CS" altLang="sr-Latn-RS" sz="2800" dirty="0"/>
              <a:t> se koristi za </a:t>
            </a:r>
            <a:r>
              <a:rPr lang="sr-Latn-CS" altLang="sr-Latn-RS" sz="2800" dirty="0" err="1"/>
              <a:t>lečenje</a:t>
            </a:r>
            <a:r>
              <a:rPr lang="sr-Latn-CS" altLang="sr-Latn-RS" sz="2800" dirty="0"/>
              <a:t> najmanje jedne vrste bolesti. S druge strane, za svaki </a:t>
            </a:r>
            <a:r>
              <a:rPr lang="sr-Latn-CS" altLang="sr-Latn-RS" sz="2800" dirty="0" err="1"/>
              <a:t>lek</a:t>
            </a:r>
            <a:r>
              <a:rPr lang="sr-Latn-CS" altLang="sr-Latn-RS" sz="2800" dirty="0"/>
              <a:t> potrebno je dati </a:t>
            </a:r>
            <a:r>
              <a:rPr lang="sr-Latn-CS" altLang="sr-Latn-RS" sz="2800" dirty="0" err="1"/>
              <a:t>kontraindikacije</a:t>
            </a:r>
            <a:r>
              <a:rPr lang="sr-Latn-CS" altLang="sr-Latn-RS" sz="2800" dirty="0"/>
              <a:t> kojih može biti više. Svaki </a:t>
            </a:r>
            <a:r>
              <a:rPr lang="sr-Latn-CS" altLang="sr-Latn-RS" sz="2800" dirty="0" err="1"/>
              <a:t>lek</a:t>
            </a:r>
            <a:r>
              <a:rPr lang="sr-Latn-CS" altLang="sr-Latn-RS" sz="2800" dirty="0"/>
              <a:t> pripada samo jednoj primarnoj grupi lekova (antibiotici, analgetici, </a:t>
            </a:r>
            <a:r>
              <a:rPr lang="sr-Latn-CS" altLang="sr-Latn-RS" sz="2800" dirty="0" err="1"/>
              <a:t>antipiretici</a:t>
            </a:r>
            <a:r>
              <a:rPr lang="sr-Latn-CS" altLang="sr-Latn-RS" sz="2800" dirty="0"/>
              <a:t>). </a:t>
            </a:r>
            <a:r>
              <a:rPr lang="sr-Latn-CS" altLang="sr-Latn-RS" sz="2800" dirty="0" err="1"/>
              <a:t>Lek</a:t>
            </a:r>
            <a:r>
              <a:rPr lang="sr-Latn-CS" altLang="sr-Latn-RS" sz="2800" dirty="0"/>
              <a:t> proizvodi jedan i samo jedan proizvođač. </a:t>
            </a:r>
            <a:r>
              <a:rPr lang="sr-Latn-CS" altLang="sr-Latn-RS" sz="2800" dirty="0" err="1"/>
              <a:t>Lek</a:t>
            </a:r>
            <a:r>
              <a:rPr lang="sr-Latn-CS" altLang="sr-Latn-RS" sz="2800" dirty="0"/>
              <a:t> se pakuje u više oblika (tableta, sirup, </a:t>
            </a:r>
            <a:r>
              <a:rPr lang="sr-Latn-CS" altLang="sr-Latn-RS" sz="2800" dirty="0" err="1"/>
              <a:t>injekcijaprasak</a:t>
            </a:r>
            <a:r>
              <a:rPr lang="sr-Latn-CS" altLang="sr-Latn-RS" sz="2800" dirty="0"/>
              <a:t>. Za svaku vrstu pakovanja </a:t>
            </a:r>
            <a:r>
              <a:rPr lang="sr-Latn-CS" altLang="sr-Latn-RS" sz="2800" dirty="0" err="1"/>
              <a:t>leka</a:t>
            </a:r>
            <a:r>
              <a:rPr lang="sr-Latn-CS" altLang="sr-Latn-RS" sz="2800" dirty="0"/>
              <a:t> potrebno je voditi evidenciju o količini i sastavu.</a:t>
            </a:r>
            <a:endParaRPr lang="en-US" altLang="sr-Latn-RS" sz="2800" dirty="0"/>
          </a:p>
        </p:txBody>
      </p:sp>
    </p:spTree>
    <p:extLst>
      <p:ext uri="{BB962C8B-B14F-4D97-AF65-F5344CB8AC3E}">
        <p14:creationId xmlns:p14="http://schemas.microsoft.com/office/powerpoint/2010/main" val="39802501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1A5B2-33E6-46F1-B26C-C0DD21A79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005" y="1530220"/>
            <a:ext cx="11122090" cy="455334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Napraviti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model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objekti-veze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Latn-R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 deo informacionog sistema Republičke </a:t>
            </a:r>
            <a:r>
              <a:rPr lang="sr-Latn-R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radiodifuzne</a:t>
            </a:r>
            <a:r>
              <a:rPr lang="sr-Latn-R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agencije. Potrebno je voditi evidenciju o svim reklamama koje se prikazuju na televizijama sa nacionalnom frekvencijom (Šifra televizije, naziv televizije). Osnovni podaci za reklamu su šifra reklame, naziv reklame, vreme trajanja. Reklama je produkcija jedne i samo jedne </a:t>
            </a:r>
            <a:r>
              <a:rPr lang="sr-Latn-R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advertajzing</a:t>
            </a:r>
            <a:r>
              <a:rPr lang="sr-Latn-R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agencije i može biti komercijalna ili politička. Ako se radi o političkoj reklami potrebno je evidentirati koju političku partiju reklamira (šifra partije, naziv partije). Ukoliko se radi o komercijalnoj reklami potrebno je zabeležiti na koju se granu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privrede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odnosi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kompaniju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koja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reklamu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narucila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SifraKompanije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Naziv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Sediste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Potrebno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voditi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evidenciju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svakog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prikazivanja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reklame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kojoj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televiziji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U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toku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moguce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da se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ista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reklama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prikazuje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vise puta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istoj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televiziji</a:t>
            </a:r>
            <a:r>
              <a:rPr lang="sr-Latn-R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36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64C70C8-8AA7-4037-91A3-7A2E6535E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867" y="51650"/>
            <a:ext cx="9905999" cy="1478570"/>
          </a:xfrm>
        </p:spPr>
        <p:txBody>
          <a:bodyPr/>
          <a:lstStyle/>
          <a:p>
            <a:r>
              <a:rPr lang="en-US" dirty="0" err="1"/>
              <a:t>Zadaci</a:t>
            </a:r>
            <a:r>
              <a:rPr lang="en-US" dirty="0"/>
              <a:t> za </a:t>
            </a:r>
            <a:r>
              <a:rPr lang="en-US" dirty="0" err="1"/>
              <a:t>ve</a:t>
            </a:r>
            <a:r>
              <a:rPr lang="sr-Latn-RS" dirty="0"/>
              <a:t>ž</a:t>
            </a:r>
            <a:r>
              <a:rPr lang="en-US" dirty="0" err="1"/>
              <a:t>banje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8403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FB9F5-F58C-4DA2-97DD-44BF3D2AD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4628" y="1474237"/>
            <a:ext cx="10490686" cy="462798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sr-Latn-R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Napraviti model objekti veza za deo informacionog sistema Svetskog prvenstva u fudbalu. Potrebno je voditi evidenciju o reprezentacijama učesnicama takmičenja sa osnovnim atributima </a:t>
            </a:r>
            <a:r>
              <a:rPr lang="sr-Latn-R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ŠifraDržave</a:t>
            </a:r>
            <a:r>
              <a:rPr lang="sr-Latn-R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sr-Latn-R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NazivDržave</a:t>
            </a:r>
            <a:r>
              <a:rPr lang="sr-Latn-R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kao i o njenim igračima sa sledećim osnovnim atributima: </a:t>
            </a:r>
            <a:r>
              <a:rPr lang="sr-Latn-R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BrojNaDresu</a:t>
            </a:r>
            <a:r>
              <a:rPr lang="sr-Latn-R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r-Latn-R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ImePrezime</a:t>
            </a:r>
            <a:r>
              <a:rPr lang="sr-Latn-R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Pozicija, Godište. Svaka reprezentacija je raspoređena u jednu i samo jednu kvalifikacionu grupu. Omogućiti beleženje grada u kojem se igra utakmica. Potrebno je modelovati utakmice, gde se tačno zna koja reprezentacija u ulozi domaćina a koja u ulozi gosta. Za svaku utakmicu evidentira se broj postignutih golova domaće i gostujuće </a:t>
            </a:r>
            <a:r>
              <a:rPr lang="sr-Latn-R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reperzentacije</a:t>
            </a:r>
            <a:r>
              <a:rPr lang="sr-Latn-R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Za svaku utakmicu je potrebno znati i u kojoj fazi takmičenja se odigrala (kvalifikacije u grupi, četvrtfinale, polufinale, finale). Za svakog igrača je potrebno voditi statistiku učinka na svakoj odigranoj utakmici, gde učinak podrazumeva evidenciju broja golova, broja udaraca u okvir gola, kao i da li je dobio žuti ili crveni karton.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C54DED5-66D0-4E5C-9388-58C2F2834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4628" y="244451"/>
            <a:ext cx="9905999" cy="923731"/>
          </a:xfrm>
        </p:spPr>
        <p:txBody>
          <a:bodyPr/>
          <a:lstStyle/>
          <a:p>
            <a:r>
              <a:rPr lang="en-US" dirty="0" err="1"/>
              <a:t>Zadaci</a:t>
            </a:r>
            <a:r>
              <a:rPr lang="en-US" dirty="0"/>
              <a:t> za </a:t>
            </a:r>
            <a:r>
              <a:rPr lang="en-US" dirty="0" err="1"/>
              <a:t>ve</a:t>
            </a:r>
            <a:r>
              <a:rPr lang="sr-Latn-RS" dirty="0"/>
              <a:t>ž</a:t>
            </a:r>
            <a:r>
              <a:rPr lang="en-US" dirty="0" err="1"/>
              <a:t>banje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005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DEDE3-A54A-4AF2-A8BE-62D193AA4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606" y="94696"/>
            <a:ext cx="11169445" cy="1477962"/>
          </a:xfrm>
        </p:spPr>
        <p:txBody>
          <a:bodyPr/>
          <a:lstStyle/>
          <a:p>
            <a:pPr algn="ctr">
              <a:defRPr/>
            </a:pPr>
            <a:r>
              <a:rPr lang="sr-Latn-RS" b="1" dirty="0"/>
              <a:t>V</a:t>
            </a:r>
            <a:r>
              <a:rPr lang="en-US" b="1" dirty="0" err="1"/>
              <a:t>eza</a:t>
            </a:r>
            <a:br>
              <a:rPr lang="en-US" b="1" dirty="0"/>
            </a:br>
            <a:r>
              <a:rPr lang="en-US" b="1" dirty="0" err="1"/>
              <a:t>entitet</a:t>
            </a:r>
            <a:r>
              <a:rPr lang="en-US" b="1" dirty="0"/>
              <a:t> </a:t>
            </a:r>
            <a:r>
              <a:rPr lang="en-US" b="1" dirty="0" err="1"/>
              <a:t>sa</a:t>
            </a:r>
            <a:r>
              <a:rPr lang="en-US" b="1" dirty="0"/>
              <a:t> </a:t>
            </a:r>
            <a:r>
              <a:rPr lang="en-US" b="1" dirty="0" err="1"/>
              <a:t>atributima</a:t>
            </a:r>
            <a:endParaRPr lang="sr-Latn-CS" b="1" dirty="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019C499A-F843-4262-9499-C185F5B860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1800">
              <a:latin typeface="Book Antiqua" panose="0204060205030503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5FF831-ECBD-4138-B121-F2F41AEE3269}"/>
              </a:ext>
            </a:extLst>
          </p:cNvPr>
          <p:cNvSpPr/>
          <p:nvPr/>
        </p:nvSpPr>
        <p:spPr>
          <a:xfrm>
            <a:off x="5493150" y="3740403"/>
            <a:ext cx="2571768" cy="64294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b="1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ENTITET E1</a:t>
            </a:r>
            <a:endParaRPr lang="sr-Latn-CS" b="1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7133DE5-A138-4117-B1D7-FED3220E1375}"/>
              </a:ext>
            </a:extLst>
          </p:cNvPr>
          <p:cNvSpPr/>
          <p:nvPr/>
        </p:nvSpPr>
        <p:spPr>
          <a:xfrm>
            <a:off x="5921778" y="5169163"/>
            <a:ext cx="2071702" cy="57150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b="1" dirty="0" err="1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ATRIBUT</a:t>
            </a:r>
            <a:r>
              <a:rPr lang="en-US" b="1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3</a:t>
            </a:r>
            <a:endParaRPr lang="sr-Latn-CS" b="1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84C39C8-9269-4D83-A7D7-37003FA80DAE}"/>
              </a:ext>
            </a:extLst>
          </p:cNvPr>
          <p:cNvSpPr/>
          <p:nvPr/>
        </p:nvSpPr>
        <p:spPr>
          <a:xfrm>
            <a:off x="2564192" y="4383345"/>
            <a:ext cx="2143140" cy="57150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b="1" dirty="0" err="1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ATRIBUT</a:t>
            </a:r>
            <a:r>
              <a:rPr lang="en-US" b="1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2</a:t>
            </a:r>
            <a:endParaRPr lang="sr-Latn-CS" b="1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6E8CAB5-2D2E-4F7C-B414-711B439CB4A7}"/>
              </a:ext>
            </a:extLst>
          </p:cNvPr>
          <p:cNvSpPr/>
          <p:nvPr/>
        </p:nvSpPr>
        <p:spPr>
          <a:xfrm>
            <a:off x="5921778" y="2311643"/>
            <a:ext cx="2214578" cy="57150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b="1" dirty="0" err="1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ATRIBUT</a:t>
            </a:r>
            <a:r>
              <a:rPr lang="en-US" b="1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5</a:t>
            </a:r>
            <a:endParaRPr lang="sr-Latn-CS" b="1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E0000EB-3C59-4A6B-B08C-A560193A80F3}"/>
              </a:ext>
            </a:extLst>
          </p:cNvPr>
          <p:cNvSpPr/>
          <p:nvPr/>
        </p:nvSpPr>
        <p:spPr>
          <a:xfrm>
            <a:off x="2849944" y="2454519"/>
            <a:ext cx="2071702" cy="57150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b="1" dirty="0" err="1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ATRIBUT</a:t>
            </a:r>
            <a:r>
              <a:rPr lang="en-US" b="1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1</a:t>
            </a:r>
            <a:endParaRPr lang="sr-Latn-CS" b="1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C3F4ECE-60FC-445A-ACF5-E71ECFE2EA2A}"/>
              </a:ext>
            </a:extLst>
          </p:cNvPr>
          <p:cNvSpPr/>
          <p:nvPr/>
        </p:nvSpPr>
        <p:spPr>
          <a:xfrm>
            <a:off x="8779298" y="4026155"/>
            <a:ext cx="2214578" cy="57150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b="1" dirty="0" err="1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ATRIBUT</a:t>
            </a:r>
            <a:r>
              <a:rPr lang="en-US" b="1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4</a:t>
            </a:r>
            <a:endParaRPr lang="sr-Latn-CS" b="1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7D359B1-344C-44DF-A324-070FC44E76DF}"/>
              </a:ext>
            </a:extLst>
          </p:cNvPr>
          <p:cNvCxnSpPr>
            <a:stCxn id="11" idx="5"/>
            <a:endCxn id="6" idx="1"/>
          </p:cNvCxnSpPr>
          <p:nvPr/>
        </p:nvCxnSpPr>
        <p:spPr>
          <a:xfrm rot="16200000" flipH="1">
            <a:off x="4496210" y="3064131"/>
            <a:ext cx="1119188" cy="87471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E4F490C-0A60-47B1-9739-AADF61EBBD83}"/>
              </a:ext>
            </a:extLst>
          </p:cNvPr>
          <p:cNvCxnSpPr>
            <a:stCxn id="9" idx="6"/>
            <a:endCxn id="6" idx="1"/>
          </p:cNvCxnSpPr>
          <p:nvPr/>
        </p:nvCxnSpPr>
        <p:spPr>
          <a:xfrm flipV="1">
            <a:off x="4707348" y="4061081"/>
            <a:ext cx="785812" cy="608012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474EC3-9437-47BF-88F1-3315D157D0AC}"/>
              </a:ext>
            </a:extLst>
          </p:cNvPr>
          <p:cNvCxnSpPr>
            <a:stCxn id="8" idx="0"/>
            <a:endCxn id="6" idx="2"/>
          </p:cNvCxnSpPr>
          <p:nvPr/>
        </p:nvCxnSpPr>
        <p:spPr>
          <a:xfrm rot="16200000" flipV="1">
            <a:off x="6475823" y="4686556"/>
            <a:ext cx="785813" cy="179388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E1F844C-C80D-4003-B44F-D63C0A182660}"/>
              </a:ext>
            </a:extLst>
          </p:cNvPr>
          <p:cNvCxnSpPr>
            <a:stCxn id="12" idx="2"/>
            <a:endCxn id="6" idx="3"/>
          </p:cNvCxnSpPr>
          <p:nvPr/>
        </p:nvCxnSpPr>
        <p:spPr>
          <a:xfrm rot="10800000">
            <a:off x="8064911" y="4062668"/>
            <a:ext cx="714375" cy="249238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DA42829-0CC5-4685-83B7-F2161ED1D2E6}"/>
              </a:ext>
            </a:extLst>
          </p:cNvPr>
          <p:cNvCxnSpPr>
            <a:stCxn id="10" idx="4"/>
            <a:endCxn id="6" idx="0"/>
          </p:cNvCxnSpPr>
          <p:nvPr/>
        </p:nvCxnSpPr>
        <p:spPr>
          <a:xfrm rot="5400000">
            <a:off x="6475823" y="3186369"/>
            <a:ext cx="857250" cy="250825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41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4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249AD-0D5D-CF6C-4D9E-9F4714DCF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960" y="131445"/>
            <a:ext cx="3855720" cy="1016635"/>
          </a:xfrm>
        </p:spPr>
        <p:txBody>
          <a:bodyPr/>
          <a:lstStyle/>
          <a:p>
            <a:r>
              <a:rPr lang="sr-Latn-RS" b="1" dirty="0"/>
              <a:t>Atributi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DD60CA0-E0A8-DBE0-6F1D-8146175708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3606" y="344836"/>
            <a:ext cx="5502929" cy="20701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1558016-7276-D2FF-B6A7-3CA28EE5602D}"/>
              </a:ext>
            </a:extLst>
          </p:cNvPr>
          <p:cNvSpPr txBox="1"/>
          <p:nvPr/>
        </p:nvSpPr>
        <p:spPr>
          <a:xfrm>
            <a:off x="443005" y="925174"/>
            <a:ext cx="482763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u="sng" dirty="0"/>
              <a:t>Kompozitni atributi</a:t>
            </a:r>
            <a:r>
              <a:rPr lang="sr-Latn-RS" sz="2400" dirty="0"/>
              <a:t>:</a:t>
            </a:r>
          </a:p>
          <a:p>
            <a:endParaRPr lang="sr-Latn-RS" sz="2400" dirty="0"/>
          </a:p>
          <a:p>
            <a:r>
              <a:rPr lang="sr-Latn-RS" sz="2400" dirty="0"/>
              <a:t>Kompozitni atributi mogu da se podele u više delova  i u </a:t>
            </a:r>
            <a:r>
              <a:rPr lang="sr-Latn-RS" sz="2400" dirty="0" err="1"/>
              <a:t>zaisnosti</a:t>
            </a:r>
            <a:r>
              <a:rPr lang="sr-Latn-RS" sz="2400" dirty="0"/>
              <a:t> od problema dele se na taj broj atributa u okviru istog entiteta</a:t>
            </a:r>
          </a:p>
          <a:p>
            <a:endParaRPr lang="sr-Latn-RS" sz="2400" dirty="0"/>
          </a:p>
          <a:p>
            <a:r>
              <a:rPr lang="sr-Latn-RS" sz="2400" dirty="0"/>
              <a:t>Na primer: Ime može da se podeli na Ime, ime oca ili majke i prezime.</a:t>
            </a:r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EC32D7-8CB4-57D6-0072-3A0B9B55E6B8}"/>
              </a:ext>
            </a:extLst>
          </p:cNvPr>
          <p:cNvSpPr txBox="1"/>
          <p:nvPr/>
        </p:nvSpPr>
        <p:spPr>
          <a:xfrm>
            <a:off x="6850294" y="2804122"/>
            <a:ext cx="49680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u="sng" dirty="0"/>
              <a:t>Jedinstveni</a:t>
            </a:r>
            <a:r>
              <a:rPr lang="sr-Latn-RS" sz="2400" dirty="0"/>
              <a:t> atributi:</a:t>
            </a:r>
          </a:p>
          <a:p>
            <a:endParaRPr lang="sr-Latn-RS" sz="2400" dirty="0"/>
          </a:p>
          <a:p>
            <a:r>
              <a:rPr lang="sr-Latn-RS" sz="2400" dirty="0"/>
              <a:t> Ne mogu se podeliti na više delova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E36528-08F0-D3FA-B897-3A16828DB332}"/>
              </a:ext>
            </a:extLst>
          </p:cNvPr>
          <p:cNvSpPr txBox="1"/>
          <p:nvPr/>
        </p:nvSpPr>
        <p:spPr>
          <a:xfrm>
            <a:off x="6935744" y="4364414"/>
            <a:ext cx="49680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u="sng" dirty="0"/>
              <a:t>Atribut sa jednom vrednošću </a:t>
            </a:r>
            <a:r>
              <a:rPr lang="sr-Latn-RS" sz="2400" dirty="0"/>
              <a:t>– ima jednu vrednost za pojedinačnu vrednost entiteta</a:t>
            </a:r>
          </a:p>
          <a:p>
            <a:endParaRPr lang="sr-Latn-RS" sz="2400" dirty="0"/>
          </a:p>
          <a:p>
            <a:r>
              <a:rPr lang="sr-Latn-RS" sz="2400" u="sng" dirty="0"/>
              <a:t>Na primer</a:t>
            </a:r>
            <a:r>
              <a:rPr lang="sr-Latn-RS" sz="2400" dirty="0"/>
              <a:t>: Godina neke osobe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9C14CD-A83B-C5AD-071C-06BDEDE047C3}"/>
              </a:ext>
            </a:extLst>
          </p:cNvPr>
          <p:cNvSpPr txBox="1"/>
          <p:nvPr/>
        </p:nvSpPr>
        <p:spPr>
          <a:xfrm>
            <a:off x="441960" y="4549080"/>
            <a:ext cx="46864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u="sng" dirty="0"/>
              <a:t>Atribut sa većim brojem vrednosti </a:t>
            </a:r>
            <a:r>
              <a:rPr lang="sr-Latn-RS" sz="2400" dirty="0"/>
              <a:t>za pojedinačnu vrednost entiteta</a:t>
            </a:r>
          </a:p>
          <a:p>
            <a:endParaRPr lang="sr-Latn-RS" sz="2400" dirty="0"/>
          </a:p>
          <a:p>
            <a:r>
              <a:rPr lang="sr-Latn-RS" sz="2400" u="sng" dirty="0"/>
              <a:t>Na primer </a:t>
            </a:r>
            <a:r>
              <a:rPr lang="sr-Latn-RS" sz="2400" dirty="0"/>
              <a:t>Broj telefona.</a:t>
            </a:r>
          </a:p>
        </p:txBody>
      </p:sp>
    </p:spTree>
    <p:extLst>
      <p:ext uri="{BB962C8B-B14F-4D97-AF65-F5344CB8AC3E}">
        <p14:creationId xmlns:p14="http://schemas.microsoft.com/office/powerpoint/2010/main" val="3711053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D7C5A-852D-4264-91CC-AE8DE91B6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6534" y="146511"/>
            <a:ext cx="7429500" cy="1477963"/>
          </a:xfrm>
        </p:spPr>
        <p:txBody>
          <a:bodyPr/>
          <a:lstStyle/>
          <a:p>
            <a:pPr>
              <a:defRPr/>
            </a:pPr>
            <a:r>
              <a:rPr lang="sr-Latn-CS" dirty="0"/>
              <a:t>ATRIBUT I DOMEN</a:t>
            </a:r>
          </a:p>
        </p:txBody>
      </p:sp>
      <p:sp>
        <p:nvSpPr>
          <p:cNvPr id="56323" name="Content Placeholder 2">
            <a:extLst>
              <a:ext uri="{FF2B5EF4-FFF2-40B4-BE49-F238E27FC236}">
                <a16:creationId xmlns:a16="http://schemas.microsoft.com/office/drawing/2014/main" id="{BFFA9F8B-F50D-407E-A026-FEDDCB062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7825" y="2231923"/>
            <a:ext cx="9551117" cy="3989131"/>
          </a:xfrm>
        </p:spPr>
        <p:txBody>
          <a:bodyPr/>
          <a:lstStyle/>
          <a:p>
            <a:pPr eaLnBrk="1" hangingPunct="1"/>
            <a:r>
              <a:rPr lang="sr-Latn-CS" altLang="en-US" dirty="0"/>
              <a:t>Kao što je rečeno entiteti su opisani preko svojih atributa.</a:t>
            </a:r>
          </a:p>
          <a:p>
            <a:pPr eaLnBrk="1" hangingPunct="1"/>
            <a:r>
              <a:rPr lang="sr-Latn-CS" altLang="en-US" dirty="0"/>
              <a:t>Atributi uzimaju vrednost iz skupa mogućih vrednosti, koji se nazivaju domeni.</a:t>
            </a:r>
          </a:p>
          <a:p>
            <a:pPr eaLnBrk="1" hangingPunct="1"/>
            <a:r>
              <a:rPr lang="sr-Latn-CS" altLang="en-US" dirty="0"/>
              <a:t>Formalno se atribut objekta može definisati kao preslikavanje iz klase objekta u domen.</a:t>
            </a:r>
          </a:p>
          <a:p>
            <a:pPr eaLnBrk="1" hangingPunct="1"/>
            <a:r>
              <a:rPr lang="sr-Latn-CS" altLang="en-US" dirty="0"/>
              <a:t>Pošto se atribut definiše kao preslikavanje, može se reći da atribut ima svoju </a:t>
            </a:r>
            <a:r>
              <a:rPr lang="sr-Latn-CS" altLang="en-US" dirty="0" err="1"/>
              <a:t>kardinalnost</a:t>
            </a:r>
            <a:endParaRPr lang="sr-Latn-CS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9A247-62A7-4B13-B439-F329A7899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9457" y="729277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sr-Latn-CS" b="1" dirty="0"/>
              <a:t>DOMENI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C611E-87BA-4AD5-8153-2ABE676CF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4606" y="2445920"/>
            <a:ext cx="9163665" cy="2745511"/>
          </a:xfrm>
        </p:spPr>
        <p:txBody>
          <a:bodyPr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r-Latn-CS" sz="3200" b="1" u="sng" dirty="0">
                <a:ln w="11430"/>
                <a:latin typeface="Arial" panose="020B0604020202020204" pitchFamily="34" charset="0"/>
              </a:rPr>
              <a:t>Predefinisani</a:t>
            </a:r>
            <a:r>
              <a:rPr lang="sr-Latn-CS" sz="3200" b="1" dirty="0">
                <a:ln w="11430"/>
                <a:latin typeface="Arial" panose="020B0604020202020204" pitchFamily="34" charset="0"/>
              </a:rPr>
              <a:t>, standardno definisani tip podataka koji se podatak može biti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sr-Latn-CS" sz="3200" b="1" dirty="0">
              <a:ln w="11430"/>
              <a:latin typeface="Arial" panose="020B0604020202020204" pitchFamily="34" charset="0"/>
            </a:endParaRP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r-Latn-CS" sz="3200" b="1" u="sng" dirty="0">
                <a:ln w="11430"/>
                <a:latin typeface="Arial" panose="020B0604020202020204" pitchFamily="34" charset="0"/>
              </a:rPr>
              <a:t>Semantički, odnosno korisnički definisani</a:t>
            </a:r>
            <a:r>
              <a:rPr lang="sr-Latn-CS" sz="3200" b="1" dirty="0">
                <a:ln w="11430"/>
                <a:latin typeface="Arial" panose="020B0604020202020204" pitchFamily="34" charset="0"/>
              </a:rPr>
              <a:t>, koji su ograničeni na mogući skup vrednosti predefinisanog domena.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BF285-0F3E-4101-93AC-7D92B1AAD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6078" y="486981"/>
            <a:ext cx="10746658" cy="2806825"/>
          </a:xfrm>
        </p:spPr>
        <p:txBody>
          <a:bodyPr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r-Latn-CS" sz="3600" b="1" dirty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>Ako domen višeznačnog atributa </a:t>
            </a:r>
            <a:r>
              <a:rPr lang="sr-Latn-CS" sz="3600" b="1" u="sng" dirty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>ima unapred zadat, semantički skup vrednosti</a:t>
            </a:r>
            <a:r>
              <a:rPr lang="sr-Latn-CS" sz="3600" b="1" dirty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>, tada se on modelira kao klasa objekta (jaki entitet) a višeznačni atribut se predstavlja kao preslikavanje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668C3C-78BA-EEEE-28B1-A3C3BEC8F3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14" y="3429000"/>
            <a:ext cx="4884731" cy="214060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ED279DF-EEF7-C479-CC40-310D1FB326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7342" y="4902240"/>
            <a:ext cx="5852160" cy="172974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11127CE-C8A1-046D-14FB-B7B394DCC281}"/>
              </a:ext>
            </a:extLst>
          </p:cNvPr>
          <p:cNvSpPr txBox="1"/>
          <p:nvPr/>
        </p:nvSpPr>
        <p:spPr>
          <a:xfrm>
            <a:off x="521110" y="383061"/>
            <a:ext cx="11051458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r-Latn-CS" sz="3200" b="1" dirty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>Ako domen višeznačnog atributa </a:t>
            </a:r>
            <a:r>
              <a:rPr lang="sr-Latn-CS" sz="3200" b="1" u="sng" dirty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>nema unapred zadat sem</a:t>
            </a:r>
            <a:r>
              <a:rPr lang="en-US" sz="3200" b="1" u="sng" dirty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sr-Latn-CS" sz="3200" b="1" u="sng" dirty="0" err="1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>ntički</a:t>
            </a:r>
            <a:r>
              <a:rPr lang="sr-Latn-CS" sz="3200" b="1" u="sng" dirty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> značajan skup vrednosti</a:t>
            </a:r>
            <a:r>
              <a:rPr lang="sr-Latn-CS" sz="3200" b="1" dirty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>, tada ga je potrebno predstaviti preko novog </a:t>
            </a:r>
            <a:r>
              <a:rPr lang="sr-Latn-CS" sz="3200" b="1" u="sng" dirty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>identifikacionog slabog objekta </a:t>
            </a:r>
            <a:r>
              <a:rPr lang="sr-Latn-CS" sz="3200" b="1" dirty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>(klase, tipa)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F4089D7-C2A7-0B16-A6BC-33085EF1A3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381" y="3093597"/>
            <a:ext cx="4030980" cy="15163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734920B-601E-442E-DB9F-648B702780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8462" y="2987897"/>
            <a:ext cx="4023360" cy="2849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022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1549</Words>
  <Application>Microsoft Office PowerPoint</Application>
  <PresentationFormat>Widescreen</PresentationFormat>
  <Paragraphs>231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3" baseType="lpstr">
      <vt:lpstr>Arial</vt:lpstr>
      <vt:lpstr>Book Antiqua</vt:lpstr>
      <vt:lpstr>Calibri</vt:lpstr>
      <vt:lpstr>Calibri Light</vt:lpstr>
      <vt:lpstr>Times New Roman</vt:lpstr>
      <vt:lpstr>Tw Cen MT</vt:lpstr>
      <vt:lpstr>Wingdings</vt:lpstr>
      <vt:lpstr>Wingdings 2</vt:lpstr>
      <vt:lpstr>Office Theme</vt:lpstr>
      <vt:lpstr>Model objekti veze</vt:lpstr>
      <vt:lpstr>Modeliranje entiteta i veza</vt:lpstr>
      <vt:lpstr>Modeliranje entiteta i veza</vt:lpstr>
      <vt:lpstr>Veza entitet sa atributima</vt:lpstr>
      <vt:lpstr>Atributi</vt:lpstr>
      <vt:lpstr>ATRIBUT I DOMEN</vt:lpstr>
      <vt:lpstr>DOMENI</vt:lpstr>
      <vt:lpstr>PowerPoint Presentation</vt:lpstr>
      <vt:lpstr>PowerPoint Presentation</vt:lpstr>
      <vt:lpstr>SLABI ENTITET (OBJEKAT)</vt:lpstr>
      <vt:lpstr>Modeliranje entiteta i veza</vt:lpstr>
      <vt:lpstr>Modeliranje entiteta i veza</vt:lpstr>
      <vt:lpstr>Tipovi veza</vt:lpstr>
      <vt:lpstr>Tipovi veza - rekurzivna</vt:lpstr>
      <vt:lpstr>Tipovi veza</vt:lpstr>
      <vt:lpstr>Tipovi veza - binarna</vt:lpstr>
      <vt:lpstr>Tipovi veza - binarna</vt:lpstr>
      <vt:lpstr>Primer modelovanja entiteta sa atributima</vt:lpstr>
      <vt:lpstr>REŠENJE PRIMERA POD TAČKOM 1.</vt:lpstr>
      <vt:lpstr>REŠENJE PRIMERA POD TAČKOM 1 I 2</vt:lpstr>
      <vt:lpstr>PowerPoint Presentation</vt:lpstr>
      <vt:lpstr>PowerPoint Presentation</vt:lpstr>
      <vt:lpstr>PowerPoint Presentation</vt:lpstr>
      <vt:lpstr>GENERALIZACIJA I SPECIJALIZACIJA</vt:lpstr>
      <vt:lpstr>GENERALIZACIJA I SPECIJALIZACIJA</vt:lpstr>
      <vt:lpstr>GENERALIZACIJA I SPECIJALIZACIJA</vt:lpstr>
      <vt:lpstr>KARDINALNOST KOD GENERALIZACIJE</vt:lpstr>
      <vt:lpstr>EKSKLUZIVNA SPECIJALIZACIJA</vt:lpstr>
      <vt:lpstr>NEEKSKLUZIVNA SPECIJALIZACIJA</vt:lpstr>
      <vt:lpstr>OBAVEZNA SPECIJALIZACIJA</vt:lpstr>
      <vt:lpstr>NEOBAVEZNA SPECIJALIZACIJA</vt:lpstr>
      <vt:lpstr>Zadaci za vežbanje</vt:lpstr>
      <vt:lpstr>Zadaci za vežbanje</vt:lpstr>
      <vt:lpstr>Zadaci za vežbanje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objekti veze</dc:title>
  <dc:creator>Dusan Markovic</dc:creator>
  <cp:lastModifiedBy>Dusan Markovic</cp:lastModifiedBy>
  <cp:revision>11</cp:revision>
  <dcterms:created xsi:type="dcterms:W3CDTF">2020-10-08T20:22:47Z</dcterms:created>
  <dcterms:modified xsi:type="dcterms:W3CDTF">2022-10-11T05:41:37Z</dcterms:modified>
</cp:coreProperties>
</file>