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62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12-Mar-23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12-Mar-23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12-Mar-23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12-Mar-23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12-Mar-23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12-Mar-23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12-Mar-23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12-Mar-23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12-Mar-23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12-Mar-23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12-Mar-23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12-Mar-23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Презентација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ДР ИВАНА ЕРИЋ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171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4197" y="299259"/>
            <a:ext cx="11213176" cy="872836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altLang="en-US" b="1" dirty="0"/>
              <a:t>Подстицање ангажовања обе мождане хемисфере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4443" y="1055716"/>
            <a:ext cx="11770821" cy="5527964"/>
          </a:xfrm>
        </p:spPr>
        <p:txBody>
          <a:bodyPr/>
          <a:lstStyle/>
          <a:p>
            <a:endParaRPr lang="sr-Cyrl-CS" altLang="en-US" dirty="0" smtClean="0"/>
          </a:p>
          <a:p>
            <a:r>
              <a:rPr lang="sr-Cyrl-CS" altLang="en-US" sz="2800" b="1" i="1" dirty="0" smtClean="0">
                <a:solidFill>
                  <a:srgbClr val="FF0000"/>
                </a:solidFill>
              </a:rPr>
              <a:t>“ </a:t>
            </a:r>
            <a:r>
              <a:rPr lang="sr-Cyrl-CS" sz="2800" b="1" dirty="0" smtClean="0">
                <a:solidFill>
                  <a:srgbClr val="FF0000"/>
                </a:solidFill>
              </a:rPr>
              <a:t>Подразумева ак­ти­ви­ра­ње </a:t>
            </a:r>
            <a:r>
              <a:rPr lang="sr-Cyrl-CS" sz="2800" b="1" dirty="0">
                <a:solidFill>
                  <a:srgbClr val="FF0000"/>
                </a:solidFill>
              </a:rPr>
              <a:t>ле­ве и де­сне по­ло­ви­не мо­зга при­ли­ком ре­ша­ва­ња </a:t>
            </a:r>
            <a:r>
              <a:rPr lang="sr-Cyrl-CS" sz="2800" b="1" dirty="0" smtClean="0">
                <a:solidFill>
                  <a:srgbClr val="FF0000"/>
                </a:solidFill>
              </a:rPr>
              <a:t>про­бле­ма.</a:t>
            </a:r>
            <a:r>
              <a:rPr lang="sr-Cyrl-CS" altLang="en-US" sz="2800" b="1" i="1" dirty="0">
                <a:solidFill>
                  <a:srgbClr val="FF0000"/>
                </a:solidFill>
              </a:rPr>
              <a:t> </a:t>
            </a:r>
            <a:r>
              <a:rPr lang="sr-Cyrl-CS" altLang="en-US" sz="2800" b="1" i="1" dirty="0" smtClean="0">
                <a:solidFill>
                  <a:srgbClr val="FF0000"/>
                </a:solidFill>
              </a:rPr>
              <a:t>“</a:t>
            </a:r>
          </a:p>
          <a:p>
            <a:pPr marL="0" indent="0">
              <a:buNone/>
            </a:pPr>
            <a:endParaRPr lang="sr-Cyrl-CS" altLang="en-US" sz="2800" b="1" i="1" dirty="0" smtClean="0">
              <a:solidFill>
                <a:srgbClr val="FF0000"/>
              </a:solidFill>
            </a:endParaRPr>
          </a:p>
          <a:p>
            <a:r>
              <a:rPr lang="sr-Cyrl-CS" b="1" dirty="0">
                <a:solidFill>
                  <a:schemeClr val="accent3">
                    <a:lumMod val="75000"/>
                  </a:schemeClr>
                </a:solidFill>
              </a:rPr>
              <a:t>Ле­ва мо­жда­на </a:t>
            </a:r>
            <a:r>
              <a:rPr lang="sr-Cyrl-CS" b="1" dirty="0" smtClean="0">
                <a:solidFill>
                  <a:schemeClr val="accent3">
                    <a:lumMod val="75000"/>
                  </a:schemeClr>
                </a:solidFill>
              </a:rPr>
              <a:t>хе­мис­фе­ра</a:t>
            </a:r>
            <a:r>
              <a:rPr lang="sr-Cyrl-CS" dirty="0" smtClean="0"/>
              <a:t> – одговорна је за при­ча­ње</a:t>
            </a:r>
            <a:r>
              <a:rPr lang="sr-Cyrl-CS" dirty="0"/>
              <a:t>, пи­са­ње, </a:t>
            </a:r>
            <a:r>
              <a:rPr lang="sr-Cyrl-CS" dirty="0" smtClean="0"/>
              <a:t>ра­чу­на­ње и друго.</a:t>
            </a:r>
          </a:p>
          <a:p>
            <a:r>
              <a:rPr lang="sr-Cyrl-CS" b="1" dirty="0" smtClean="0">
                <a:solidFill>
                  <a:schemeClr val="accent3">
                    <a:lumMod val="75000"/>
                  </a:schemeClr>
                </a:solidFill>
              </a:rPr>
              <a:t>Десна </a:t>
            </a:r>
            <a:r>
              <a:rPr lang="sr-Cyrl-CS" b="1" dirty="0">
                <a:solidFill>
                  <a:schemeClr val="accent3">
                    <a:lumMod val="75000"/>
                  </a:schemeClr>
                </a:solidFill>
              </a:rPr>
              <a:t>мо­жда­на </a:t>
            </a:r>
            <a:r>
              <a:rPr lang="sr-Cyrl-CS" b="1" dirty="0" smtClean="0">
                <a:solidFill>
                  <a:schemeClr val="accent3">
                    <a:lumMod val="75000"/>
                  </a:schemeClr>
                </a:solidFill>
              </a:rPr>
              <a:t>хе­мис­фе­ра </a:t>
            </a:r>
            <a:r>
              <a:rPr lang="sr-Cyrl-CS" dirty="0" smtClean="0"/>
              <a:t>- </a:t>
            </a:r>
            <a:r>
              <a:rPr lang="sr-Cyrl-CS" dirty="0"/>
              <a:t>одговорна је </a:t>
            </a:r>
            <a:r>
              <a:rPr lang="sr-Cyrl-CS" dirty="0" smtClean="0"/>
              <a:t>за </a:t>
            </a:r>
            <a:r>
              <a:rPr lang="sr-Cyrl-CS" dirty="0"/>
              <a:t>ин­ту­и­ци­ју, пер­цеп­ци­је, емо­ци­је, умет­нич­ке спо­соб­но­сти и </a:t>
            </a:r>
            <a:r>
              <a:rPr lang="sr-Cyrl-CS" dirty="0" smtClean="0"/>
              <a:t>ви­зу­а­ли­за­ци­ју.</a:t>
            </a:r>
          </a:p>
          <a:p>
            <a:endParaRPr lang="sr-Cyrl-CS" altLang="en-US" b="1" dirty="0"/>
          </a:p>
          <a:p>
            <a:r>
              <a:rPr lang="sr-Cyrl-CS" altLang="en-US" b="1" dirty="0" smtClean="0"/>
              <a:t>МОДЕРАТОР – МОРА ФОРМУЛИСАТИ ПРОБЛЕМ НА НАЧИН КОЈИ ЋЕ АНГАЖОВАТИ ОБЕ МОЖДАНЕ ХЕМИСФЕРЕ.</a:t>
            </a:r>
            <a:endParaRPr lang="en-US" alt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16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27238" y="5857875"/>
            <a:ext cx="8183562" cy="179388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52626" y="500063"/>
          <a:ext cx="8215313" cy="7099300"/>
        </p:xfrm>
        <a:graphic>
          <a:graphicData uri="http://schemas.openxmlformats.org/drawingml/2006/table">
            <a:tbl>
              <a:tblPr/>
              <a:tblGrid>
                <a:gridCol w="2054225"/>
                <a:gridCol w="2463800"/>
                <a:gridCol w="3697288"/>
              </a:tblGrid>
              <a:tr h="474140">
                <a:tc>
                  <a:txBody>
                    <a:bodyPr/>
                    <a:lstStyle/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ПРИСТУП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ОБЈАШЊЕЊЕ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ПРИМЕРИ У ПРОИЗВОДЊИ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523871">
                <a:tc>
                  <a:txBody>
                    <a:bodyPr/>
                    <a:lstStyle/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Модификовање природе атрибута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rgbClr val="000000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Подразумева анализу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морфологије производа.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Посматрају се атрибути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основног производа 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сагледава се како их је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могуће мењати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rgbClr val="000000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Машина за справљање домаће кафе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поседује ватросталну посуду у којој се чува свежина скуване кафе. Компанија </a:t>
                      </a:r>
                      <a:r>
                        <a:rPr kumimoji="0" lang="sr-Cyrl-C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Браун</a:t>
                      </a:r>
                      <a:r>
                        <a:rPr kumimoji="0" lang="sr-Cyrl-C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је отишла корак даље производњи вакум посуду у којој је кафа свежа све док је потребно.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rgbClr val="000000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1577419">
                <a:tc>
                  <a:txBody>
                    <a:bodyPr/>
                    <a:lstStyle/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Поједностављење постојећих атрибута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rgbClr val="FFFF00"/>
                      </a:fgClr>
                      <a:bgClr>
                        <a:srgbClr val="FFFF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Отклањање појединих атрибута производу може га учинити атрактивнијим за купце.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rgbClr val="FFFF00"/>
                      </a:fgClr>
                      <a:bgClr>
                        <a:srgbClr val="FFFF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Пепси Цола је повукла са тржишта колу у боји (црвена, плава). Нажалост,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тиме је изгубила доста потрошача.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rgbClr val="FFFF00"/>
                      </a:fgClr>
                      <a:bgClr>
                        <a:srgbClr val="FFFFDD"/>
                      </a:bgClr>
                    </a:pattFill>
                  </a:tcPr>
                </a:tc>
              </a:tr>
              <a:tr h="1261935">
                <a:tc>
                  <a:txBody>
                    <a:bodyPr/>
                    <a:lstStyle/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Мултипликација атрибута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rgbClr val="000000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Постојећи атрибути производа се копирају, чиме се постижу веће користи за потрошаче.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rgbClr val="000000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Увођење бикова са два и три жилета.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rgbClr val="000000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1261935">
                <a:tc>
                  <a:txBody>
                    <a:bodyPr/>
                    <a:lstStyle/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Унификација атрибута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Додавање нових функција постојећим атрибутима.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Косилица за траву, која поред кошења, врши јако уситњавање покошене траве, тако да је није потребно скупљати.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72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895826" cy="989215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Иновације у контекстуалном оквиру организације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38" y="1305097"/>
            <a:ext cx="11982090" cy="5483891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200000"/>
              </a:lnSpc>
            </a:pPr>
            <a:r>
              <a:rPr lang="sr-Cyrl-CS" altLang="en-US" b="1" i="1" u="sng" dirty="0">
                <a:solidFill>
                  <a:srgbClr val="FF0000"/>
                </a:solidFill>
              </a:rPr>
              <a:t>Истраживање и развој</a:t>
            </a:r>
            <a:r>
              <a:rPr lang="sr-Cyrl-CS" altLang="en-US" dirty="0">
                <a:solidFill>
                  <a:srgbClr val="FF0000"/>
                </a:solidFill>
              </a:rPr>
              <a:t> </a:t>
            </a:r>
            <a:endParaRPr lang="en-US" altLang="en-US" dirty="0">
              <a:solidFill>
                <a:srgbClr val="FF0000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sr-Cyrl-CS" altLang="en-US" b="1" i="1" u="sng" dirty="0">
                <a:solidFill>
                  <a:srgbClr val="FF0000"/>
                </a:solidFill>
              </a:rPr>
              <a:t>Маркетинг </a:t>
            </a:r>
            <a:endParaRPr lang="en-US" altLang="en-US" b="1" i="1" u="sng" dirty="0">
              <a:solidFill>
                <a:srgbClr val="FF0000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sr-Cyrl-CS" altLang="en-US" b="1" i="1" u="sng" dirty="0">
                <a:solidFill>
                  <a:srgbClr val="FF0000"/>
                </a:solidFill>
              </a:rPr>
              <a:t>Производња</a:t>
            </a:r>
            <a:endParaRPr lang="en-US" altLang="en-US" b="1" i="1" u="sng" dirty="0">
              <a:solidFill>
                <a:srgbClr val="FF0000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sr-Cyrl-CS" altLang="en-US" b="1" i="1" u="sng" dirty="0">
                <a:solidFill>
                  <a:srgbClr val="FF0000"/>
                </a:solidFill>
              </a:rPr>
              <a:t>Финансије и рачуноводство</a:t>
            </a:r>
            <a:r>
              <a:rPr lang="en-US" altLang="en-US" b="1" i="1" u="sng" dirty="0">
                <a:solidFill>
                  <a:srgbClr val="FF0000"/>
                </a:solidFill>
              </a:rPr>
              <a:t> (ROI)</a:t>
            </a:r>
            <a:r>
              <a:rPr lang="sr-Cyrl-CS" altLang="en-US" b="1" i="1" u="sng" dirty="0">
                <a:solidFill>
                  <a:srgbClr val="FF0000"/>
                </a:solidFill>
              </a:rPr>
              <a:t> </a:t>
            </a:r>
            <a:endParaRPr lang="en-US" altLang="en-US" b="1" i="1" u="sng" dirty="0">
              <a:solidFill>
                <a:srgbClr val="FF0000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sr-Cyrl-CS" altLang="en-US" b="1" i="1" u="sng" dirty="0">
                <a:solidFill>
                  <a:srgbClr val="FF0000"/>
                </a:solidFill>
              </a:rPr>
              <a:t>Менаџмент људских ресурса </a:t>
            </a:r>
            <a:endParaRPr lang="en-US" altLang="en-US" b="1" i="1" u="sng" dirty="0">
              <a:solidFill>
                <a:srgbClr val="FF0000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sr-Latn-CS" altLang="en-US" b="1" i="1" u="sng" dirty="0">
                <a:solidFill>
                  <a:srgbClr val="FF0000"/>
                </a:solidFill>
              </a:rPr>
              <a:t>ИТ </a:t>
            </a:r>
            <a:r>
              <a:rPr lang="sr-Latn-CS" altLang="en-US" b="1" i="1" u="sng" dirty="0" err="1">
                <a:solidFill>
                  <a:srgbClr val="FF0000"/>
                </a:solidFill>
              </a:rPr>
              <a:t>одељење</a:t>
            </a:r>
            <a:r>
              <a:rPr lang="sr-Latn-CS" altLang="en-US" b="1" dirty="0">
                <a:solidFill>
                  <a:srgbClr val="FF0000"/>
                </a:solidFill>
              </a:rPr>
              <a:t> </a:t>
            </a:r>
          </a:p>
          <a:p>
            <a:pPr algn="ctr">
              <a:lnSpc>
                <a:spcPct val="200000"/>
              </a:lnSpc>
            </a:pPr>
            <a:r>
              <a:rPr lang="sr-Latn-CS" altLang="en-US" b="1" i="1" u="sng" dirty="0" err="1">
                <a:solidFill>
                  <a:srgbClr val="FF0000"/>
                </a:solidFill>
              </a:rPr>
              <a:t>Инжињерско</a:t>
            </a:r>
            <a:r>
              <a:rPr lang="sr-Latn-CS" altLang="en-US" b="1" i="1" u="sng" dirty="0">
                <a:solidFill>
                  <a:srgbClr val="FF0000"/>
                </a:solidFill>
              </a:rPr>
              <a:t> </a:t>
            </a:r>
            <a:r>
              <a:rPr lang="sr-Latn-CS" altLang="en-US" b="1" i="1" u="sng" dirty="0" err="1">
                <a:solidFill>
                  <a:srgbClr val="FF0000"/>
                </a:solidFill>
              </a:rPr>
              <a:t>одељење</a:t>
            </a:r>
            <a:r>
              <a:rPr lang="sr-Latn-CS" altLang="en-US" b="1" i="1" u="sng" dirty="0">
                <a:solidFill>
                  <a:srgbClr val="FF0000"/>
                </a:solidFill>
              </a:rPr>
              <a:t> </a:t>
            </a:r>
          </a:p>
          <a:p>
            <a:pPr algn="ctr">
              <a:lnSpc>
                <a:spcPct val="200000"/>
              </a:lnSpc>
            </a:pPr>
            <a:r>
              <a:rPr lang="sr-Cyrl-CS" altLang="en-US" b="1" i="1" u="sng" dirty="0">
                <a:solidFill>
                  <a:srgbClr val="FF0000"/>
                </a:solidFill>
              </a:rPr>
              <a:t>Ресурси изван предузећа </a:t>
            </a:r>
            <a:endParaRPr lang="en-US" alt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919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94891"/>
            <a:ext cx="9905998" cy="785003"/>
          </a:xfrm>
        </p:spPr>
        <p:txBody>
          <a:bodyPr/>
          <a:lstStyle/>
          <a:p>
            <a:pPr algn="ctr"/>
            <a:r>
              <a:rPr lang="sr-Cyrl-C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Фазе иновација</a:t>
            </a:r>
            <a:endParaRPr lang="en-US" dirty="0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>
            <p:extLst/>
          </p:nvPr>
        </p:nvGraphicFramePr>
        <p:xfrm>
          <a:off x="2035565" y="1123590"/>
          <a:ext cx="7500937" cy="428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3" imgW="6947280" imgH="3409920" progId="CorelDRAW.Graphic.12">
                  <p:embed/>
                </p:oleObj>
              </mc:Choice>
              <mc:Fallback>
                <p:oleObj r:id="rId3" imgW="6947280" imgH="3409920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565" y="1123590"/>
                        <a:ext cx="7500937" cy="428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8420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69011"/>
            <a:ext cx="12042475" cy="974785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sr-Cyrl-CS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sr-Cyrl-CS" dirty="0" smtClean="0">
                <a:solidFill>
                  <a:schemeClr val="bg2">
                    <a:lumMod val="75000"/>
                  </a:schemeClr>
                </a:solidFill>
              </a:rPr>
              <a:t>Три </a:t>
            </a:r>
            <a:r>
              <a:rPr lang="sr-Cyrl-CS" dirty="0">
                <a:solidFill>
                  <a:schemeClr val="bg2">
                    <a:lumMod val="75000"/>
                  </a:schemeClr>
                </a:solidFill>
              </a:rPr>
              <a:t>потенцијално корисне стратегије за дифузију идеја су: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-155275" y="1695796"/>
            <a:ext cx="12275387" cy="5067313"/>
          </a:xfrm>
        </p:spPr>
        <p:txBody>
          <a:bodyPr/>
          <a:lstStyle/>
          <a:p>
            <a:pPr>
              <a:defRPr/>
            </a:pPr>
            <a:endParaRPr lang="sr-Cyrl-CS" dirty="0" smtClean="0"/>
          </a:p>
          <a:p>
            <a:pPr>
              <a:defRPr/>
            </a:pPr>
            <a:endParaRPr lang="sr-Cyrl-CS" dirty="0" smtClean="0"/>
          </a:p>
          <a:p>
            <a:pPr>
              <a:spcAft>
                <a:spcPts val="1800"/>
              </a:spcAft>
              <a:defRPr/>
            </a:pPr>
            <a:r>
              <a:rPr lang="sr-Cyrl-CS" dirty="0" smtClean="0"/>
              <a:t>1</a:t>
            </a:r>
            <a:r>
              <a:rPr lang="sr-Cyrl-CS" dirty="0"/>
              <a:t>) </a:t>
            </a:r>
            <a:r>
              <a:rPr lang="sr-Cyrl-CS" dirty="0">
                <a:solidFill>
                  <a:schemeClr val="accent3"/>
                </a:solidFill>
              </a:rPr>
              <a:t>циљати  кључне актере </a:t>
            </a:r>
            <a:r>
              <a:rPr lang="sr-Cyrl-CS" dirty="0"/>
              <a:t>неопходне за интегрисање свих организационих нивоа </a:t>
            </a:r>
            <a:r>
              <a:rPr lang="sr-Cyrl-CS" dirty="0" err="1"/>
              <a:t>предузећ</a:t>
            </a:r>
            <a:r>
              <a:rPr lang="en-US" dirty="0"/>
              <a:t>a</a:t>
            </a:r>
            <a:r>
              <a:rPr lang="sr-Cyrl-CS" dirty="0"/>
              <a:t> зарад управљања знањем и изградити унутрашње савезе са различитим интересним групама, </a:t>
            </a:r>
            <a:endParaRPr lang="en-US" dirty="0"/>
          </a:p>
          <a:p>
            <a:pPr>
              <a:spcAft>
                <a:spcPts val="1800"/>
              </a:spcAft>
              <a:defRPr/>
            </a:pPr>
            <a:r>
              <a:rPr lang="sr-Cyrl-CS" dirty="0"/>
              <a:t>2) </a:t>
            </a:r>
            <a:r>
              <a:rPr lang="sr-Cyrl-CS" dirty="0">
                <a:solidFill>
                  <a:srgbClr val="FF0000"/>
                </a:solidFill>
              </a:rPr>
              <a:t>радити на постојећим иницијативама и активно подстицати мрежу знања</a:t>
            </a:r>
            <a:r>
              <a:rPr lang="sr-Cyrl-CS" dirty="0"/>
              <a:t>, повезивањем децентрализоване иницијативе и </a:t>
            </a:r>
            <a:endParaRPr lang="en-US" dirty="0"/>
          </a:p>
          <a:p>
            <a:pPr>
              <a:spcAft>
                <a:spcPts val="1800"/>
              </a:spcAft>
              <a:defRPr/>
            </a:pPr>
            <a:r>
              <a:rPr lang="sr-Cyrl-CS" dirty="0"/>
              <a:t>3) </a:t>
            </a:r>
            <a:r>
              <a:rPr lang="sr-Cyrl-CS" dirty="0">
                <a:solidFill>
                  <a:srgbClr val="002060"/>
                </a:solidFill>
              </a:rPr>
              <a:t>комуницирати сврсисходним порукама </a:t>
            </a:r>
            <a:r>
              <a:rPr lang="sr-Cyrl-CS" dirty="0"/>
              <a:t>које помажу културним и менталним транзицијама, фокусирајући се на реалне циљеве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65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pPr algn="ctr"/>
            <a:r>
              <a:rPr lang="sr-Cyrl-RS" dirty="0" smtClean="0"/>
              <a:t>ДРУГИ ПРИСТУП ФАЗАМА ПРОЦЕСА ИНОВАЦИЈА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sr-Cyrl-RS" dirty="0" smtClean="0"/>
          </a:p>
          <a:p>
            <a:pPr lvl="0"/>
            <a:r>
              <a:rPr lang="sr-Cyrl-RS" b="1" dirty="0" smtClean="0">
                <a:solidFill>
                  <a:srgbClr val="FF3300"/>
                </a:solidFill>
              </a:rPr>
              <a:t>Поједини аутори сугеришу следеће фазе процеса иновација</a:t>
            </a:r>
            <a:r>
              <a:rPr lang="sr-Latn-CS" b="1" dirty="0" smtClean="0">
                <a:solidFill>
                  <a:srgbClr val="FF3300"/>
                </a:solidFill>
              </a:rPr>
              <a:t>:</a:t>
            </a:r>
            <a:endParaRPr lang="sr-Cyrl-RS" b="1" dirty="0" smtClean="0">
              <a:solidFill>
                <a:srgbClr val="FF3300"/>
              </a:solidFill>
            </a:endParaRPr>
          </a:p>
          <a:p>
            <a:pPr lvl="0"/>
            <a:endParaRPr lang="sr-Cyrl-RS" b="1" dirty="0">
              <a:solidFill>
                <a:srgbClr val="FF33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r-Latn-CS" dirty="0" err="1" smtClean="0"/>
              <a:t>Генерација</a:t>
            </a:r>
            <a:r>
              <a:rPr lang="sr-Latn-CS" dirty="0" smtClean="0"/>
              <a:t> </a:t>
            </a:r>
            <a:r>
              <a:rPr lang="sr-Latn-CS" dirty="0"/>
              <a:t>и </a:t>
            </a:r>
            <a:r>
              <a:rPr lang="sr-Latn-CS" dirty="0" err="1"/>
              <a:t>мобилизација</a:t>
            </a:r>
            <a:r>
              <a:rPr lang="sr-Latn-CS" dirty="0"/>
              <a:t> </a:t>
            </a:r>
            <a:r>
              <a:rPr lang="sr-Latn-CS" dirty="0" err="1"/>
              <a:t>идеја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sr-Latn-CS" dirty="0" err="1"/>
              <a:t>Скрининг</a:t>
            </a:r>
            <a:r>
              <a:rPr lang="sr-Latn-CS" dirty="0"/>
              <a:t> и </a:t>
            </a:r>
            <a:r>
              <a:rPr lang="sr-Latn-CS" dirty="0" err="1"/>
              <a:t>заговарање</a:t>
            </a:r>
            <a:r>
              <a:rPr lang="sr-Latn-CS" dirty="0"/>
              <a:t> </a:t>
            </a:r>
            <a:r>
              <a:rPr lang="sr-Latn-CS" dirty="0" err="1"/>
              <a:t>одређене</a:t>
            </a:r>
            <a:r>
              <a:rPr lang="sr-Latn-CS" dirty="0"/>
              <a:t> </a:t>
            </a:r>
            <a:r>
              <a:rPr lang="sr-Latn-CS" dirty="0" err="1"/>
              <a:t>идеје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sr-Latn-CS" dirty="0" err="1"/>
              <a:t>Експериментисање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sr-Latn-CS" dirty="0" err="1"/>
              <a:t>Комерцијализација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sr-Latn-CS" dirty="0" err="1"/>
              <a:t>Дифузија</a:t>
            </a:r>
            <a:r>
              <a:rPr lang="sr-Latn-CS" dirty="0"/>
              <a:t> и </a:t>
            </a:r>
            <a:r>
              <a:rPr lang="sr-Latn-CS" dirty="0" err="1"/>
              <a:t>имплементација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91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771" y="174567"/>
            <a:ext cx="10741429" cy="1147157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Основне карактеристике процеса </a:t>
            </a:r>
            <a:r>
              <a:rPr lang="sr-Cyrl-RS" dirty="0" err="1" smtClean="0"/>
              <a:t>идеаизације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15" y="1487978"/>
            <a:ext cx="12045141" cy="5311833"/>
          </a:xfrm>
        </p:spPr>
        <p:txBody>
          <a:bodyPr/>
          <a:lstStyle/>
          <a:p>
            <a:pPr algn="just"/>
            <a:r>
              <a:rPr lang="sr-Latn-CS" b="1" dirty="0" err="1">
                <a:solidFill>
                  <a:schemeClr val="accent4">
                    <a:lumMod val="75000"/>
                  </a:schemeClr>
                </a:solidFill>
              </a:rPr>
              <a:t>Идеаизација</a:t>
            </a:r>
            <a:r>
              <a:rPr lang="sr-Latn-C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r-Latn-CS" dirty="0"/>
              <a:t>- </a:t>
            </a:r>
            <a:r>
              <a:rPr lang="sr-Latn-CS" dirty="0" smtClean="0">
                <a:solidFill>
                  <a:srgbClr val="FFC000"/>
                </a:solidFill>
              </a:rPr>
              <a:t>“</a:t>
            </a:r>
            <a:r>
              <a:rPr lang="sr-Latn-CS" i="1" dirty="0" err="1" smtClean="0">
                <a:solidFill>
                  <a:srgbClr val="FFC000"/>
                </a:solidFill>
              </a:rPr>
              <a:t>скуп</a:t>
            </a:r>
            <a:r>
              <a:rPr lang="sr-Latn-CS" i="1" dirty="0" smtClean="0">
                <a:solidFill>
                  <a:srgbClr val="FFC000"/>
                </a:solidFill>
              </a:rPr>
              <a:t> </a:t>
            </a:r>
            <a:r>
              <a:rPr lang="sr-Latn-CS" i="1" dirty="0" err="1">
                <a:solidFill>
                  <a:srgbClr val="FFC000"/>
                </a:solidFill>
              </a:rPr>
              <a:t>менаџерских</a:t>
            </a:r>
            <a:r>
              <a:rPr lang="sr-Latn-CS" i="1" dirty="0">
                <a:solidFill>
                  <a:srgbClr val="FFC000"/>
                </a:solidFill>
              </a:rPr>
              <a:t> и  </a:t>
            </a:r>
            <a:r>
              <a:rPr lang="sr-Latn-CS" i="1" dirty="0" err="1">
                <a:solidFill>
                  <a:srgbClr val="FFC000"/>
                </a:solidFill>
              </a:rPr>
              <a:t>организационих</a:t>
            </a:r>
            <a:r>
              <a:rPr lang="sr-Latn-CS" i="1" dirty="0">
                <a:solidFill>
                  <a:srgbClr val="FFC000"/>
                </a:solidFill>
              </a:rPr>
              <a:t> </a:t>
            </a:r>
            <a:r>
              <a:rPr lang="sr-Latn-CS" i="1" dirty="0" err="1">
                <a:solidFill>
                  <a:srgbClr val="FFC000"/>
                </a:solidFill>
              </a:rPr>
              <a:t>процеса</a:t>
            </a:r>
            <a:r>
              <a:rPr lang="sr-Latn-CS" i="1" dirty="0">
                <a:solidFill>
                  <a:srgbClr val="FFC000"/>
                </a:solidFill>
              </a:rPr>
              <a:t> </a:t>
            </a:r>
            <a:r>
              <a:rPr lang="sr-Latn-CS" i="1" dirty="0" err="1">
                <a:solidFill>
                  <a:srgbClr val="FFC000"/>
                </a:solidFill>
              </a:rPr>
              <a:t>за</a:t>
            </a:r>
            <a:r>
              <a:rPr lang="sr-Latn-CS" i="1" dirty="0">
                <a:solidFill>
                  <a:srgbClr val="FFC000"/>
                </a:solidFill>
              </a:rPr>
              <a:t> </a:t>
            </a:r>
            <a:r>
              <a:rPr lang="sr-Latn-CS" i="1" dirty="0" err="1">
                <a:solidFill>
                  <a:srgbClr val="FFC000"/>
                </a:solidFill>
              </a:rPr>
              <a:t>стимулацију</a:t>
            </a:r>
            <a:r>
              <a:rPr lang="sr-Latn-CS" i="1" dirty="0">
                <a:solidFill>
                  <a:srgbClr val="FFC000"/>
                </a:solidFill>
              </a:rPr>
              <a:t>, </a:t>
            </a:r>
            <a:r>
              <a:rPr lang="sr-Latn-CS" i="1" dirty="0" err="1">
                <a:solidFill>
                  <a:srgbClr val="FFC000"/>
                </a:solidFill>
              </a:rPr>
              <a:t>идентификацију</a:t>
            </a:r>
            <a:r>
              <a:rPr lang="sr-Latn-CS" i="1" dirty="0">
                <a:solidFill>
                  <a:srgbClr val="FFC000"/>
                </a:solidFill>
              </a:rPr>
              <a:t>, </a:t>
            </a:r>
            <a:r>
              <a:rPr lang="sr-Latn-CS" i="1" dirty="0" err="1">
                <a:solidFill>
                  <a:srgbClr val="FFC000"/>
                </a:solidFill>
              </a:rPr>
              <a:t>избор</a:t>
            </a:r>
            <a:r>
              <a:rPr lang="sr-Latn-CS" i="1" dirty="0">
                <a:solidFill>
                  <a:srgbClr val="FFC000"/>
                </a:solidFill>
              </a:rPr>
              <a:t> и </a:t>
            </a:r>
            <a:r>
              <a:rPr lang="sr-Latn-CS" i="1" dirty="0" err="1">
                <a:solidFill>
                  <a:srgbClr val="FFC000"/>
                </a:solidFill>
              </a:rPr>
              <a:t>спровођење</a:t>
            </a:r>
            <a:r>
              <a:rPr lang="sr-Latn-CS" i="1" dirty="0">
                <a:solidFill>
                  <a:srgbClr val="FFC000"/>
                </a:solidFill>
              </a:rPr>
              <a:t> </a:t>
            </a:r>
            <a:r>
              <a:rPr lang="sr-Latn-CS" i="1" dirty="0" err="1">
                <a:solidFill>
                  <a:srgbClr val="FFC000"/>
                </a:solidFill>
              </a:rPr>
              <a:t>идеја</a:t>
            </a:r>
            <a:r>
              <a:rPr lang="sr-Latn-CS" i="1" dirty="0">
                <a:solidFill>
                  <a:srgbClr val="FFC000"/>
                </a:solidFill>
              </a:rPr>
              <a:t>, </a:t>
            </a:r>
            <a:r>
              <a:rPr lang="sr-Latn-CS" i="1" dirty="0" err="1">
                <a:solidFill>
                  <a:srgbClr val="FFC000"/>
                </a:solidFill>
              </a:rPr>
              <a:t>чиме</a:t>
            </a:r>
            <a:r>
              <a:rPr lang="sr-Latn-CS" i="1" dirty="0">
                <a:solidFill>
                  <a:srgbClr val="FFC000"/>
                </a:solidFill>
              </a:rPr>
              <a:t> </a:t>
            </a:r>
            <a:r>
              <a:rPr lang="sr-Latn-CS" i="1" dirty="0" err="1">
                <a:solidFill>
                  <a:srgbClr val="FFC000"/>
                </a:solidFill>
              </a:rPr>
              <a:t>се</a:t>
            </a:r>
            <a:r>
              <a:rPr lang="sr-Latn-CS" i="1" dirty="0">
                <a:solidFill>
                  <a:srgbClr val="FFC000"/>
                </a:solidFill>
              </a:rPr>
              <a:t> </a:t>
            </a:r>
            <a:r>
              <a:rPr lang="sr-Latn-CS" i="1" dirty="0" err="1">
                <a:solidFill>
                  <a:srgbClr val="FFC000"/>
                </a:solidFill>
              </a:rPr>
              <a:t>доприноси</a:t>
            </a:r>
            <a:r>
              <a:rPr lang="sr-Latn-CS" i="1" dirty="0">
                <a:solidFill>
                  <a:srgbClr val="FFC000"/>
                </a:solidFill>
              </a:rPr>
              <a:t> </a:t>
            </a:r>
            <a:r>
              <a:rPr lang="sr-Latn-CS" i="1" dirty="0" err="1">
                <a:solidFill>
                  <a:srgbClr val="FFC000"/>
                </a:solidFill>
              </a:rPr>
              <a:t>истраживањима</a:t>
            </a:r>
            <a:r>
              <a:rPr lang="sr-Latn-CS" i="1" dirty="0">
                <a:solidFill>
                  <a:srgbClr val="FFC000"/>
                </a:solidFill>
              </a:rPr>
              <a:t> о </a:t>
            </a:r>
            <a:r>
              <a:rPr lang="sr-Latn-CS" i="1" dirty="0" err="1">
                <a:solidFill>
                  <a:srgbClr val="FFC000"/>
                </a:solidFill>
              </a:rPr>
              <a:t>динамичким</a:t>
            </a:r>
            <a:r>
              <a:rPr lang="sr-Latn-CS" i="1" dirty="0">
                <a:solidFill>
                  <a:srgbClr val="FFC000"/>
                </a:solidFill>
              </a:rPr>
              <a:t> </a:t>
            </a:r>
            <a:r>
              <a:rPr lang="sr-Latn-CS" i="1" dirty="0" err="1">
                <a:solidFill>
                  <a:srgbClr val="FFC000"/>
                </a:solidFill>
              </a:rPr>
              <a:t>могућностима</a:t>
            </a:r>
            <a:r>
              <a:rPr lang="sr-Latn-CS" i="1" dirty="0">
                <a:solidFill>
                  <a:srgbClr val="FFC000"/>
                </a:solidFill>
              </a:rPr>
              <a:t>, </a:t>
            </a:r>
            <a:r>
              <a:rPr lang="sr-Latn-CS" i="1" dirty="0" err="1">
                <a:solidFill>
                  <a:srgbClr val="FFC000"/>
                </a:solidFill>
              </a:rPr>
              <a:t>стварањем</a:t>
            </a:r>
            <a:r>
              <a:rPr lang="sr-Latn-CS" i="1" dirty="0">
                <a:solidFill>
                  <a:srgbClr val="FFC000"/>
                </a:solidFill>
              </a:rPr>
              <a:t> </a:t>
            </a:r>
            <a:r>
              <a:rPr lang="sr-Latn-CS" i="1" dirty="0" err="1">
                <a:solidFill>
                  <a:srgbClr val="FFC000"/>
                </a:solidFill>
              </a:rPr>
              <a:t>конкрентног</a:t>
            </a:r>
            <a:r>
              <a:rPr lang="sr-Latn-CS" i="1" dirty="0">
                <a:solidFill>
                  <a:srgbClr val="FFC000"/>
                </a:solidFill>
              </a:rPr>
              <a:t> </a:t>
            </a:r>
            <a:r>
              <a:rPr lang="sr-Latn-CS" i="1" dirty="0" err="1">
                <a:solidFill>
                  <a:srgbClr val="FFC000"/>
                </a:solidFill>
              </a:rPr>
              <a:t>примера</a:t>
            </a:r>
            <a:r>
              <a:rPr lang="sr-Latn-CS" i="1" dirty="0">
                <a:solidFill>
                  <a:srgbClr val="FFC000"/>
                </a:solidFill>
              </a:rPr>
              <a:t> </a:t>
            </a:r>
            <a:r>
              <a:rPr lang="sr-Latn-CS" i="1" dirty="0" err="1">
                <a:solidFill>
                  <a:srgbClr val="FFC000"/>
                </a:solidFill>
              </a:rPr>
              <a:t>динамичких</a:t>
            </a:r>
            <a:r>
              <a:rPr lang="sr-Latn-CS" i="1" dirty="0">
                <a:solidFill>
                  <a:srgbClr val="FFC000"/>
                </a:solidFill>
              </a:rPr>
              <a:t> </a:t>
            </a:r>
            <a:r>
              <a:rPr lang="sr-Latn-CS" i="1" dirty="0" err="1">
                <a:solidFill>
                  <a:srgbClr val="FFC000"/>
                </a:solidFill>
              </a:rPr>
              <a:t>могућности</a:t>
            </a:r>
            <a:r>
              <a:rPr lang="sr-Latn-CS" i="1" dirty="0">
                <a:solidFill>
                  <a:srgbClr val="FFC000"/>
                </a:solidFill>
              </a:rPr>
              <a:t>, </a:t>
            </a:r>
            <a:r>
              <a:rPr lang="sr-Latn-CS" i="1" dirty="0" err="1">
                <a:solidFill>
                  <a:srgbClr val="FFC000"/>
                </a:solidFill>
              </a:rPr>
              <a:t>које</a:t>
            </a:r>
            <a:r>
              <a:rPr lang="sr-Latn-CS" i="1" dirty="0">
                <a:solidFill>
                  <a:srgbClr val="FFC000"/>
                </a:solidFill>
              </a:rPr>
              <a:t> </a:t>
            </a:r>
            <a:r>
              <a:rPr lang="sr-Latn-CS" i="1" dirty="0" err="1">
                <a:solidFill>
                  <a:srgbClr val="FFC000"/>
                </a:solidFill>
              </a:rPr>
              <a:t>до</a:t>
            </a:r>
            <a:r>
              <a:rPr lang="sr-Latn-CS" i="1" dirty="0">
                <a:solidFill>
                  <a:srgbClr val="FFC000"/>
                </a:solidFill>
              </a:rPr>
              <a:t> </a:t>
            </a:r>
            <a:r>
              <a:rPr lang="sr-Latn-CS" i="1" dirty="0" err="1">
                <a:solidFill>
                  <a:srgbClr val="FFC000"/>
                </a:solidFill>
              </a:rPr>
              <a:t>сада</a:t>
            </a:r>
            <a:r>
              <a:rPr lang="sr-Latn-CS" i="1" dirty="0">
                <a:solidFill>
                  <a:srgbClr val="FFC000"/>
                </a:solidFill>
              </a:rPr>
              <a:t> </a:t>
            </a:r>
            <a:r>
              <a:rPr lang="sr-Latn-CS" i="1" dirty="0" err="1">
                <a:solidFill>
                  <a:srgbClr val="FFC000"/>
                </a:solidFill>
              </a:rPr>
              <a:t>организација</a:t>
            </a:r>
            <a:r>
              <a:rPr lang="sr-Latn-CS" i="1" dirty="0">
                <a:solidFill>
                  <a:srgbClr val="FFC000"/>
                </a:solidFill>
              </a:rPr>
              <a:t> </a:t>
            </a:r>
            <a:r>
              <a:rPr lang="sr-Latn-CS" i="1" dirty="0" err="1">
                <a:solidFill>
                  <a:srgbClr val="FFC000"/>
                </a:solidFill>
              </a:rPr>
              <a:t>није</a:t>
            </a:r>
            <a:r>
              <a:rPr lang="sr-Latn-CS" i="1" dirty="0">
                <a:solidFill>
                  <a:srgbClr val="FFC000"/>
                </a:solidFill>
              </a:rPr>
              <a:t> </a:t>
            </a:r>
            <a:r>
              <a:rPr lang="sr-Latn-CS" i="1" dirty="0" err="1">
                <a:solidFill>
                  <a:srgbClr val="FFC000"/>
                </a:solidFill>
              </a:rPr>
              <a:t>обрађивала</a:t>
            </a:r>
            <a:r>
              <a:rPr lang="sr-Latn-CS" i="1" dirty="0">
                <a:solidFill>
                  <a:srgbClr val="FFC000"/>
                </a:solidFill>
              </a:rPr>
              <a:t> </a:t>
            </a:r>
            <a:r>
              <a:rPr lang="sr-Latn-CS" i="1" dirty="0" err="1" smtClean="0">
                <a:solidFill>
                  <a:srgbClr val="FFC000"/>
                </a:solidFill>
              </a:rPr>
              <a:t>експлицитно</a:t>
            </a:r>
            <a:r>
              <a:rPr lang="sr-Cyrl-RS" i="1" dirty="0" smtClean="0">
                <a:solidFill>
                  <a:srgbClr val="FFC000"/>
                </a:solidFill>
              </a:rPr>
              <a:t>.</a:t>
            </a:r>
            <a:r>
              <a:rPr lang="sr-Latn-CS" dirty="0" smtClean="0">
                <a:solidFill>
                  <a:srgbClr val="FFC000"/>
                </a:solidFill>
              </a:rPr>
              <a:t>“</a:t>
            </a:r>
            <a:endParaRPr lang="sr-Cyrl-RS" dirty="0" smtClean="0">
              <a:solidFill>
                <a:srgbClr val="FFC000"/>
              </a:solidFill>
            </a:endParaRPr>
          </a:p>
          <a:p>
            <a:pPr algn="just"/>
            <a:r>
              <a:rPr lang="sr-Cyrl-RS" b="1" dirty="0" smtClean="0">
                <a:solidFill>
                  <a:srgbClr val="FF0000"/>
                </a:solidFill>
              </a:rPr>
              <a:t>3 основна проблема</a:t>
            </a:r>
            <a:r>
              <a:rPr lang="sr-Latn-CS" b="1" dirty="0">
                <a:solidFill>
                  <a:srgbClr val="FF0000"/>
                </a:solidFill>
              </a:rPr>
              <a:t> </a:t>
            </a:r>
            <a:r>
              <a:rPr lang="sr-Latn-CS" b="1" dirty="0" smtClean="0">
                <a:solidFill>
                  <a:srgbClr val="FF3300"/>
                </a:solidFill>
              </a:rPr>
              <a:t>:</a:t>
            </a:r>
            <a:endParaRPr lang="sr-Cyrl-RS" b="1" dirty="0" smtClean="0">
              <a:solidFill>
                <a:srgbClr val="FF3300"/>
              </a:solidFill>
            </a:endParaRPr>
          </a:p>
          <a:p>
            <a:pPr marL="0" indent="0" algn="just">
              <a:buNone/>
            </a:pPr>
            <a:endParaRPr lang="sr-Cyrl-RS" b="1" dirty="0" smtClean="0">
              <a:solidFill>
                <a:srgbClr val="FF3300"/>
              </a:solidFill>
            </a:endParaRPr>
          </a:p>
          <a:p>
            <a:pPr marL="457200" indent="-457200" algn="just">
              <a:buAutoNum type="arabicPeriod"/>
            </a:pPr>
            <a:r>
              <a:rPr lang="sr-Cyrl-RS" dirty="0" smtClean="0"/>
              <a:t>Извори идеја</a:t>
            </a:r>
          </a:p>
          <a:p>
            <a:pPr marL="457200" indent="-457200" algn="just">
              <a:buAutoNum type="arabicPeriod"/>
            </a:pPr>
            <a:r>
              <a:rPr lang="sr-Cyrl-RS" dirty="0" smtClean="0"/>
              <a:t>Стратешка оријентација фирме – квантитет или фокусирање на једну област</a:t>
            </a:r>
            <a:r>
              <a:rPr lang="en-US" dirty="0" smtClean="0"/>
              <a:t>; </a:t>
            </a:r>
            <a:r>
              <a:rPr lang="sr-Cyrl-RS" dirty="0" smtClean="0"/>
              <a:t>вођство у трошковима, диференцијација или фокус.</a:t>
            </a:r>
          </a:p>
          <a:p>
            <a:pPr marL="457200" indent="-457200" algn="just">
              <a:buAutoNum type="arabicPeriod"/>
            </a:pPr>
            <a:r>
              <a:rPr lang="sr-Cyrl-RS" dirty="0" smtClean="0"/>
              <a:t>Колико би процес требало да буде формализован</a:t>
            </a:r>
            <a:r>
              <a:rPr lang="en-US" dirty="0" smtClean="0"/>
              <a:t>?</a:t>
            </a:r>
            <a:endParaRPr lang="sr-Cyrl-RS" dirty="0" smtClean="0"/>
          </a:p>
          <a:p>
            <a:pPr marL="457200" indent="-457200" algn="just">
              <a:buAutoNum type="arabicPeriod"/>
            </a:pPr>
            <a:r>
              <a:rPr lang="sr-Cyrl-RS" dirty="0" smtClean="0"/>
              <a:t>Колико би људи требало укључити</a:t>
            </a:r>
            <a:r>
              <a:rPr lang="en-US" dirty="0"/>
              <a:t> ?</a:t>
            </a:r>
            <a:endParaRPr lang="sr-Cyrl-RS" dirty="0" smtClean="0"/>
          </a:p>
          <a:p>
            <a:pPr marL="457200" indent="-457200" algn="just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11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505" y="174567"/>
            <a:ext cx="11306695" cy="1554480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sr-Cyrl-R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Извори идеја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069855"/>
              </p:ext>
            </p:extLst>
          </p:nvPr>
        </p:nvGraphicFramePr>
        <p:xfrm>
          <a:off x="2146935" y="1963565"/>
          <a:ext cx="7786688" cy="4481196"/>
        </p:xfrm>
        <a:graphic>
          <a:graphicData uri="http://schemas.openxmlformats.org/drawingml/2006/table">
            <a:tbl>
              <a:tblPr/>
              <a:tblGrid>
                <a:gridCol w="3894138"/>
                <a:gridCol w="389255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Извор идеја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rgbClr val="000000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Проценат учешћа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укупном броју идеја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rgbClr val="000000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1500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Екстерно И &amp; Р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(научно-истраживачке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институције, лабораторије,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технолошки паркови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000000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000000"/>
                      </a:fgClr>
                      <a:bgClr>
                        <a:srgbClr val="F2F2F2"/>
                      </a:bgClr>
                    </a:pattFill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Друга тржишта (индустрија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 земља)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rgbClr val="000000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rgbClr val="000000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Конкуренција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000000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000000"/>
                      </a:fgClr>
                      <a:bgClr>
                        <a:srgbClr val="F2F2F2"/>
                      </a:bgClr>
                    </a:patt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Купци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rgbClr val="000000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rgbClr val="000000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Инерни извори идеја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000000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000000"/>
                      </a:fgClr>
                      <a:bgClr>
                        <a:srgbClr val="F2F2F2"/>
                      </a:bgClr>
                    </a:patt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Добављачи/партнери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rgbClr val="000000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rgbClr val="000000"/>
                      </a:fgClr>
                      <a:bgClr>
                        <a:srgbClr val="CCCCCC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800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77638"/>
            <a:ext cx="9905998" cy="612475"/>
          </a:xfrm>
        </p:spPr>
        <p:txBody>
          <a:bodyPr>
            <a:normAutofit fontScale="90000"/>
          </a:bodyPr>
          <a:lstStyle/>
          <a:p>
            <a:pPr algn="just"/>
            <a:r>
              <a:rPr lang="sr-Cyrl-C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sr-Cyrl-C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Типови </a:t>
            </a:r>
            <a:r>
              <a:rPr lang="sr-Cyrl-CS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пословне креативности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4" y="690113"/>
            <a:ext cx="11982090" cy="6107502"/>
          </a:xfrm>
        </p:spPr>
        <p:txBody>
          <a:bodyPr/>
          <a:lstStyle/>
          <a:p>
            <a:r>
              <a:rPr lang="sr-Cyrl-CS" altLang="en-US" sz="2800" b="1" i="1" dirty="0"/>
              <a:t>“Пословна креативност није само оригинална идеја, већ одговарајућа и применљива </a:t>
            </a:r>
            <a:r>
              <a:rPr lang="sr-Cyrl-CS" altLang="en-US" sz="2800" b="1" i="1" dirty="0" smtClean="0"/>
              <a:t>идеја.</a:t>
            </a:r>
            <a:r>
              <a:rPr lang="sr-Cyrl-CS" altLang="en-US" sz="2800" b="1" i="1" dirty="0"/>
              <a:t> “</a:t>
            </a:r>
            <a:endParaRPr lang="sr-Cyrl-CS" altLang="en-US" sz="2800" b="1" dirty="0" smtClean="0">
              <a:solidFill>
                <a:srgbClr val="FF0000"/>
              </a:solidFill>
            </a:endParaRPr>
          </a:p>
          <a:p>
            <a:endParaRPr lang="sr-Cyrl-CS" altLang="en-US" sz="2800" b="1" dirty="0">
              <a:solidFill>
                <a:srgbClr val="FF0000"/>
              </a:solidFill>
            </a:endParaRPr>
          </a:p>
          <a:p>
            <a:r>
              <a:rPr lang="sr-Cyrl-CS" altLang="en-US" sz="2800" b="1" dirty="0" smtClean="0">
                <a:solidFill>
                  <a:srgbClr val="FF0000"/>
                </a:solidFill>
              </a:rPr>
              <a:t>Нормативна</a:t>
            </a:r>
            <a:r>
              <a:rPr lang="sr-Cyrl-CS" altLang="en-US" sz="2800" dirty="0">
                <a:solidFill>
                  <a:srgbClr val="FF0000"/>
                </a:solidFill>
              </a:rPr>
              <a:t>,</a:t>
            </a:r>
            <a:r>
              <a:rPr lang="en-US" altLang="en-US" sz="2800" dirty="0">
                <a:solidFill>
                  <a:srgbClr val="FF0000"/>
                </a:solidFill>
              </a:rPr>
              <a:t>-</a:t>
            </a:r>
            <a:r>
              <a:rPr lang="sr-Cyrl-CS" altLang="en-US" sz="2800" dirty="0">
                <a:solidFill>
                  <a:srgbClr val="FF0000"/>
                </a:solidFill>
              </a:rPr>
              <a:t>оригинално размишљање које се користи да би се решио познати </a:t>
            </a:r>
            <a:r>
              <a:rPr lang="sr-Cyrl-CS" altLang="en-US" sz="2800" dirty="0" smtClean="0">
                <a:solidFill>
                  <a:srgbClr val="FF0000"/>
                </a:solidFill>
              </a:rPr>
              <a:t>проблем</a:t>
            </a:r>
          </a:p>
          <a:p>
            <a:endParaRPr lang="en-US" altLang="en-US" sz="2800" dirty="0"/>
          </a:p>
          <a:p>
            <a:r>
              <a:rPr lang="sr-Cyrl-CS" altLang="en-US" sz="2800" b="1" dirty="0" err="1">
                <a:solidFill>
                  <a:schemeClr val="accent6">
                    <a:lumMod val="50000"/>
                  </a:schemeClr>
                </a:solidFill>
              </a:rPr>
              <a:t>Експлоративна</a:t>
            </a:r>
            <a:r>
              <a:rPr lang="en-US" altLang="en-US" sz="2800" b="1" dirty="0">
                <a:solidFill>
                  <a:schemeClr val="accent6">
                    <a:lumMod val="50000"/>
                  </a:schemeClr>
                </a:solidFill>
              </a:rPr>
              <a:t> - </a:t>
            </a:r>
            <a:r>
              <a:rPr lang="sr-Cyrl-CS" altLang="en-US" sz="2800" dirty="0">
                <a:solidFill>
                  <a:schemeClr val="accent6">
                    <a:lumMod val="50000"/>
                  </a:schemeClr>
                </a:solidFill>
              </a:rPr>
              <a:t>неконвенционално размишљање које модификује или одбацује претходне идеје </a:t>
            </a:r>
            <a:r>
              <a:rPr lang="sr-Cyrl-CS" altLang="en-US" sz="2800" dirty="0" smtClean="0">
                <a:solidFill>
                  <a:schemeClr val="accent6">
                    <a:lumMod val="50000"/>
                  </a:schemeClr>
                </a:solidFill>
              </a:rPr>
              <a:t>и</a:t>
            </a:r>
          </a:p>
          <a:p>
            <a:endParaRPr lang="en-US" altLang="en-US" sz="2800" dirty="0"/>
          </a:p>
          <a:p>
            <a:r>
              <a:rPr lang="sr-Cyrl-CS" altLang="en-US" sz="2800" b="1" dirty="0">
                <a:solidFill>
                  <a:schemeClr val="accent4">
                    <a:lumMod val="75000"/>
                  </a:schemeClr>
                </a:solidFill>
              </a:rPr>
              <a:t>Случајна</a:t>
            </a:r>
            <a:r>
              <a:rPr lang="en-US" altLang="en-US" sz="2800" b="1" dirty="0">
                <a:solidFill>
                  <a:schemeClr val="accent4">
                    <a:lumMod val="75000"/>
                  </a:schemeClr>
                </a:solidFill>
              </a:rPr>
              <a:t> - </a:t>
            </a:r>
            <a:r>
              <a:rPr lang="sr-Cyrl-CS" altLang="en-US" sz="2800" dirty="0">
                <a:solidFill>
                  <a:schemeClr val="accent4">
                    <a:lumMod val="75000"/>
                  </a:schemeClr>
                </a:solidFill>
              </a:rPr>
              <a:t>случајан догађај у идентификовању постојеће идеје за решавање нових проблема</a:t>
            </a:r>
            <a:endParaRPr lang="en-US" altLang="en-US" sz="2800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872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65" y="764373"/>
            <a:ext cx="10940935" cy="1293028"/>
          </a:xfrm>
        </p:spPr>
        <p:txBody>
          <a:bodyPr>
            <a:normAutofit/>
          </a:bodyPr>
          <a:lstStyle/>
          <a:p>
            <a:pPr algn="ctr"/>
            <a:r>
              <a:rPr lang="sr-Cyrl-CS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Технике подстицања креативности у организацији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CS" altLang="en-US" dirty="0" smtClean="0"/>
          </a:p>
          <a:p>
            <a:pPr algn="ctr"/>
            <a:r>
              <a:rPr lang="sr-Cyrl-CS" altLang="en-US" b="1" dirty="0" err="1" smtClean="0">
                <a:solidFill>
                  <a:srgbClr val="FF0000"/>
                </a:solidFill>
              </a:rPr>
              <a:t>Браинсторминг</a:t>
            </a:r>
            <a:endParaRPr lang="sr-Cyrl-CS" alt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altLang="en-US" b="1" dirty="0">
              <a:solidFill>
                <a:srgbClr val="FF0000"/>
              </a:solidFill>
            </a:endParaRPr>
          </a:p>
          <a:p>
            <a:pPr algn="ctr"/>
            <a:r>
              <a:rPr lang="sr-Cyrl-CS" altLang="en-US" b="1" dirty="0">
                <a:solidFill>
                  <a:srgbClr val="FF0000"/>
                </a:solidFill>
              </a:rPr>
              <a:t>Подстицање ангажовања обе мождане </a:t>
            </a:r>
            <a:r>
              <a:rPr lang="sr-Cyrl-CS" altLang="en-US" b="1" dirty="0" smtClean="0">
                <a:solidFill>
                  <a:srgbClr val="FF0000"/>
                </a:solidFill>
              </a:rPr>
              <a:t>хемисфере</a:t>
            </a:r>
          </a:p>
          <a:p>
            <a:pPr marL="0" indent="0" algn="ctr">
              <a:buNone/>
            </a:pPr>
            <a:endParaRPr lang="en-US" altLang="en-US" b="1" dirty="0">
              <a:solidFill>
                <a:srgbClr val="FF0000"/>
              </a:solidFill>
            </a:endParaRPr>
          </a:p>
          <a:p>
            <a:pPr algn="ctr"/>
            <a:r>
              <a:rPr lang="sr-Cyrl-CS" altLang="en-US" b="1" dirty="0">
                <a:solidFill>
                  <a:srgbClr val="FF0000"/>
                </a:solidFill>
              </a:rPr>
              <a:t>Атрибутивна асоцијација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670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0"/>
            <a:ext cx="10571998" cy="787400"/>
          </a:xfrm>
        </p:spPr>
        <p:txBody>
          <a:bodyPr/>
          <a:lstStyle/>
          <a:p>
            <a:pPr algn="ctr"/>
            <a:r>
              <a:rPr lang="sr-Latn-RS" dirty="0" err="1">
                <a:solidFill>
                  <a:srgbClr val="66FF66"/>
                </a:solidFill>
              </a:rPr>
              <a:t>Brainstorming</a:t>
            </a:r>
            <a:endParaRPr lang="en-US" dirty="0">
              <a:solidFill>
                <a:srgbClr val="66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999" y="787400"/>
            <a:ext cx="11751733" cy="5689599"/>
          </a:xfrm>
        </p:spPr>
        <p:txBody>
          <a:bodyPr/>
          <a:lstStyle/>
          <a:p>
            <a:endParaRPr lang="sr-Cyrl-RS" sz="2400" b="1" dirty="0" smtClean="0">
              <a:solidFill>
                <a:srgbClr val="66FF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 smtClean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ОЛУЈА МОЗГОВА</a:t>
            </a:r>
            <a:r>
              <a:rPr lang="sr-Latn-RS" sz="2400" b="1" dirty="0" smtClean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дискусија између чланова групе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што већи број идеја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5-12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хетерогених учесника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(25-35min,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сложеније проблеме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 min)</a:t>
            </a:r>
          </a:p>
          <a:p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b="1" dirty="0" smtClean="0">
                <a:solidFill>
                  <a:srgbClr val="66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БИРАЊЕ ТЕМЕ</a:t>
            </a:r>
            <a:r>
              <a:rPr lang="sr-Latn-RS" sz="2400" b="1" dirty="0" smtClean="0">
                <a:solidFill>
                  <a:srgbClr val="66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бира се конкретан проблем и питање (тема се најављује унапред)- како обрадовати купце, снизити трошкове, мотивисати најбоље раднике, чиме се здвојити од најопаснијег конкуренета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r-Cyrl-RS" sz="2000" b="1" u="sng" dirty="0" smtClean="0">
              <a:solidFill>
                <a:srgbClr val="99FF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b="1" u="sng" dirty="0" smtClean="0">
                <a:solidFill>
                  <a:srgbClr val="99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ДОБРА ПРИПРЕМА</a:t>
            </a:r>
          </a:p>
          <a:p>
            <a:pPr marL="0" indent="0">
              <a:buNone/>
            </a:pPr>
            <a:r>
              <a:rPr lang="sr-Latn-RS" sz="2000" b="1" u="sng" dirty="0" smtClean="0">
                <a:solidFill>
                  <a:srgbClr val="99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2000" b="1" u="sng" dirty="0">
              <a:solidFill>
                <a:srgbClr val="99FF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позивају се они који на задату тему имају шта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рећи</a:t>
            </a: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4-8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учесника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Трајање састанка – унапред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најављено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– тиха, угодна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3481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</TotalTime>
  <Words>619</Words>
  <Application>Microsoft Office PowerPoint</Application>
  <PresentationFormat>Widescreen</PresentationFormat>
  <Paragraphs>119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Vapor Trail</vt:lpstr>
      <vt:lpstr>CorelDRAW.Graphic.12</vt:lpstr>
      <vt:lpstr>Презентација 3</vt:lpstr>
      <vt:lpstr>Фазе иновација</vt:lpstr>
      <vt:lpstr> Три потенцијално корисне стратегије за дифузију идеја су:</vt:lpstr>
      <vt:lpstr>ДРУГИ ПРИСТУП ФАЗАМА ПРОЦЕСА ИНОВАЦИЈА</vt:lpstr>
      <vt:lpstr>Основне карактеристике процеса идеаизације</vt:lpstr>
      <vt:lpstr>Извори идеја</vt:lpstr>
      <vt:lpstr>     Типови пословне креативности</vt:lpstr>
      <vt:lpstr>Технике подстицања креативности у организацији</vt:lpstr>
      <vt:lpstr>Brainstorming</vt:lpstr>
      <vt:lpstr>Подстицање ангажовања обе мождане хемисфере</vt:lpstr>
      <vt:lpstr>PowerPoint Presentation</vt:lpstr>
      <vt:lpstr>Иновације у контекстуалном оквиру организације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Презентација 3</dc:title>
  <dc:creator>Ivana</dc:creator>
  <cp:lastModifiedBy>Ivana</cp:lastModifiedBy>
  <cp:revision>12</cp:revision>
  <dcterms:created xsi:type="dcterms:W3CDTF">2021-03-29T09:40:42Z</dcterms:created>
  <dcterms:modified xsi:type="dcterms:W3CDTF">2023-03-12T19:27:54Z</dcterms:modified>
</cp:coreProperties>
</file>