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3" r:id="rId3"/>
    <p:sldId id="270" r:id="rId4"/>
    <p:sldId id="258" r:id="rId5"/>
    <p:sldId id="261" r:id="rId6"/>
    <p:sldId id="268" r:id="rId7"/>
    <p:sldId id="276" r:id="rId8"/>
    <p:sldId id="262" r:id="rId9"/>
    <p:sldId id="265" r:id="rId10"/>
    <p:sldId id="273" r:id="rId11"/>
    <p:sldId id="294" r:id="rId12"/>
    <p:sldId id="263" r:id="rId13"/>
    <p:sldId id="266" r:id="rId14"/>
    <p:sldId id="260" r:id="rId15"/>
    <p:sldId id="291" r:id="rId16"/>
    <p:sldId id="277" r:id="rId17"/>
    <p:sldId id="278" r:id="rId18"/>
    <p:sldId id="279" r:id="rId19"/>
    <p:sldId id="280" r:id="rId20"/>
    <p:sldId id="292" r:id="rId21"/>
    <p:sldId id="281" r:id="rId22"/>
    <p:sldId id="282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83" d="100"/>
          <a:sy n="83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7583E3-6AA5-4260-ADE8-7A91CB34038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7173E-6D29-475C-A689-56F51226B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kif.filozofijainfo.com/kantova-etik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61928"/>
          </a:xfrm>
        </p:spPr>
        <p:txBody>
          <a:bodyPr>
            <a:normAutofit/>
          </a:bodyPr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944216"/>
          </a:xfrm>
        </p:spPr>
        <p:txBody>
          <a:bodyPr>
            <a:normAutofit/>
          </a:bodyPr>
          <a:lstStyle/>
          <a:p>
            <a:r>
              <a:rPr lang="sr-Latn-RS" dirty="0"/>
              <a:t>Uvod</a:t>
            </a:r>
            <a:r>
              <a:rPr lang="sr-Latn-RS"/>
              <a:t>: Etika i moral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Pravda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Aristotel</a:t>
            </a:r>
            <a:r>
              <a:rPr lang="sr-Latn-RS" sz="2400" dirty="0"/>
              <a:t> -</a:t>
            </a:r>
            <a:r>
              <a:rPr lang="en-US" sz="2400" dirty="0"/>
              <a:t> </a:t>
            </a:r>
            <a:r>
              <a:rPr lang="en-US" sz="2400" dirty="0" err="1"/>
              <a:t>pravednost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jednakost</a:t>
            </a:r>
            <a:r>
              <a:rPr lang="en-US" sz="2400" dirty="0"/>
              <a:t>. </a:t>
            </a:r>
            <a:endParaRPr lang="sr-Latn-RS" sz="2400" dirty="0"/>
          </a:p>
          <a:p>
            <a:pPr marL="0" indent="0" algn="just">
              <a:buNone/>
            </a:pPr>
            <a:r>
              <a:rPr lang="sr-Latn-RS" sz="2400" dirty="0"/>
              <a:t>D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vrste</a:t>
            </a:r>
            <a:r>
              <a:rPr lang="en-US" sz="2400" dirty="0"/>
              <a:t> </a:t>
            </a:r>
            <a:r>
              <a:rPr lang="en-US" sz="2400" dirty="0" err="1"/>
              <a:t>pravednosti</a:t>
            </a:r>
            <a:r>
              <a:rPr lang="en-US" sz="2400" dirty="0"/>
              <a:t>: </a:t>
            </a:r>
            <a:endParaRPr lang="sr-Latn-RS" sz="2400" dirty="0"/>
          </a:p>
          <a:p>
            <a:pPr algn="just"/>
            <a:r>
              <a:rPr lang="en-US" sz="2400" i="1" dirty="0" err="1"/>
              <a:t>Iustitia</a:t>
            </a:r>
            <a:r>
              <a:rPr lang="en-US" sz="2400" i="1" dirty="0"/>
              <a:t> </a:t>
            </a:r>
            <a:r>
              <a:rPr lang="en-US" sz="2400" i="1" dirty="0" err="1"/>
              <a:t>distributiva</a:t>
            </a:r>
            <a:r>
              <a:rPr lang="sr-Latn-RS" sz="2400" i="1" dirty="0"/>
              <a:t> </a:t>
            </a:r>
            <a:r>
              <a:rPr lang="sr-Latn-RS" sz="2400" dirty="0"/>
              <a:t>– zasniva se na </a:t>
            </a:r>
            <a:r>
              <a:rPr lang="en-US" sz="2400" dirty="0" err="1"/>
              <a:t>dodeljivanju</a:t>
            </a:r>
            <a:r>
              <a:rPr lang="en-US" sz="2400" dirty="0"/>
              <a:t> </a:t>
            </a:r>
            <a:r>
              <a:rPr lang="en-US" sz="2400" dirty="0" err="1"/>
              <a:t>zasluženih</a:t>
            </a:r>
            <a:r>
              <a:rPr lang="en-US" sz="2400" dirty="0"/>
              <a:t> </a:t>
            </a:r>
            <a:r>
              <a:rPr lang="en-US" sz="2400" dirty="0" err="1"/>
              <a:t>počasti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nju</a:t>
            </a:r>
            <a:r>
              <a:rPr lang="en-US" sz="2400" dirty="0"/>
              <a:t> </a:t>
            </a:r>
            <a:r>
              <a:rPr lang="en-US" sz="2400" dirty="0" err="1"/>
              <a:t>vredi</a:t>
            </a:r>
            <a:r>
              <a:rPr lang="en-US" sz="2400" dirty="0"/>
              <a:t> formula</a:t>
            </a:r>
            <a:r>
              <a:rPr lang="sr-Latn-RS" sz="2400" dirty="0"/>
              <a:t>: „svima sve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zasluzi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dostojanstvu</a:t>
            </a:r>
            <a:r>
              <a:rPr lang="sr-Latn-RS" sz="2400" dirty="0"/>
              <a:t>“</a:t>
            </a:r>
            <a:r>
              <a:rPr lang="en-US" sz="2400" dirty="0"/>
              <a:t>. </a:t>
            </a:r>
            <a:endParaRPr lang="sr-Latn-RS" sz="2400" dirty="0"/>
          </a:p>
          <a:p>
            <a:pPr algn="just"/>
            <a:r>
              <a:rPr lang="en-US" sz="2400" i="1" dirty="0" err="1"/>
              <a:t>Iustitia</a:t>
            </a:r>
            <a:r>
              <a:rPr lang="en-US" sz="2400" i="1" dirty="0"/>
              <a:t> </a:t>
            </a:r>
            <a:r>
              <a:rPr lang="en-US" sz="2400" i="1" dirty="0" err="1"/>
              <a:t>commutativa</a:t>
            </a:r>
            <a:r>
              <a:rPr lang="sr-Latn-RS" sz="2400" dirty="0"/>
              <a:t> – </a:t>
            </a:r>
            <a:r>
              <a:rPr lang="en-US" sz="2400" dirty="0" err="1"/>
              <a:t>postiže</a:t>
            </a:r>
            <a:r>
              <a:rPr lang="sr-Latn-RS" sz="2400" dirty="0"/>
              <a:t> se</a:t>
            </a:r>
            <a:r>
              <a:rPr lang="en-US" sz="2400" dirty="0"/>
              <a:t> </a:t>
            </a:r>
            <a:r>
              <a:rPr lang="en-US" sz="2400" dirty="0" err="1"/>
              <a:t>izjednačavanjem</a:t>
            </a:r>
            <a:r>
              <a:rPr lang="sr-Latn-RS" sz="2400" dirty="0"/>
              <a:t>: </a:t>
            </a:r>
            <a:r>
              <a:rPr lang="en-US" sz="2400" dirty="0"/>
              <a:t> </a:t>
            </a:r>
            <a:r>
              <a:rPr lang="pl-PL" sz="2400" dirty="0"/>
              <a:t>pravedno je jednako, a nepravedno nejednako.</a:t>
            </a:r>
          </a:p>
          <a:p>
            <a:pPr algn="just"/>
            <a:r>
              <a:rPr lang="sr-Latn-RS" sz="2400" dirty="0"/>
              <a:t>M</a:t>
            </a:r>
            <a:r>
              <a:rPr lang="en-US" sz="2400" dirty="0"/>
              <a:t>ill</a:t>
            </a:r>
            <a:r>
              <a:rPr lang="sr-Latn-RS" sz="2400" dirty="0"/>
              <a:t>: </a:t>
            </a:r>
            <a:r>
              <a:rPr lang="en-US" sz="2400" dirty="0" err="1"/>
              <a:t>pravednost</a:t>
            </a:r>
            <a:r>
              <a:rPr lang="sr-Latn-RS" sz="2400" dirty="0"/>
              <a:t> je</a:t>
            </a:r>
            <a:r>
              <a:rPr lang="en-US" sz="2400" dirty="0"/>
              <a:t> </a:t>
            </a:r>
            <a:r>
              <a:rPr lang="en-US" sz="2400" dirty="0" err="1"/>
              <a:t>nešto</a:t>
            </a:r>
            <a:r>
              <a:rPr lang="en-US" sz="2400" dirty="0"/>
              <a:t> </a:t>
            </a:r>
            <a:r>
              <a:rPr lang="en-US" sz="2400" dirty="0" err="1"/>
              <a:t>apsolutno</a:t>
            </a:r>
            <a:r>
              <a:rPr lang="en-US" sz="2400" dirty="0"/>
              <a:t>, </a:t>
            </a:r>
            <a:r>
              <a:rPr lang="en-US" sz="2400" dirty="0" err="1"/>
              <a:t>apriorno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nikada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odvojeno</a:t>
            </a:r>
            <a:r>
              <a:rPr lang="en-US" sz="2400" dirty="0"/>
              <a:t> od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err="1"/>
              <a:t>jedne</a:t>
            </a:r>
            <a:r>
              <a:rPr lang="en-US" sz="2400" dirty="0"/>
              <a:t> </a:t>
            </a:r>
            <a:r>
              <a:rPr lang="en-US" sz="2400" dirty="0" err="1"/>
              <a:t>stvari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7252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Yum Yum – Basket Pizza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9289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Teorija pravde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184576"/>
          </a:xfrm>
        </p:spPr>
        <p:txBody>
          <a:bodyPr>
            <a:normAutofit fontScale="92500"/>
          </a:bodyPr>
          <a:lstStyle/>
          <a:p>
            <a:r>
              <a:rPr lang="sr-Latn-RS" sz="2600" dirty="0"/>
              <a:t>Džon Rols</a:t>
            </a:r>
          </a:p>
          <a:p>
            <a:pPr marL="0" indent="0">
              <a:buNone/>
            </a:pPr>
            <a:endParaRPr lang="sr-Latn-RS" sz="2600" dirty="0"/>
          </a:p>
          <a:p>
            <a:pPr marL="0" indent="0" algn="just">
              <a:buNone/>
            </a:pPr>
            <a:r>
              <a:rPr lang="sr-Latn-RS" sz="2600" dirty="0"/>
              <a:t>I: Svaka osoba ima pravo na najširu osnovnu slobodu koja je usaglašena sa pravom drugih</a:t>
            </a:r>
          </a:p>
          <a:p>
            <a:pPr marL="0" indent="0" algn="just">
              <a:buNone/>
            </a:pPr>
            <a:r>
              <a:rPr lang="sr-Latn-RS" sz="2600" dirty="0"/>
              <a:t>II: Društvene i ekonomske nejednakosti treba da su uređene tako da su racionana očekivanja da će svakome doneti korist i da su u vezi sa položajima i poslovima koji su dostupni svima.</a:t>
            </a:r>
          </a:p>
          <a:p>
            <a:pPr marL="0" indent="0">
              <a:buNone/>
            </a:pPr>
            <a:endParaRPr lang="sr-Latn-RS" sz="2600" dirty="0"/>
          </a:p>
          <a:p>
            <a:pPr marL="0" indent="0">
              <a:buNone/>
            </a:pPr>
            <a:r>
              <a:rPr lang="sr-Latn-RS" sz="2600" u="sng" dirty="0"/>
              <a:t>VEO NEZNANJA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Teorija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pravde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JP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Službeni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 SRJ, Beograd, 1998.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D14326A-3677-437E-9450-C7195981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59" y="428253"/>
            <a:ext cx="8088908" cy="648072"/>
          </a:xfrm>
        </p:spPr>
        <p:txBody>
          <a:bodyPr/>
          <a:lstStyle/>
          <a:p>
            <a:pPr eaLnBrk="1" hangingPunct="1"/>
            <a:r>
              <a:rPr lang="en-US" altLang="en-US" sz="3000" dirty="0" err="1">
                <a:solidFill>
                  <a:schemeClr val="tx1"/>
                </a:solidFill>
              </a:rPr>
              <a:t>Vrste</a:t>
            </a:r>
            <a:r>
              <a:rPr lang="en-US" altLang="en-US" sz="3000" dirty="0">
                <a:solidFill>
                  <a:schemeClr val="tx1"/>
                </a:solidFill>
              </a:rPr>
              <a:t> </a:t>
            </a:r>
            <a:r>
              <a:rPr lang="en-US" altLang="en-US" sz="3000" dirty="0" err="1">
                <a:solidFill>
                  <a:schemeClr val="tx1"/>
                </a:solidFill>
              </a:rPr>
              <a:t>pravde</a:t>
            </a:r>
            <a:endParaRPr lang="en-US" altLang="en-US" sz="3000" dirty="0">
              <a:solidFill>
                <a:schemeClr val="tx1"/>
              </a:solidFill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26DADDC-0B14-4B80-8EBE-601F393193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352927" cy="408086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sr-Latn-RS" altLang="sr-Latn-R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r-Latn-RS" altLang="sr-Latn-RS" sz="2400" dirty="0"/>
              <a:t>Kompenzatorska – obeštećivanje, ili nadoknađivanje štete koju je neko pretrpeo u prošlosti;</a:t>
            </a:r>
          </a:p>
          <a:p>
            <a:pPr eaLnBrk="1" hangingPunct="1">
              <a:lnSpc>
                <a:spcPct val="80000"/>
              </a:lnSpc>
            </a:pPr>
            <a:endParaRPr lang="sr-Latn-RS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sr-Latn-RS" altLang="sr-Latn-RS" sz="2400" dirty="0"/>
              <a:t>Retributivna – kažnjavanje prekršioca zakona, ili zločinca;</a:t>
            </a:r>
          </a:p>
          <a:p>
            <a:pPr eaLnBrk="1" hangingPunct="1">
              <a:lnSpc>
                <a:spcPct val="80000"/>
              </a:lnSpc>
            </a:pPr>
            <a:endParaRPr lang="sr-Latn-RS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sr-Latn-RS" altLang="sr-Latn-RS" sz="2400" dirty="0"/>
              <a:t>Proceduralna – pošten postupak, praksa, ili sporazum;</a:t>
            </a:r>
          </a:p>
          <a:p>
            <a:pPr eaLnBrk="1" hangingPunct="1">
              <a:lnSpc>
                <a:spcPct val="80000"/>
              </a:lnSpc>
            </a:pPr>
            <a:endParaRPr lang="sr-Latn-RS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sr-Latn-RS" altLang="sr-Latn-RS" sz="2400" dirty="0"/>
              <a:t>Distributivna – raspodela povlastica i opterećenja</a:t>
            </a:r>
            <a:r>
              <a:rPr lang="sr-Latn-RS" altLang="sr-Latn-RS" sz="1875" dirty="0"/>
              <a:t>.</a:t>
            </a:r>
            <a:endParaRPr lang="sr-Latn-RS" altLang="sr-Latn-RS" sz="1125" dirty="0"/>
          </a:p>
          <a:p>
            <a:pPr eaLnBrk="1" hangingPunct="1">
              <a:lnSpc>
                <a:spcPct val="80000"/>
              </a:lnSpc>
            </a:pPr>
            <a:endParaRPr lang="sr-Latn-RS" altLang="sr-Latn-RS" sz="1125" dirty="0"/>
          </a:p>
          <a:p>
            <a:pPr eaLnBrk="1" hangingPunct="1">
              <a:lnSpc>
                <a:spcPct val="80000"/>
              </a:lnSpc>
            </a:pPr>
            <a:endParaRPr lang="sr-Latn-RS" altLang="sr-Latn-RS" sz="1125" dirty="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sr-Latn-RS" altLang="sr-Latn-RS" sz="11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sr-Latn-RS" altLang="sr-Latn-RS" sz="11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sr-Latn-RS" altLang="sr-Latn-RS" sz="11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sr-Latn-RS" altLang="sr-Latn-RS" sz="11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sr-Latn-RS" altLang="sr-Latn-RS" sz="1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Džordž, R., T., Poslovna etika, Filip Višnjić, Beograd, 2003</a:t>
            </a:r>
          </a:p>
          <a:p>
            <a:pPr eaLnBrk="1" hangingPunct="1">
              <a:lnSpc>
                <a:spcPct val="80000"/>
              </a:lnSpc>
            </a:pPr>
            <a:endParaRPr lang="sr-Latn-RS" altLang="sr-Latn-RS" sz="1125" dirty="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altLang="sr-Latn-RS" sz="1125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420262-A952-44A5-A7A0-4024F2AB3F0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516598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Teorije moralnih prava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662736" cy="4254224"/>
          </a:xfrm>
        </p:spPr>
        <p:txBody>
          <a:bodyPr>
            <a:normAutofit fontScale="85000" lnSpcReduction="10000"/>
          </a:bodyPr>
          <a:lstStyle/>
          <a:p>
            <a:r>
              <a:rPr lang="sr-Latn-RS" sz="2400" dirty="0"/>
              <a:t>Razlike između zakonskih i moralnih prava (jedna su kodifikovana i obavezujuća, druga nisu kodifikovana i zavise od lične odluke da ih se pridržavamo);</a:t>
            </a:r>
          </a:p>
          <a:p>
            <a:r>
              <a:rPr lang="sr-Latn-RS" sz="2400" b="1" dirty="0"/>
              <a:t>Univerzalna prava </a:t>
            </a:r>
            <a:r>
              <a:rPr lang="sr-Latn-RS" sz="2400" dirty="0"/>
              <a:t>koja počivaju na opštim vrednostima i zasnivaju se na moralu i prirodi pripadnika moralne zajednice;</a:t>
            </a:r>
          </a:p>
          <a:p>
            <a:r>
              <a:rPr lang="sr-Latn-RS" sz="2400" b="1" dirty="0"/>
              <a:t>Prirodno pravo </a:t>
            </a:r>
            <a:r>
              <a:rPr lang="sr-Latn-RS" sz="2400" dirty="0"/>
              <a:t>je pravo koje pripada svakom pojedincu od momenta njegovog rođenja, koje mu pripada samom činjenicom što je rođen i ono je neotuđivo (niko mu ga ne može oduzeti) – pravo na život.</a:t>
            </a:r>
          </a:p>
          <a:p>
            <a:r>
              <a:rPr lang="sr-Latn-RS" sz="2400" b="1" dirty="0"/>
              <a:t>Negativna prava </a:t>
            </a:r>
            <a:r>
              <a:rPr lang="sr-Latn-RS" sz="2400" dirty="0"/>
              <a:t>obavezuju druge osobe da se uzdrže od delovanja na određene načine kako bi se nosiocu određenog prava omogućilo da isto upražnjava bez smetnji.</a:t>
            </a:r>
          </a:p>
          <a:p>
            <a:r>
              <a:rPr lang="sr-Latn-RS" sz="2400" b="1" dirty="0"/>
              <a:t>Pozitivno pravo </a:t>
            </a:r>
            <a:r>
              <a:rPr lang="sr-Latn-RS" sz="2400" dirty="0"/>
              <a:t>ispostavljaju obavezu drugima – da nosiocu prava obezbede izvesna pozitiva dobra, ili mogućnosti.</a:t>
            </a:r>
          </a:p>
          <a:p>
            <a:r>
              <a:rPr lang="sr-Latn-RS" sz="2400" dirty="0"/>
              <a:t>Primer: pozitivna i negativna diskriminacija</a:t>
            </a:r>
          </a:p>
          <a:p>
            <a:endParaRPr lang="sr-Latn-RS" sz="2400" dirty="0"/>
          </a:p>
          <a:p>
            <a:pPr>
              <a:buFont typeface="Wingdings" pitchFamily="2" charset="2"/>
              <a:buChar char="v"/>
            </a:pPr>
            <a:endParaRPr lang="sr-Latn-R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ADFE-9B22-4376-B399-6BF0C0A1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Sloboda kao </a:t>
            </a:r>
            <a:r>
              <a:rPr lang="sr-Latn-RS"/>
              <a:t>društveni fenomen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36000-1030-42F5-A27F-8D91EDD9A03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Sloboda kao društvenim fenomenom ( ne filozofski problem slobodne volje) shvata se kao interakcija, odnosno kao odnos pojedinca prema drugim pojedincima;</a:t>
            </a:r>
          </a:p>
          <a:p>
            <a:r>
              <a:rPr lang="sr-Latn-RS" dirty="0"/>
              <a:t>Polazi se od Kantove pretpostavke da je čovek slobodno biće </a:t>
            </a:r>
          </a:p>
          <a:p>
            <a:r>
              <a:rPr lang="sr-Latn-RS" dirty="0"/>
              <a:t>Na osnovu toga:</a:t>
            </a:r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sr-Latn-RS" i="1" dirty="0"/>
              <a:t>Negativna sloboda </a:t>
            </a:r>
            <a:r>
              <a:rPr lang="sr-Latn-RS" dirty="0"/>
              <a:t>- predstavlja područje individualne slobode koje se nalazi van uplitanja i kontrole vlasti, područje u kom pojedinac slobodno bira i sledi svoje ciljeve.</a:t>
            </a:r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sr-Latn-RS" i="1" dirty="0"/>
              <a:t>Pozitivna sloboda - </a:t>
            </a:r>
            <a:r>
              <a:rPr lang="sr-Latn-RS" dirty="0"/>
              <a:t>predstavlja želju pojedinca da bude svoj</a:t>
            </a:r>
          </a:p>
          <a:p>
            <a:pPr marL="0" indent="0">
              <a:buNone/>
            </a:pPr>
            <a:r>
              <a:rPr lang="sr-Latn-RS" dirty="0"/>
              <a:t>sopstveni gospodar: da bude razumno i delatno biće koje odlučuje i samo upravlja sobom.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sz="1400" dirty="0"/>
              <a:t>Stančić, V., „Pojam pozitivne i negativne slobode: antičko i moderno shvatanje slobode“, Politička revija, XI, </a:t>
            </a:r>
            <a:r>
              <a:rPr lang="sr-Latn-RS" sz="1400" dirty="0" err="1"/>
              <a:t>vol</a:t>
            </a:r>
            <a:r>
              <a:rPr lang="sr-Latn-RS" sz="1400" dirty="0"/>
              <a:t>. 34, br. 4, 2012., </a:t>
            </a:r>
            <a:r>
              <a:rPr lang="sr-Latn-RS" sz="1400" dirty="0" err="1"/>
              <a:t>str</a:t>
            </a:r>
            <a:r>
              <a:rPr lang="sr-Latn-RS" sz="1400" dirty="0"/>
              <a:t> 91-103</a:t>
            </a:r>
          </a:p>
        </p:txBody>
      </p:sp>
    </p:spTree>
    <p:extLst>
      <p:ext uri="{BB962C8B-B14F-4D97-AF65-F5344CB8AC3E}">
        <p14:creationId xmlns:p14="http://schemas.microsoft.com/office/powerpoint/2010/main" val="3103525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Čovek kao polazište etičkog razmišljanja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Čestitost –</a:t>
            </a:r>
            <a:r>
              <a:rPr lang="sr-Latn-RS" i="1" dirty="0"/>
              <a:t>čest- </a:t>
            </a:r>
            <a:r>
              <a:rPr lang="sr-Latn-RS" dirty="0"/>
              <a:t>dostojanstvo, život u skladu sa ljudskim dostojanstvom</a:t>
            </a:r>
          </a:p>
          <a:p>
            <a:r>
              <a:rPr lang="sr-Latn-RS" dirty="0"/>
              <a:t>Čovek deluje kao moralni subjekat kada svojom slobodnom voljom odlučuje šta želi da čini, a šta ne želi, ima sposobnost da donosi svoje odluke i sprovodi ih, ali i preduzme odgovornost ako one nisu u skladu sa moralnošću, i ako takve zahtevaju sankcije.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03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Čovek kao objekat moralnog delovanja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/>
              <a:t>Čovek kao objekat moralnog delovanja: ako se čovek ne poštuje u svom dostojanstvu, onda ostaju negativne posledice na raznim područjima. Ako se čovek ne poštuje u svojoj početnoj fazi, nisu samo posledice za plod ojim se negira dostojanstvo, nego i za druge i celo društvo.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76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Ljudski čin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t"/>
            <a:r>
              <a:rPr lang="sr-Latn-RS" b="1" dirty="0"/>
              <a:t>Ljudski čin – ono što čovek čini svesno svojim razumom i slobodnom voljom</a:t>
            </a:r>
          </a:p>
          <a:p>
            <a:pPr marL="0" indent="0" algn="just" fontAlgn="t">
              <a:buNone/>
            </a:pPr>
            <a:r>
              <a:rPr lang="sr-Latn-RS" dirty="0"/>
              <a:t>Primer:</a:t>
            </a:r>
          </a:p>
          <a:p>
            <a:pPr algn="just" fontAlgn="t"/>
            <a:r>
              <a:rPr lang="sr-Latn-RS" dirty="0"/>
              <a:t>Pomagati</a:t>
            </a:r>
          </a:p>
          <a:p>
            <a:pPr algn="just" fontAlgn="t"/>
            <a:r>
              <a:rPr lang="sr-Latn-RS" dirty="0"/>
              <a:t>Mrzeti</a:t>
            </a:r>
          </a:p>
          <a:p>
            <a:pPr algn="just" fontAlgn="t"/>
            <a:r>
              <a:rPr lang="sr-Latn-RS" dirty="0"/>
              <a:t>Voleti</a:t>
            </a:r>
          </a:p>
          <a:p>
            <a:pPr algn="just" fontAlgn="t"/>
            <a:r>
              <a:rPr lang="sr-Latn-RS" dirty="0"/>
              <a:t>Krasti</a:t>
            </a:r>
          </a:p>
          <a:p>
            <a:pPr algn="just" fontAlgn="t"/>
            <a:r>
              <a:rPr lang="sr-Latn-RS" dirty="0"/>
              <a:t>Činiti dobro</a:t>
            </a:r>
          </a:p>
          <a:p>
            <a:pPr fontAlgn="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69425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Čovekov čin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t"/>
            <a:r>
              <a:rPr lang="sr-Latn-RS" b="1" dirty="0"/>
              <a:t>Čovekov čin – rezultat prirodnih procesa i na njih niko ne može uticati svojom odlukom</a:t>
            </a:r>
          </a:p>
          <a:p>
            <a:pPr marL="0" indent="0" algn="just" fontAlgn="t">
              <a:buNone/>
            </a:pPr>
            <a:r>
              <a:rPr lang="sr-Latn-RS" dirty="0"/>
              <a:t>Primer:</a:t>
            </a:r>
          </a:p>
          <a:p>
            <a:pPr algn="just" fontAlgn="t"/>
            <a:r>
              <a:rPr lang="sr-Latn-RS" dirty="0"/>
              <a:t>Spavati</a:t>
            </a:r>
          </a:p>
          <a:p>
            <a:pPr algn="just" fontAlgn="t"/>
            <a:r>
              <a:rPr lang="sr-Latn-RS" dirty="0"/>
              <a:t>Jesti</a:t>
            </a:r>
          </a:p>
          <a:p>
            <a:pPr algn="just" fontAlgn="t"/>
            <a:r>
              <a:rPr lang="sr-Latn-RS" dirty="0"/>
              <a:t>Disati</a:t>
            </a:r>
          </a:p>
          <a:p>
            <a:pPr algn="just" fontAlgn="t"/>
            <a:r>
              <a:rPr lang="sr-Latn-RS" dirty="0"/>
              <a:t>Videti</a:t>
            </a:r>
          </a:p>
          <a:p>
            <a:pPr algn="just" fontAlgn="t"/>
            <a:r>
              <a:rPr lang="sr-Latn-RS" dirty="0"/>
              <a:t>Govoriti</a:t>
            </a:r>
          </a:p>
        </p:txBody>
      </p:sp>
    </p:spTree>
    <p:extLst>
      <p:ext uri="{BB962C8B-B14F-4D97-AF65-F5344CB8AC3E}">
        <p14:creationId xmlns:p14="http://schemas.microsoft.com/office/powerpoint/2010/main" val="26291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efining Morality. The common problem with moral systems… | by Pantrypoints  | Pantrynomics | 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BDC7213-780F-4C5D-A7A8-2A8EA3B0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3" y="332656"/>
            <a:ext cx="808890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>
                <a:solidFill>
                  <a:schemeClr val="tx1"/>
                </a:solidFill>
              </a:rPr>
              <a:t>Moralna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pravila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koja</a:t>
            </a:r>
            <a:r>
              <a:rPr lang="en-US" altLang="en-US" dirty="0">
                <a:solidFill>
                  <a:schemeClr val="tx1"/>
                </a:solidFill>
              </a:rPr>
              <a:t> se </a:t>
            </a:r>
            <a:r>
              <a:rPr lang="en-US" altLang="en-US" dirty="0" err="1">
                <a:solidFill>
                  <a:schemeClr val="tx1"/>
                </a:solidFill>
              </a:rPr>
              <a:t>primejuju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ugovore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podrazumevaju</a:t>
            </a:r>
            <a:r>
              <a:rPr lang="en-US" altLang="en-US" dirty="0">
                <a:solidFill>
                  <a:schemeClr val="tx1"/>
                </a:solidFill>
              </a:rPr>
              <a:t> da: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172BCFE-9347-47DD-BA12-D612D079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8088908" cy="43924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chemeClr val="tx1"/>
                </a:solidFill>
              </a:rPr>
              <a:t>Ugovor</a:t>
            </a:r>
            <a:r>
              <a:rPr lang="en-US" altLang="en-US" dirty="0">
                <a:solidFill>
                  <a:schemeClr val="tx1"/>
                </a:solidFill>
              </a:rPr>
              <a:t> ne bi </a:t>
            </a:r>
            <a:r>
              <a:rPr lang="en-US" altLang="en-US" dirty="0" err="1">
                <a:solidFill>
                  <a:schemeClr val="tx1"/>
                </a:solidFill>
              </a:rPr>
              <a:t>trebalo</a:t>
            </a:r>
            <a:r>
              <a:rPr lang="en-US" altLang="en-US" dirty="0">
                <a:solidFill>
                  <a:schemeClr val="tx1"/>
                </a:solidFill>
              </a:rPr>
              <a:t> da </a:t>
            </a:r>
            <a:r>
              <a:rPr lang="en-US" altLang="en-US" dirty="0" err="1">
                <a:solidFill>
                  <a:schemeClr val="tx1"/>
                </a:solidFill>
              </a:rPr>
              <a:t>zahteva</a:t>
            </a:r>
            <a:r>
              <a:rPr lang="en-US" altLang="en-US" dirty="0">
                <a:solidFill>
                  <a:schemeClr val="tx1"/>
                </a:solidFill>
              </a:rPr>
              <a:t> od </a:t>
            </a:r>
            <a:r>
              <a:rPr lang="en-US" altLang="en-US" dirty="0" err="1">
                <a:solidFill>
                  <a:schemeClr val="tx1"/>
                </a:solidFill>
              </a:rPr>
              <a:t>strana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neetičko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nemoralno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sprvođenje</a:t>
            </a:r>
            <a:r>
              <a:rPr lang="en-US" altLang="en-US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n-US" altLang="en-US" dirty="0" err="1">
                <a:solidFill>
                  <a:schemeClr val="tx1"/>
                </a:solidFill>
              </a:rPr>
              <a:t>Obe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strane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treba</a:t>
            </a:r>
            <a:r>
              <a:rPr lang="en-US" altLang="en-US" dirty="0">
                <a:solidFill>
                  <a:schemeClr val="tx1"/>
                </a:solidFill>
              </a:rPr>
              <a:t> da </a:t>
            </a:r>
            <a:r>
              <a:rPr lang="en-US" altLang="en-US" dirty="0" err="1">
                <a:solidFill>
                  <a:schemeClr val="tx1"/>
                </a:solidFill>
              </a:rPr>
              <a:t>slobodno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 bez </a:t>
            </a:r>
            <a:r>
              <a:rPr lang="en-US" altLang="en-US" dirty="0" err="1">
                <a:solidFill>
                  <a:schemeClr val="tx1"/>
                </a:solidFill>
              </a:rPr>
              <a:t>prinude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uđu</a:t>
            </a:r>
            <a:r>
              <a:rPr lang="en-US" altLang="en-US" dirty="0">
                <a:solidFill>
                  <a:schemeClr val="tx1"/>
                </a:solidFill>
              </a:rPr>
              <a:t> u </a:t>
            </a:r>
            <a:r>
              <a:rPr lang="en-US" altLang="en-US" dirty="0" err="1">
                <a:solidFill>
                  <a:schemeClr val="tx1"/>
                </a:solidFill>
              </a:rPr>
              <a:t>ugovorni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sporazum</a:t>
            </a:r>
            <a:r>
              <a:rPr lang="en-US" altLang="en-US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n-US" altLang="en-US" dirty="0" err="1">
                <a:solidFill>
                  <a:schemeClr val="tx1"/>
                </a:solidFill>
              </a:rPr>
              <a:t>Nijedna</a:t>
            </a:r>
            <a:r>
              <a:rPr lang="en-US" altLang="en-US" dirty="0">
                <a:solidFill>
                  <a:schemeClr val="tx1"/>
                </a:solidFill>
              </a:rPr>
              <a:t> od </a:t>
            </a:r>
            <a:r>
              <a:rPr lang="en-US" altLang="en-US" dirty="0" err="1">
                <a:solidFill>
                  <a:schemeClr val="tx1"/>
                </a:solidFill>
              </a:rPr>
              <a:t>činjenica</a:t>
            </a:r>
            <a:r>
              <a:rPr lang="en-US" altLang="en-US" dirty="0">
                <a:solidFill>
                  <a:schemeClr val="tx1"/>
                </a:solidFill>
              </a:rPr>
              <a:t> u </a:t>
            </a:r>
            <a:r>
              <a:rPr lang="en-US" altLang="en-US" dirty="0" err="1">
                <a:solidFill>
                  <a:schemeClr val="tx1"/>
                </a:solidFill>
              </a:rPr>
              <a:t>ugovoru</a:t>
            </a:r>
            <a:r>
              <a:rPr lang="en-US" altLang="en-US" dirty="0">
                <a:solidFill>
                  <a:schemeClr val="tx1"/>
                </a:solidFill>
              </a:rPr>
              <a:t> ne </a:t>
            </a:r>
            <a:r>
              <a:rPr lang="en-US" altLang="en-US" dirty="0" err="1">
                <a:solidFill>
                  <a:schemeClr val="tx1"/>
                </a:solidFill>
              </a:rPr>
              <a:t>treba</a:t>
            </a:r>
            <a:r>
              <a:rPr lang="en-US" altLang="en-US" dirty="0">
                <a:solidFill>
                  <a:schemeClr val="tx1"/>
                </a:solidFill>
              </a:rPr>
              <a:t> da </a:t>
            </a:r>
            <a:r>
              <a:rPr lang="en-US" altLang="en-US" dirty="0" err="1">
                <a:solidFill>
                  <a:schemeClr val="tx1"/>
                </a:solidFill>
              </a:rPr>
              <a:t>bude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pogrešno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interpretirana</a:t>
            </a:r>
            <a:r>
              <a:rPr lang="en-US" altLang="en-US" dirty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n-US" altLang="en-US" dirty="0" err="1">
                <a:solidFill>
                  <a:schemeClr val="tx1"/>
                </a:solidFill>
              </a:rPr>
              <a:t>Obe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strane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moraju</a:t>
            </a:r>
            <a:r>
              <a:rPr lang="en-US" altLang="en-US" dirty="0">
                <a:solidFill>
                  <a:schemeClr val="tx1"/>
                </a:solidFill>
              </a:rPr>
              <a:t> da </a:t>
            </a:r>
            <a:r>
              <a:rPr lang="en-US" altLang="en-US" dirty="0" err="1">
                <a:solidFill>
                  <a:schemeClr val="tx1"/>
                </a:solidFill>
              </a:rPr>
              <a:t>imaju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kompletno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saznanje</a:t>
            </a:r>
            <a:r>
              <a:rPr lang="en-US" altLang="en-US" dirty="0">
                <a:solidFill>
                  <a:schemeClr val="tx1"/>
                </a:solidFill>
              </a:rPr>
              <a:t> o </a:t>
            </a:r>
            <a:r>
              <a:rPr lang="en-US" altLang="en-US" dirty="0" err="1">
                <a:solidFill>
                  <a:schemeClr val="tx1"/>
                </a:solidFill>
              </a:rPr>
              <a:t>prirodi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ugovora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njegovim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članovima</a:t>
            </a:r>
            <a:r>
              <a:rPr lang="en-US" altLang="en-US" dirty="0">
                <a:solidFill>
                  <a:schemeClr val="tx1"/>
                </a:solidFill>
              </a:rPr>
              <a:t> pre </a:t>
            </a:r>
            <a:r>
              <a:rPr lang="en-US" altLang="en-US" dirty="0" err="1">
                <a:solidFill>
                  <a:schemeClr val="tx1"/>
                </a:solidFill>
              </a:rPr>
              <a:t>nego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što</a:t>
            </a:r>
            <a:r>
              <a:rPr lang="en-US" altLang="en-US" dirty="0">
                <a:solidFill>
                  <a:schemeClr val="tx1"/>
                </a:solidFill>
              </a:rPr>
              <a:t> se </a:t>
            </a:r>
            <a:r>
              <a:rPr lang="en-US" altLang="en-US" dirty="0" err="1">
                <a:solidFill>
                  <a:schemeClr val="tx1"/>
                </a:solidFill>
              </a:rPr>
              <a:t>obavežu</a:t>
            </a:r>
            <a:r>
              <a:rPr lang="en-US" altLang="en-US" dirty="0">
                <a:solidFill>
                  <a:schemeClr val="tx1"/>
                </a:solidFill>
              </a:rPr>
              <a:t> da </a:t>
            </a:r>
            <a:r>
              <a:rPr lang="en-US" altLang="en-US" dirty="0" err="1">
                <a:solidFill>
                  <a:schemeClr val="tx1"/>
                </a:solidFill>
              </a:rPr>
              <a:t>ga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poštuju</a:t>
            </a:r>
            <a:r>
              <a:rPr lang="en-US" altLang="en-US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Sloboda 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/>
              <a:t>Čovek se kao subjet etičkog odnosno moralnog delovanja može opredeliti i živeti u </a:t>
            </a:r>
            <a:r>
              <a:rPr lang="sr-Latn-RS" b="1" dirty="0"/>
              <a:t>slobodi za i slobodi od</a:t>
            </a:r>
          </a:p>
          <a:p>
            <a:pPr algn="just" fontAlgn="t"/>
            <a:r>
              <a:rPr lang="sr-Latn-RS" b="1" dirty="0"/>
              <a:t>Sloboda ZA</a:t>
            </a:r>
            <a:endParaRPr lang="sr-Latn-RS" dirty="0"/>
          </a:p>
          <a:p>
            <a:pPr algn="just" fontAlgn="t"/>
            <a:r>
              <a:rPr lang="sr-Latn-RS" dirty="0"/>
              <a:t>Činiti dobra dela</a:t>
            </a:r>
          </a:p>
          <a:p>
            <a:pPr algn="just" fontAlgn="t"/>
            <a:r>
              <a:rPr lang="sr-Latn-RS" dirty="0"/>
              <a:t>Pomagati drugima</a:t>
            </a:r>
          </a:p>
          <a:p>
            <a:pPr algn="just" fontAlgn="t"/>
            <a:r>
              <a:rPr lang="sr-Latn-RS" dirty="0"/>
              <a:t>Zalagati se za život, poštovanje, razumevanje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22545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Sloboda 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t"/>
            <a:r>
              <a:rPr lang="sr-Latn-RS" b="1" dirty="0"/>
              <a:t>Sloboda OD</a:t>
            </a:r>
            <a:endParaRPr lang="sr-Latn-RS" dirty="0"/>
          </a:p>
          <a:p>
            <a:pPr algn="just" fontAlgn="t"/>
            <a:r>
              <a:rPr lang="sr-Latn-RS" dirty="0"/>
              <a:t>Odreći se činiti zlo drugome</a:t>
            </a:r>
          </a:p>
          <a:p>
            <a:pPr algn="just" fontAlgn="t"/>
            <a:r>
              <a:rPr lang="sr-Latn-RS" dirty="0"/>
              <a:t>Odbaciti poroke</a:t>
            </a:r>
          </a:p>
          <a:p>
            <a:pPr algn="just" fontAlgn="t"/>
            <a:r>
              <a:rPr lang="sr-Latn-RS" dirty="0"/>
              <a:t>Loš život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8724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Literatura: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Berčić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i="1" dirty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Utilitarizam</a:t>
            </a:r>
            <a:r>
              <a:rPr lang="sr-Cyrl-RS" i="1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Filoofska istraživanja,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110 God. 28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., str.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363–377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Dej, L. A., Etika u medijima, Medija centar, Beograd, 2004.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Džordž, R., T., Poslovna etika, Filip Višnjić, Beograd, 2003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Kićanović, O. L., Praktikum poslovnog uspeha, Beograd, 2015.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Ratković, NJ. B., Poslovna etika, Fakultet tehnikih nauka, Novi Sad, 2008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Rols, Dž., Teorija pravde, JP Službeni list SRJ, Beograd, 1998.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Stančić, V., „</a:t>
            </a:r>
            <a:r>
              <a:rPr lang="sr-Latn-RS" i="1" dirty="0">
                <a:latin typeface="Times New Roman" pitchFamily="18" charset="0"/>
                <a:cs typeface="Times New Roman" pitchFamily="18" charset="0"/>
              </a:rPr>
              <a:t>Pojam pozitivne i negativne slobode: antičko i moderno shvatanje slobode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“, Politička revija, XI, </a:t>
            </a:r>
            <a:r>
              <a:rPr lang="sr-Latn-RS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 34, br. 4, 2012., </a:t>
            </a:r>
            <a:r>
              <a:rPr lang="sr-Latn-RS" dirty="0" err="1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91-103.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Uleman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J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 Introduction to Kant's Moral Philosophy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 London,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Cambridge University Press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2010.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ISBN 978-0-521-13644-0.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http://kif.filozofijainfo.com/kantova-etika/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Moral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fontScale="92500"/>
          </a:bodyPr>
          <a:lstStyle/>
          <a:p>
            <a:pPr algn="just"/>
            <a:r>
              <a:rPr lang="sr-Latn-RS" sz="2400" dirty="0"/>
              <a:t>Sistem moralnih pravila, skup nepisanih normi koje određuju čovekovo ponašanje u društvu, i to prema društvu u celini, prema drugim članovima društva i prema sebi samom;</a:t>
            </a:r>
          </a:p>
          <a:p>
            <a:pPr algn="just"/>
            <a:r>
              <a:rPr lang="sr-Latn-RS" sz="2400" dirty="0"/>
              <a:t>Š</a:t>
            </a:r>
            <a:r>
              <a:rPr lang="en-US" sz="2400" dirty="0"/>
              <a:t>t</a:t>
            </a:r>
            <a:r>
              <a:rPr lang="sr-Latn-RS" sz="2400" dirty="0"/>
              <a:t>a</a:t>
            </a:r>
            <a:r>
              <a:rPr lang="en-US" sz="2400" dirty="0"/>
              <a:t> je dobro, a </a:t>
            </a:r>
            <a:r>
              <a:rPr lang="en-US" sz="2400" dirty="0" err="1"/>
              <a:t>št</a:t>
            </a:r>
            <a:r>
              <a:rPr lang="sr-Latn-RS" sz="2400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zlo</a:t>
            </a:r>
            <a:r>
              <a:rPr lang="sr-Latn-RS" sz="2400" dirty="0"/>
              <a:t>?</a:t>
            </a:r>
          </a:p>
          <a:p>
            <a:pPr algn="just"/>
            <a:endParaRPr lang="sr-Latn-RS" sz="2400" dirty="0"/>
          </a:p>
          <a:p>
            <a:pPr algn="just"/>
            <a:r>
              <a:rPr lang="sr-Latn-RS" sz="2400" dirty="0"/>
              <a:t>Moral može biti: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RS" sz="2400" dirty="0"/>
              <a:t>Ličan,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RS" sz="2400" dirty="0"/>
              <a:t>Grupni,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RS" sz="2400" dirty="0"/>
              <a:t>Javan.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/>
              <a:t>U odnosu na karakter označava stavljanje ćudi pod kontrolu, u smislu pozitivne kontrole svoje naravi.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9496" y="2996952"/>
            <a:ext cx="2857500" cy="1928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645333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Dej, L. A., </a:t>
            </a:r>
            <a:r>
              <a:rPr lang="en-US" dirty="0" err="1"/>
              <a:t>Etika</a:t>
            </a:r>
            <a:r>
              <a:rPr lang="en-US" dirty="0"/>
              <a:t> u </a:t>
            </a:r>
            <a:r>
              <a:rPr lang="en-US" dirty="0" err="1"/>
              <a:t>medijima</a:t>
            </a:r>
            <a:r>
              <a:rPr lang="en-US" dirty="0"/>
              <a:t>, </a:t>
            </a:r>
            <a:r>
              <a:rPr lang="en-US" dirty="0" err="1"/>
              <a:t>Medija</a:t>
            </a:r>
            <a:r>
              <a:rPr lang="en-US" dirty="0"/>
              <a:t> </a:t>
            </a:r>
            <a:r>
              <a:rPr lang="en-US" dirty="0" err="1"/>
              <a:t>centar</a:t>
            </a:r>
            <a:r>
              <a:rPr lang="en-US" dirty="0"/>
              <a:t>, Beograd, 2004.</a:t>
            </a:r>
          </a:p>
        </p:txBody>
      </p:sp>
    </p:spTree>
    <p:extLst>
      <p:ext uri="{BB962C8B-B14F-4D97-AF65-F5344CB8AC3E}">
        <p14:creationId xmlns:p14="http://schemas.microsoft.com/office/powerpoint/2010/main" val="169043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Etika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 algn="just"/>
            <a:r>
              <a:rPr lang="sr-Latn-RS" sz="2400" dirty="0"/>
              <a:t>Nauka o moralu, koja pročuava moralne vrednosti i norme, morlano delovanje i ponašanje ljudi na deskriptivan, normativan i analitički način;</a:t>
            </a:r>
          </a:p>
          <a:p>
            <a:pPr algn="just"/>
            <a:r>
              <a:rPr lang="sr-Latn-RS" sz="2400" dirty="0"/>
              <a:t>Istražuje šta je ispravno, ili prihvatljivo, a šta nije, u posebnim oblastima ljudske prakse i koji su razlozi zašto je to tako;</a:t>
            </a:r>
          </a:p>
          <a:p>
            <a:pPr algn="just"/>
            <a:r>
              <a:rPr lang="sr-Latn-RS" sz="2400" dirty="0"/>
              <a:t>Teorija o moralu, dok je moral vrednosni kriterijum koji se primenjuje na sve društvene radnje i prakse.</a:t>
            </a:r>
          </a:p>
          <a:p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5949280"/>
            <a:ext cx="6681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Dej, L. A., Etika u medijima, Medija centar, Beograd, 2004.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Kantova etika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896544"/>
          </a:xfrm>
        </p:spPr>
        <p:txBody>
          <a:bodyPr>
            <a:normAutofit/>
          </a:bodyPr>
          <a:lstStyle/>
          <a:p>
            <a:pPr algn="just"/>
            <a:endParaRPr lang="sr-Latn-RS" dirty="0"/>
          </a:p>
          <a:p>
            <a:pPr algn="just"/>
            <a:r>
              <a:rPr lang="sr-Latn-RS" sz="2400" dirty="0"/>
              <a:t>M</a:t>
            </a:r>
            <a:r>
              <a:rPr lang="en-US" sz="2400" dirty="0"/>
              <a:t>oral u </a:t>
            </a:r>
            <a:r>
              <a:rPr lang="en-US" sz="2400" dirty="0" err="1"/>
              <a:t>užem</a:t>
            </a:r>
            <a:r>
              <a:rPr lang="en-US" sz="2400" dirty="0"/>
              <a:t> </a:t>
            </a:r>
            <a:r>
              <a:rPr lang="en-US" sz="2400" dirty="0" err="1"/>
              <a:t>smislu</a:t>
            </a:r>
            <a:r>
              <a:rPr lang="sr-Latn-RS" sz="2400" dirty="0"/>
              <a:t>: </a:t>
            </a:r>
            <a:r>
              <a:rPr lang="en-US" sz="2400" dirty="0" err="1"/>
              <a:t>stavovi</a:t>
            </a:r>
            <a:r>
              <a:rPr lang="en-US" sz="2400" dirty="0"/>
              <a:t> </a:t>
            </a:r>
            <a:r>
              <a:rPr lang="en-US" sz="2400" dirty="0" err="1"/>
              <a:t>oko</a:t>
            </a:r>
            <a:r>
              <a:rPr lang="en-US" sz="2400" dirty="0"/>
              <a:t> </a:t>
            </a:r>
            <a:r>
              <a:rPr lang="en-US" sz="2400" dirty="0" err="1"/>
              <a:t>kojih</a:t>
            </a:r>
            <a:r>
              <a:rPr lang="en-US" sz="2400" dirty="0"/>
              <a:t> je </a:t>
            </a:r>
            <a:r>
              <a:rPr lang="en-US" sz="2400" dirty="0" err="1"/>
              <a:t>moguće</a:t>
            </a:r>
            <a:r>
              <a:rPr lang="en-US" sz="2400" dirty="0"/>
              <a:t> da se </a:t>
            </a:r>
            <a:r>
              <a:rPr lang="en-US" sz="2400" dirty="0" err="1"/>
              <a:t>slože</a:t>
            </a:r>
            <a:r>
              <a:rPr lang="en-US" sz="2400" dirty="0"/>
              <a:t> </a:t>
            </a:r>
            <a:r>
              <a:rPr lang="en-US" sz="2400" dirty="0" err="1"/>
              <a:t>svi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da </a:t>
            </a:r>
            <a:r>
              <a:rPr lang="en-US" sz="2400" dirty="0" err="1"/>
              <a:t>ih</a:t>
            </a:r>
            <a:r>
              <a:rPr lang="en-US" sz="2400" dirty="0"/>
              <a:t> </a:t>
            </a:r>
            <a:r>
              <a:rPr lang="en-US" sz="2400" dirty="0" err="1"/>
              <a:t>učine</a:t>
            </a:r>
            <a:r>
              <a:rPr lang="en-US" sz="2400" dirty="0"/>
              <a:t> </a:t>
            </a:r>
            <a:r>
              <a:rPr lang="en-US" sz="2400" dirty="0" err="1"/>
              <a:t>predmetom</a:t>
            </a:r>
            <a:r>
              <a:rPr lang="en-US" sz="2400" dirty="0"/>
              <a:t> </a:t>
            </a:r>
            <a:r>
              <a:rPr lang="en-US" sz="2400" dirty="0" err="1"/>
              <a:t>obaveze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dužnosti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ostalim</a:t>
            </a:r>
            <a:r>
              <a:rPr lang="en-US" sz="2400" dirty="0"/>
              <a:t> </a:t>
            </a:r>
            <a:r>
              <a:rPr lang="en-US" sz="2400" dirty="0" err="1"/>
              <a:t>vrednosnim</a:t>
            </a:r>
            <a:r>
              <a:rPr lang="en-US" sz="2400" dirty="0"/>
              <a:t> </a:t>
            </a:r>
            <a:r>
              <a:rPr lang="en-US" sz="2400" dirty="0" err="1"/>
              <a:t>stavovima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kojih</a:t>
            </a:r>
            <a:r>
              <a:rPr lang="en-US" sz="2400" dirty="0"/>
              <a:t> se ne </a:t>
            </a:r>
            <a:r>
              <a:rPr lang="en-US" sz="2400" dirty="0" err="1"/>
              <a:t>postavlja</a:t>
            </a:r>
            <a:r>
              <a:rPr lang="en-US" sz="2400" dirty="0"/>
              <a:t> </a:t>
            </a:r>
            <a:r>
              <a:rPr lang="en-US" sz="2400" dirty="0" err="1"/>
              <a:t>taj</a:t>
            </a:r>
            <a:r>
              <a:rPr lang="en-US" sz="2400" dirty="0"/>
              <a:t> </a:t>
            </a:r>
            <a:r>
              <a:rPr lang="en-US" sz="2400" dirty="0" err="1"/>
              <a:t>zahtev</a:t>
            </a:r>
            <a:r>
              <a:rPr lang="en-US" sz="2400" dirty="0"/>
              <a:t>.</a:t>
            </a:r>
            <a:endParaRPr lang="sr-Latn-RS" sz="2400" dirty="0"/>
          </a:p>
          <a:p>
            <a:pPr algn="just"/>
            <a:r>
              <a:rPr lang="sr-Latn-RS" sz="2400" dirty="0"/>
              <a:t>U</a:t>
            </a:r>
            <a:r>
              <a:rPr lang="en-US" sz="2400" dirty="0" err="1"/>
              <a:t>niverzalnost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da </a:t>
            </a:r>
            <a:r>
              <a:rPr lang="en-US" sz="2400" dirty="0" err="1"/>
              <a:t>ispita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razum</a:t>
            </a:r>
            <a:r>
              <a:rPr lang="sr-Latn-RS" sz="2400" dirty="0"/>
              <a:t>.</a:t>
            </a:r>
            <a:r>
              <a:rPr lang="en-US" sz="2400" dirty="0"/>
              <a:t> </a:t>
            </a:r>
            <a:endParaRPr lang="sr-Latn-RS" sz="2400" dirty="0"/>
          </a:p>
          <a:p>
            <a:pPr algn="just"/>
            <a:r>
              <a:rPr lang="sr-Latn-RS" sz="2400" dirty="0"/>
              <a:t>E</a:t>
            </a:r>
            <a:r>
              <a:rPr lang="en-US" sz="2400" dirty="0" err="1"/>
              <a:t>tika</a:t>
            </a:r>
            <a:r>
              <a:rPr lang="en-US" sz="2400" dirty="0"/>
              <a:t> </a:t>
            </a:r>
            <a:r>
              <a:rPr lang="sr-Latn-RS" sz="2400" dirty="0"/>
              <a:t>se</a:t>
            </a:r>
            <a:r>
              <a:rPr lang="en-US" sz="2400" dirty="0"/>
              <a:t> </a:t>
            </a:r>
            <a:r>
              <a:rPr lang="en-US" sz="2400" dirty="0" err="1"/>
              <a:t>zasniva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razumu</a:t>
            </a:r>
            <a:r>
              <a:rPr lang="en-US" sz="2400" dirty="0"/>
              <a:t>, a ne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osećanjima</a:t>
            </a:r>
            <a:r>
              <a:rPr lang="sr-Latn-RS" sz="2400" dirty="0"/>
              <a:t>.</a:t>
            </a:r>
          </a:p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marL="0" indent="0" algn="just">
              <a:buNone/>
            </a:pP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Uleman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An Introduction to Kant's Moral Philosophy, London, Cambridge University Press, 2010.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792088"/>
          </a:xfrm>
        </p:spPr>
        <p:txBody>
          <a:bodyPr>
            <a:normAutofit fontScale="90000"/>
          </a:bodyPr>
          <a:lstStyle/>
          <a:p>
            <a:br>
              <a:rPr lang="sr-Latn-RS" dirty="0"/>
            </a:br>
            <a:br>
              <a:rPr lang="sr-Latn-RS" dirty="0"/>
            </a:br>
            <a:br>
              <a:rPr lang="sr-Latn-RS" dirty="0"/>
            </a:br>
            <a:br>
              <a:rPr lang="sr-Latn-RS" dirty="0"/>
            </a:br>
            <a:r>
              <a:rPr lang="sr-Latn-RS" dirty="0">
                <a:solidFill>
                  <a:schemeClr val="tx1"/>
                </a:solidFill>
              </a:rPr>
              <a:t>KANTOV KATEGORIČKI IMPERATIV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824536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 algn="just"/>
            <a:r>
              <a:rPr lang="sr-Cyrl-RS" sz="2600" u="sng" dirty="0"/>
              <a:t>„</a:t>
            </a:r>
            <a:r>
              <a:rPr lang="en-US" sz="2600" u="sng" dirty="0" err="1"/>
              <a:t>Postupaj</a:t>
            </a:r>
            <a:r>
              <a:rPr lang="en-US" sz="2600" u="sng" dirty="0"/>
              <a:t> </a:t>
            </a:r>
            <a:r>
              <a:rPr lang="en-US" sz="2600" u="sng" dirty="0" err="1"/>
              <a:t>tako</a:t>
            </a:r>
            <a:r>
              <a:rPr lang="en-US" sz="2600" u="sng" dirty="0"/>
              <a:t> da </a:t>
            </a:r>
            <a:r>
              <a:rPr lang="en-US" sz="2600" u="sng" dirty="0" err="1"/>
              <a:t>tuđu</a:t>
            </a:r>
            <a:r>
              <a:rPr lang="en-US" sz="2600" u="sng" dirty="0"/>
              <a:t> </a:t>
            </a:r>
            <a:r>
              <a:rPr lang="en-US" sz="2600" u="sng" dirty="0" err="1"/>
              <a:t>i</a:t>
            </a:r>
            <a:r>
              <a:rPr lang="en-US" sz="2600" u="sng" dirty="0"/>
              <a:t> </a:t>
            </a:r>
            <a:r>
              <a:rPr lang="en-US" sz="2600" u="sng" dirty="0" err="1"/>
              <a:t>svoju</a:t>
            </a:r>
            <a:r>
              <a:rPr lang="en-US" sz="2600" u="sng" dirty="0"/>
              <a:t> </a:t>
            </a:r>
            <a:r>
              <a:rPr lang="en-US" sz="2600" u="sng" dirty="0" err="1"/>
              <a:t>ličnost</a:t>
            </a:r>
            <a:r>
              <a:rPr lang="en-US" sz="2600" u="sng" dirty="0"/>
              <a:t>, </a:t>
            </a:r>
            <a:r>
              <a:rPr lang="en-US" sz="2600" u="sng" dirty="0" err="1"/>
              <a:t>nikad</a:t>
            </a:r>
            <a:r>
              <a:rPr lang="en-US" sz="2600" u="sng" dirty="0"/>
              <a:t> ne </a:t>
            </a:r>
            <a:r>
              <a:rPr lang="en-US" sz="2600" u="sng" dirty="0" err="1"/>
              <a:t>tretiraš</a:t>
            </a:r>
            <a:r>
              <a:rPr lang="en-US" sz="2600" u="sng" dirty="0"/>
              <a:t> </a:t>
            </a:r>
            <a:r>
              <a:rPr lang="en-US" sz="2600" u="sng" dirty="0" err="1"/>
              <a:t>kao</a:t>
            </a:r>
            <a:r>
              <a:rPr lang="en-US" sz="2600" u="sng" dirty="0"/>
              <a:t> </a:t>
            </a:r>
            <a:r>
              <a:rPr lang="en-US" sz="2600" u="sng" dirty="0" err="1"/>
              <a:t>sredstvo</a:t>
            </a:r>
            <a:r>
              <a:rPr lang="en-US" sz="2600" u="sng" dirty="0"/>
              <a:t> za </a:t>
            </a:r>
            <a:r>
              <a:rPr lang="en-US" sz="2600" u="sng" dirty="0" err="1"/>
              <a:t>neke</a:t>
            </a:r>
            <a:r>
              <a:rPr lang="en-US" sz="2600" u="sng" dirty="0"/>
              <a:t> </a:t>
            </a:r>
            <a:r>
              <a:rPr lang="en-US" sz="2600" u="sng" dirty="0" err="1"/>
              <a:t>druge</a:t>
            </a:r>
            <a:r>
              <a:rPr lang="en-US" sz="2600" u="sng" dirty="0"/>
              <a:t> </a:t>
            </a:r>
            <a:r>
              <a:rPr lang="en-US" sz="2600" u="sng" dirty="0" err="1"/>
              <a:t>svrhe</a:t>
            </a:r>
            <a:r>
              <a:rPr lang="en-US" sz="2600" u="sng" dirty="0"/>
              <a:t>, </a:t>
            </a:r>
            <a:r>
              <a:rPr lang="en-US" sz="2600" u="sng" dirty="0" err="1"/>
              <a:t>nego</a:t>
            </a:r>
            <a:r>
              <a:rPr lang="en-US" sz="2600" u="sng" dirty="0"/>
              <a:t> </a:t>
            </a:r>
            <a:r>
              <a:rPr lang="en-US" sz="2600" u="sng" dirty="0" err="1"/>
              <a:t>uvek</a:t>
            </a:r>
            <a:r>
              <a:rPr lang="en-US" sz="2600" u="sng" dirty="0"/>
              <a:t> </a:t>
            </a:r>
            <a:r>
              <a:rPr lang="en-US" sz="2600" u="sng" dirty="0" err="1"/>
              <a:t>i</a:t>
            </a:r>
            <a:r>
              <a:rPr lang="en-US" sz="2600" u="sng" dirty="0"/>
              <a:t> </a:t>
            </a:r>
            <a:r>
              <a:rPr lang="en-US" sz="2600" u="sng" dirty="0" err="1"/>
              <a:t>kao</a:t>
            </a:r>
            <a:r>
              <a:rPr lang="en-US" sz="2600" u="sng" dirty="0"/>
              <a:t> </a:t>
            </a:r>
            <a:r>
              <a:rPr lang="en-US" sz="2600" u="sng" dirty="0" err="1"/>
              <a:t>svrhu</a:t>
            </a:r>
            <a:r>
              <a:rPr lang="en-US" sz="2600" u="sng" dirty="0"/>
              <a:t> po </a:t>
            </a:r>
            <a:r>
              <a:rPr lang="en-US" sz="2600" u="sng" dirty="0" err="1"/>
              <a:t>sebi</a:t>
            </a:r>
            <a:r>
              <a:rPr lang="en-US" sz="2600" u="sng" dirty="0"/>
              <a:t>.</a:t>
            </a:r>
            <a:r>
              <a:rPr lang="sr-Cyrl-RS" sz="2600" u="sng" dirty="0"/>
              <a:t>“</a:t>
            </a:r>
            <a:endParaRPr lang="en-US" sz="2600" u="sng" dirty="0"/>
          </a:p>
          <a:p>
            <a:pPr algn="just"/>
            <a:r>
              <a:rPr lang="sr-Cyrl-RS" sz="2600" u="sng" dirty="0"/>
              <a:t>„</a:t>
            </a:r>
            <a:r>
              <a:rPr lang="en-US" sz="2600" u="sng" dirty="0" err="1"/>
              <a:t>Postupaj</a:t>
            </a:r>
            <a:r>
              <a:rPr lang="en-US" sz="2600" u="sng" dirty="0"/>
              <a:t> </a:t>
            </a:r>
            <a:r>
              <a:rPr lang="en-US" sz="2600" u="sng" dirty="0" err="1"/>
              <a:t>tako</a:t>
            </a:r>
            <a:r>
              <a:rPr lang="en-US" sz="2600" u="sng" dirty="0"/>
              <a:t> da </a:t>
            </a:r>
            <a:r>
              <a:rPr lang="en-US" sz="2600" u="sng" dirty="0" err="1"/>
              <a:t>svoju</a:t>
            </a:r>
            <a:r>
              <a:rPr lang="en-US" sz="2600" u="sng" dirty="0"/>
              <a:t> </a:t>
            </a:r>
            <a:r>
              <a:rPr lang="en-US" sz="2600" u="sng" dirty="0" err="1"/>
              <a:t>slobodu</a:t>
            </a:r>
            <a:r>
              <a:rPr lang="en-US" sz="2600" u="sng" dirty="0"/>
              <a:t> </a:t>
            </a:r>
            <a:r>
              <a:rPr lang="en-US" sz="2600" u="sng" dirty="0" err="1"/>
              <a:t>koristiš</a:t>
            </a:r>
            <a:r>
              <a:rPr lang="en-US" sz="2600" u="sng" dirty="0"/>
              <a:t> </a:t>
            </a:r>
            <a:r>
              <a:rPr lang="en-US" sz="2600" u="sng" dirty="0" err="1"/>
              <a:t>samo</a:t>
            </a:r>
            <a:r>
              <a:rPr lang="en-US" sz="2600" u="sng" dirty="0"/>
              <a:t> </a:t>
            </a:r>
            <a:r>
              <a:rPr lang="en-US" sz="2600" u="sng" dirty="0" err="1"/>
              <a:t>dotle</a:t>
            </a:r>
            <a:r>
              <a:rPr lang="en-US" sz="2600" u="sng" dirty="0"/>
              <a:t> </a:t>
            </a:r>
            <a:r>
              <a:rPr lang="en-US" sz="2600" u="sng" dirty="0" err="1"/>
              <a:t>dok</a:t>
            </a:r>
            <a:r>
              <a:rPr lang="en-US" sz="2600" u="sng" dirty="0"/>
              <a:t> ne </a:t>
            </a:r>
            <a:r>
              <a:rPr lang="en-US" sz="2600" u="sng" dirty="0" err="1"/>
              <a:t>ugrožavaš</a:t>
            </a:r>
            <a:r>
              <a:rPr lang="en-US" sz="2600" u="sng" dirty="0"/>
              <a:t> </a:t>
            </a:r>
            <a:r>
              <a:rPr lang="en-US" sz="2600" u="sng" dirty="0" err="1"/>
              <a:t>slobodu</a:t>
            </a:r>
            <a:r>
              <a:rPr lang="en-US" sz="2600" u="sng" dirty="0"/>
              <a:t> </a:t>
            </a:r>
            <a:r>
              <a:rPr lang="en-US" sz="2600" u="sng" dirty="0" err="1"/>
              <a:t>drugoga</a:t>
            </a:r>
            <a:r>
              <a:rPr lang="en-US" sz="2600" u="sng" dirty="0"/>
              <a:t>”.</a:t>
            </a:r>
          </a:p>
          <a:p>
            <a:pPr algn="just"/>
            <a:endParaRPr lang="sr-Latn-RS" sz="2600" dirty="0"/>
          </a:p>
          <a:p>
            <a:pPr algn="just"/>
            <a:r>
              <a:rPr lang="sr-Latn-RS" sz="2600" dirty="0"/>
              <a:t>Opštepihvaćeno pravo, jer štiti </a:t>
            </a:r>
            <a:r>
              <a:rPr lang="en-US" sz="2600" dirty="0" err="1"/>
              <a:t>ličnost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slobod</a:t>
            </a:r>
            <a:r>
              <a:rPr lang="sr-Latn-RS" sz="2600" dirty="0"/>
              <a:t>u svih.</a:t>
            </a:r>
          </a:p>
          <a:p>
            <a:pPr algn="just"/>
            <a:r>
              <a:rPr lang="sr-Latn-RS" sz="2600" dirty="0"/>
              <a:t>Zabranjeno je uskratiti ovo pravo.</a:t>
            </a:r>
            <a:endParaRPr lang="en-US" sz="2600" dirty="0"/>
          </a:p>
          <a:p>
            <a:pPr algn="just"/>
            <a:r>
              <a:rPr lang="sr-Latn-RS" sz="2600" dirty="0"/>
              <a:t>I</a:t>
            </a:r>
            <a:r>
              <a:rPr lang="en-US" sz="2600" dirty="0" err="1"/>
              <a:t>ziskuje</a:t>
            </a:r>
            <a:r>
              <a:rPr lang="en-US" sz="2600" dirty="0"/>
              <a:t> </a:t>
            </a:r>
            <a:r>
              <a:rPr lang="en-US" sz="2600" dirty="0" err="1"/>
              <a:t>poštovanje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može</a:t>
            </a:r>
            <a:r>
              <a:rPr lang="en-US" sz="2600" dirty="0"/>
              <a:t> </a:t>
            </a:r>
            <a:r>
              <a:rPr lang="en-US" sz="2600" dirty="0" err="1"/>
              <a:t>biti</a:t>
            </a:r>
            <a:r>
              <a:rPr lang="en-US" sz="2600" dirty="0"/>
              <a:t> </a:t>
            </a:r>
            <a:r>
              <a:rPr lang="en-US" sz="2600" dirty="0" err="1"/>
              <a:t>prihvaćeno</a:t>
            </a:r>
            <a:r>
              <a:rPr lang="sr-Latn-RS" sz="2600" dirty="0"/>
              <a:t>, </a:t>
            </a:r>
            <a:r>
              <a:rPr lang="en-US" sz="2600" dirty="0" err="1"/>
              <a:t>nezavisno</a:t>
            </a:r>
            <a:r>
              <a:rPr lang="en-US" sz="2600" dirty="0"/>
              <a:t> od toga </a:t>
            </a:r>
            <a:r>
              <a:rPr lang="en-US" sz="2600" dirty="0" err="1"/>
              <a:t>kakve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naše</a:t>
            </a:r>
            <a:r>
              <a:rPr lang="en-US" sz="2600" dirty="0"/>
              <a:t> </a:t>
            </a:r>
            <a:r>
              <a:rPr lang="en-US" sz="2600" dirty="0" err="1"/>
              <a:t>druge</a:t>
            </a:r>
            <a:r>
              <a:rPr lang="en-US" sz="2600" dirty="0"/>
              <a:t> </a:t>
            </a:r>
            <a:r>
              <a:rPr lang="en-US" sz="2600" dirty="0" err="1"/>
              <a:t>svrhe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namere</a:t>
            </a:r>
            <a:r>
              <a:rPr lang="en-US" sz="2600" dirty="0"/>
              <a:t> u </a:t>
            </a:r>
            <a:r>
              <a:rPr lang="en-US" sz="2600" dirty="0" err="1"/>
              <a:t>životu</a:t>
            </a:r>
            <a:r>
              <a:rPr lang="sr-Latn-RS" sz="2600" dirty="0"/>
              <a:t>.</a:t>
            </a:r>
          </a:p>
          <a:p>
            <a:pPr algn="just"/>
            <a:r>
              <a:rPr lang="en-US" sz="2600" dirty="0"/>
              <a:t>Ono </a:t>
            </a:r>
            <a:r>
              <a:rPr lang="en-US" sz="2600" dirty="0" err="1"/>
              <a:t>nije</a:t>
            </a:r>
            <a:r>
              <a:rPr lang="en-US" sz="2600" dirty="0"/>
              <a:t> </a:t>
            </a:r>
            <a:r>
              <a:rPr lang="en-US" sz="2600" dirty="0" err="1"/>
              <a:t>hipotetičko</a:t>
            </a:r>
            <a:r>
              <a:rPr lang="en-US" sz="2600" dirty="0"/>
              <a:t> </a:t>
            </a:r>
            <a:r>
              <a:rPr lang="en-US" sz="2600" dirty="0" err="1"/>
              <a:t>pravilo</a:t>
            </a:r>
            <a:r>
              <a:rPr lang="en-US" sz="2600" dirty="0"/>
              <a:t>, </a:t>
            </a:r>
            <a:r>
              <a:rPr lang="en-US" sz="2600" dirty="0" err="1"/>
              <a:t>već</a:t>
            </a:r>
            <a:r>
              <a:rPr lang="en-US" sz="2600" dirty="0"/>
              <a:t> </a:t>
            </a:r>
            <a:r>
              <a:rPr lang="en-US" sz="2600" dirty="0" err="1"/>
              <a:t>kategoričko</a:t>
            </a:r>
            <a:r>
              <a:rPr lang="sr-Latn-RS" sz="2600" dirty="0"/>
              <a:t> -</a:t>
            </a:r>
            <a:r>
              <a:rPr lang="en-US" sz="2600" dirty="0"/>
              <a:t> </a:t>
            </a:r>
            <a:r>
              <a:rPr lang="en-US" sz="2600" b="1" dirty="0" err="1"/>
              <a:t>bezuslovno</a:t>
            </a:r>
            <a:r>
              <a:rPr lang="en-US" sz="2600" dirty="0"/>
              <a:t>. </a:t>
            </a:r>
            <a:endParaRPr lang="sr-Cyrl-RS" sz="2600" dirty="0"/>
          </a:p>
          <a:p>
            <a:pPr algn="just"/>
            <a:r>
              <a:rPr lang="sr-Latn-RS" sz="2600" dirty="0"/>
              <a:t>Bezuslovno poštovanje svačije lične slobode dokle god ona ne ugrožava slobodu drugih ljudi.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7030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Etičke teorije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/>
              <a:t>Teorije dobrog i vrednog </a:t>
            </a:r>
            <a:r>
              <a:rPr lang="sr-Latn-RS" dirty="0"/>
              <a:t>(uzimanje određene vrednosti kao dobre na osnovu koje se meri sve ostalo)</a:t>
            </a:r>
          </a:p>
          <a:p>
            <a:r>
              <a:rPr lang="sr-Latn-RS" b="1" dirty="0"/>
              <a:t>Teorije ispravnog </a:t>
            </a:r>
            <a:r>
              <a:rPr lang="sr-Latn-RS" dirty="0"/>
              <a:t>(kako treba delovati), a koje se dele na: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RS" dirty="0"/>
              <a:t> </a:t>
            </a:r>
            <a:r>
              <a:rPr lang="sr-Latn-RS" i="1" dirty="0" err="1"/>
              <a:t>Deontološke</a:t>
            </a:r>
            <a:r>
              <a:rPr lang="sr-Latn-RS" i="1" dirty="0"/>
              <a:t> teorije </a:t>
            </a:r>
            <a:r>
              <a:rPr lang="sr-Latn-RS" dirty="0"/>
              <a:t>(</a:t>
            </a:r>
            <a:r>
              <a:rPr lang="sr-Latn-RS" dirty="0" err="1"/>
              <a:t>najbitinije</a:t>
            </a:r>
            <a:r>
              <a:rPr lang="sr-Latn-RS" dirty="0"/>
              <a:t> je poštovanje određene vrednosti – ljudski život)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RS" i="1" dirty="0" err="1"/>
              <a:t>Konsekvencionalističke</a:t>
            </a:r>
            <a:r>
              <a:rPr lang="sr-Latn-RS" dirty="0"/>
              <a:t> (bave se ispravnošću nekog postupka i njegovim posledicama)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RS" i="1" dirty="0"/>
              <a:t>Teorije vrline </a:t>
            </a:r>
            <a:r>
              <a:rPr lang="sr-Latn-RS" dirty="0"/>
              <a:t>(ispravnost se meri na nivou svakog pojedinačnog slučaja, nema generalizacija)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RS" i="1" dirty="0"/>
              <a:t>Teorija prava </a:t>
            </a:r>
            <a:r>
              <a:rPr lang="sr-Latn-RS" dirty="0"/>
              <a:t>(savremeno pravo)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4533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Ratković, NJ. B., Poslovna etika, Fakultet tehnikih nauka, Novi Sad, 2008.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Utilitarizam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r>
              <a:rPr lang="sr-Latn-RS" sz="2400" dirty="0"/>
              <a:t>J</a:t>
            </a:r>
            <a:r>
              <a:rPr lang="en-US" sz="2400" dirty="0" err="1"/>
              <a:t>edino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sebi</a:t>
            </a:r>
            <a:r>
              <a:rPr lang="en-US" sz="2400" dirty="0"/>
              <a:t> </a:t>
            </a:r>
            <a:r>
              <a:rPr lang="en-US" sz="2400" dirty="0" err="1"/>
              <a:t>dobro</a:t>
            </a:r>
            <a:r>
              <a:rPr lang="en-US" sz="2400" dirty="0"/>
              <a:t> jest</a:t>
            </a:r>
            <a:r>
              <a:rPr lang="sr-Latn-RS" sz="2400" dirty="0"/>
              <a:t>e</a:t>
            </a:r>
            <a:r>
              <a:rPr lang="en-US" sz="2400" dirty="0"/>
              <a:t> </a:t>
            </a:r>
            <a:r>
              <a:rPr lang="en-US" sz="2400" dirty="0" err="1"/>
              <a:t>sreća</a:t>
            </a:r>
            <a:r>
              <a:rPr lang="en-US" sz="2400" dirty="0"/>
              <a:t>,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ostalo</a:t>
            </a:r>
            <a:r>
              <a:rPr lang="en-US" sz="2400" dirty="0"/>
              <a:t> </a:t>
            </a:r>
            <a:r>
              <a:rPr lang="sr-Latn-RS" sz="2400" dirty="0"/>
              <a:t>je </a:t>
            </a:r>
            <a:r>
              <a:rPr lang="en-US" sz="2400" dirty="0" err="1"/>
              <a:t>dobro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u </a:t>
            </a:r>
            <a:r>
              <a:rPr lang="en-US" sz="2400" dirty="0" err="1"/>
              <a:t>meri</a:t>
            </a:r>
            <a:r>
              <a:rPr lang="en-US" sz="2400" dirty="0"/>
              <a:t> u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vodi</a:t>
            </a:r>
            <a:r>
              <a:rPr lang="sr-Latn-RS" sz="2400" dirty="0"/>
              <a:t> ka</a:t>
            </a:r>
            <a:r>
              <a:rPr lang="en-US" sz="2400" dirty="0"/>
              <a:t> </a:t>
            </a:r>
            <a:r>
              <a:rPr lang="en-US" sz="2400" dirty="0" err="1"/>
              <a:t>sreći</a:t>
            </a:r>
            <a:r>
              <a:rPr lang="en-US" sz="2400" dirty="0"/>
              <a:t>.</a:t>
            </a:r>
            <a:endParaRPr lang="sr-Latn-RS" sz="2400" dirty="0"/>
          </a:p>
          <a:p>
            <a:r>
              <a:rPr lang="en-US" sz="2400" dirty="0" err="1"/>
              <a:t>Princip</a:t>
            </a:r>
            <a:r>
              <a:rPr lang="en-US" sz="2400" dirty="0"/>
              <a:t> </a:t>
            </a:r>
            <a:r>
              <a:rPr lang="en-US" sz="2400" dirty="0" err="1"/>
              <a:t>najveće</a:t>
            </a:r>
            <a:r>
              <a:rPr lang="en-US" sz="2400" dirty="0"/>
              <a:t> </a:t>
            </a:r>
            <a:r>
              <a:rPr lang="en-US" sz="2400" dirty="0" err="1"/>
              <a:t>sreće</a:t>
            </a:r>
            <a:r>
              <a:rPr lang="en-US" sz="2400" dirty="0"/>
              <a:t> </a:t>
            </a:r>
            <a:r>
              <a:rPr lang="sr-Latn-R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najveća</a:t>
            </a:r>
            <a:r>
              <a:rPr lang="en-US" sz="2400" dirty="0"/>
              <a:t> </a:t>
            </a:r>
            <a:r>
              <a:rPr lang="en-US" sz="2400" dirty="0" err="1"/>
              <a:t>sreća</a:t>
            </a:r>
            <a:r>
              <a:rPr lang="en-US" sz="2400" dirty="0"/>
              <a:t> </a:t>
            </a:r>
            <a:r>
              <a:rPr lang="en-US" sz="2400" dirty="0" err="1"/>
              <a:t>najvećeg</a:t>
            </a:r>
            <a:r>
              <a:rPr lang="en-US" sz="2400" dirty="0"/>
              <a:t> </a:t>
            </a:r>
            <a:r>
              <a:rPr lang="en-US" sz="2400" dirty="0" err="1"/>
              <a:t>broja</a:t>
            </a:r>
            <a:r>
              <a:rPr lang="en-US" sz="2400" dirty="0"/>
              <a:t> </a:t>
            </a:r>
            <a:r>
              <a:rPr lang="en-US" sz="2400" dirty="0" err="1"/>
              <a:t>ljudi</a:t>
            </a:r>
            <a:r>
              <a:rPr lang="en-US" sz="2400" dirty="0"/>
              <a:t>.</a:t>
            </a:r>
            <a:endParaRPr lang="sr-Latn-RS" sz="2400" dirty="0"/>
          </a:p>
          <a:p>
            <a:pPr marL="0" indent="0">
              <a:buNone/>
            </a:pPr>
            <a:endParaRPr lang="sr-Latn-R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Utilitarizam</a:t>
            </a:r>
            <a:r>
              <a:rPr lang="en-US" sz="2400" dirty="0"/>
              <a:t> </a:t>
            </a:r>
            <a:r>
              <a:rPr lang="en-US" sz="2400" dirty="0" err="1"/>
              <a:t>postupaka</a:t>
            </a:r>
            <a:r>
              <a:rPr lang="en-US" sz="2400" dirty="0"/>
              <a:t> (act utilitarianism) jest</a:t>
            </a:r>
            <a:r>
              <a:rPr lang="sr-Latn-RS" sz="2400" dirty="0"/>
              <a:t>e</a:t>
            </a:r>
            <a:r>
              <a:rPr lang="en-US" sz="2400" dirty="0"/>
              <a:t> </a:t>
            </a:r>
            <a:r>
              <a:rPr lang="en-US" sz="2400" dirty="0" err="1"/>
              <a:t>gledište</a:t>
            </a:r>
            <a:r>
              <a:rPr lang="en-US" sz="2400" dirty="0"/>
              <a:t> </a:t>
            </a:r>
            <a:r>
              <a:rPr lang="sr-Latn-RS" sz="2400" dirty="0"/>
              <a:t>po kome</a:t>
            </a:r>
            <a:r>
              <a:rPr lang="en-US" sz="2400" dirty="0"/>
              <a:t> </a:t>
            </a:r>
            <a:r>
              <a:rPr lang="en-US" sz="2400" dirty="0" err="1"/>
              <a:t>svaki</a:t>
            </a:r>
            <a:r>
              <a:rPr lang="en-US" sz="2400" dirty="0"/>
              <a:t> </a:t>
            </a:r>
            <a:r>
              <a:rPr lang="en-US" sz="2400" dirty="0" err="1"/>
              <a:t>pojedin</a:t>
            </a:r>
            <a:r>
              <a:rPr lang="sr-Latn-RS" sz="2400" dirty="0" err="1"/>
              <a:t>ačni</a:t>
            </a:r>
            <a:r>
              <a:rPr lang="en-US" sz="2400" dirty="0"/>
              <a:t> </a:t>
            </a:r>
            <a:r>
              <a:rPr lang="en-US" sz="2400" dirty="0" err="1"/>
              <a:t>postupak</a:t>
            </a:r>
            <a:r>
              <a:rPr lang="sr-Latn-RS" sz="2400" dirty="0"/>
              <a:t> (pojedinca, društva, grupe..)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</a:t>
            </a:r>
            <a:r>
              <a:rPr lang="en-US" sz="2400" dirty="0" err="1"/>
              <a:t>vrednovati</a:t>
            </a:r>
            <a:r>
              <a:rPr lang="en-US" sz="2400" dirty="0"/>
              <a:t> po </a:t>
            </a:r>
            <a:r>
              <a:rPr lang="en-US" sz="2400" dirty="0" err="1"/>
              <a:t>posledicama</a:t>
            </a:r>
            <a:r>
              <a:rPr lang="en-US" sz="2400" dirty="0"/>
              <a:t> do </a:t>
            </a:r>
            <a:r>
              <a:rPr lang="en-US" sz="2400" dirty="0" err="1"/>
              <a:t>kojih</a:t>
            </a:r>
            <a:r>
              <a:rPr lang="en-US" sz="2400" dirty="0"/>
              <a:t> </a:t>
            </a:r>
            <a:r>
              <a:rPr lang="en-US" sz="2400" dirty="0" err="1"/>
              <a:t>dovodi</a:t>
            </a:r>
            <a:r>
              <a:rPr lang="en-US" sz="2400" dirty="0"/>
              <a:t>, </a:t>
            </a:r>
            <a:endParaRPr lang="sr-Latn-RS" sz="2400" dirty="0"/>
          </a:p>
          <a:p>
            <a:r>
              <a:rPr lang="sr-Latn-RS" sz="2400" dirty="0"/>
              <a:t>U</a:t>
            </a:r>
            <a:r>
              <a:rPr lang="en-US" sz="2400" dirty="0" err="1"/>
              <a:t>tilitarizam</a:t>
            </a:r>
            <a:r>
              <a:rPr lang="en-US" sz="2400" dirty="0"/>
              <a:t> </a:t>
            </a:r>
            <a:r>
              <a:rPr lang="en-US" sz="2400" dirty="0" err="1"/>
              <a:t>pravila</a:t>
            </a:r>
            <a:r>
              <a:rPr lang="en-US" sz="2400" dirty="0"/>
              <a:t> (rule utilitarianism) </a:t>
            </a:r>
            <a:r>
              <a:rPr lang="en-US" sz="2400" dirty="0" err="1"/>
              <a:t>gledište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pravila</a:t>
            </a:r>
            <a:r>
              <a:rPr lang="en-US" sz="2400" dirty="0"/>
              <a:t> </a:t>
            </a:r>
            <a:r>
              <a:rPr lang="en-US" sz="2400" dirty="0" err="1"/>
              <a:t>ono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</a:t>
            </a:r>
            <a:r>
              <a:rPr lang="en-US" sz="2400" dirty="0" err="1"/>
              <a:t>vrednovati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posledicama</a:t>
            </a:r>
            <a:r>
              <a:rPr lang="en-US" sz="2400" dirty="0"/>
              <a:t> do </a:t>
            </a:r>
            <a:r>
              <a:rPr lang="en-US" sz="2400" dirty="0" err="1"/>
              <a:t>kojih</a:t>
            </a:r>
            <a:r>
              <a:rPr lang="en-US" sz="2400" dirty="0"/>
              <a:t> </a:t>
            </a:r>
            <a:r>
              <a:rPr lang="en-US" sz="2400" dirty="0" err="1"/>
              <a:t>dovodi</a:t>
            </a:r>
            <a:r>
              <a:rPr lang="en-US" sz="2400" dirty="0"/>
              <a:t> </a:t>
            </a:r>
            <a:r>
              <a:rPr lang="en-US" sz="2400" dirty="0" err="1"/>
              <a:t>njihovo</a:t>
            </a:r>
            <a:r>
              <a:rPr lang="en-US" sz="2400" dirty="0"/>
              <a:t> </a:t>
            </a:r>
            <a:r>
              <a:rPr lang="en-US" sz="2400" dirty="0" err="1"/>
              <a:t>pridržavanje</a:t>
            </a:r>
            <a:r>
              <a:rPr lang="en-US" sz="2400" dirty="0"/>
              <a:t>.</a:t>
            </a:r>
            <a:endParaRPr lang="sr-Latn-RS" sz="2400" dirty="0"/>
          </a:p>
          <a:p>
            <a:endParaRPr lang="sr-Latn-RS" dirty="0"/>
          </a:p>
          <a:p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Berčić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1000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sr-Cyrl-RS" sz="1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1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000" i="1" dirty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Utilitarizam</a:t>
            </a:r>
            <a:r>
              <a:rPr lang="sr-Cyrl-RS" sz="1000" i="1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sr-Latn-RS" sz="1000" dirty="0">
                <a:latin typeface="Times New Roman" pitchFamily="18" charset="0"/>
                <a:cs typeface="Times New Roman" pitchFamily="18" charset="0"/>
              </a:rPr>
              <a:t>Filoofska istraživanja,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110 God. 28</a:t>
            </a:r>
            <a:r>
              <a:rPr lang="sr-Latn-RS" sz="1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. 2</a:t>
            </a:r>
            <a:r>
              <a:rPr lang="sr-Latn-RS" sz="1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sr-Latn-RS" sz="1000" dirty="0">
                <a:latin typeface="Times New Roman" pitchFamily="18" charset="0"/>
                <a:cs typeface="Times New Roman" pitchFamily="18" charset="0"/>
              </a:rPr>
              <a:t>., str.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363–377</a:t>
            </a:r>
            <a:endParaRPr lang="sr-Latn-RS" sz="1000" dirty="0">
              <a:latin typeface="Times New Roman" pitchFamily="18" charset="0"/>
              <a:cs typeface="Times New Roman" pitchFamily="18" charset="0"/>
            </a:endParaRPr>
          </a:p>
          <a:p>
            <a:endParaRPr lang="sr-Latn-R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Koliko sreće je previše sreće?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96855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Jeremy Bentham</a:t>
            </a:r>
            <a:r>
              <a:rPr lang="sr-Latn-RS" sz="2800" dirty="0"/>
              <a:t>: </a:t>
            </a:r>
            <a:r>
              <a:rPr lang="en-US" sz="2800" dirty="0" err="1"/>
              <a:t>moguće</a:t>
            </a:r>
            <a:r>
              <a:rPr lang="sr-Latn-RS" sz="2800" dirty="0"/>
              <a:t> je</a:t>
            </a:r>
            <a:r>
              <a:rPr lang="en-US" sz="2800" dirty="0"/>
              <a:t> </a:t>
            </a:r>
            <a:r>
              <a:rPr lang="en-US" sz="2800" dirty="0" err="1"/>
              <a:t>izmeriti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izračunati</a:t>
            </a:r>
            <a:r>
              <a:rPr lang="en-US" sz="2800" dirty="0"/>
              <a:t> </a:t>
            </a:r>
            <a:r>
              <a:rPr lang="en-US" sz="2800" dirty="0" err="1"/>
              <a:t>količinu</a:t>
            </a:r>
            <a:r>
              <a:rPr lang="en-US" sz="2800" dirty="0"/>
              <a:t> </a:t>
            </a:r>
            <a:r>
              <a:rPr lang="en-US" sz="2800" dirty="0" err="1"/>
              <a:t>sreće</a:t>
            </a:r>
            <a:r>
              <a:rPr lang="en-US" sz="2800" dirty="0"/>
              <a:t> do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neki</a:t>
            </a:r>
            <a:r>
              <a:rPr lang="en-US" sz="2800" dirty="0"/>
              <a:t> </a:t>
            </a:r>
            <a:r>
              <a:rPr lang="en-US" sz="2800" dirty="0" err="1"/>
              <a:t>postupak</a:t>
            </a:r>
            <a:r>
              <a:rPr lang="en-US" sz="2800" dirty="0"/>
              <a:t> </a:t>
            </a:r>
            <a:r>
              <a:rPr lang="en-US" sz="2800" dirty="0" err="1"/>
              <a:t>dovodi</a:t>
            </a:r>
            <a:r>
              <a:rPr lang="sr-Latn-RS" sz="2800" dirty="0"/>
              <a:t>;</a:t>
            </a:r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E</a:t>
            </a:r>
            <a:r>
              <a:rPr lang="en-US" sz="2800" dirty="0" err="1"/>
              <a:t>lement</a:t>
            </a:r>
            <a:r>
              <a:rPr lang="sr-Latn-RS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dimenzije</a:t>
            </a:r>
            <a:r>
              <a:rPr lang="sr-Latn-RS" sz="2800" dirty="0"/>
              <a:t> sreće</a:t>
            </a:r>
            <a:r>
              <a:rPr lang="en-US" sz="2800" dirty="0"/>
              <a:t>: </a:t>
            </a:r>
            <a:endParaRPr lang="sr-Latn-R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intenzitet</a:t>
            </a:r>
            <a:r>
              <a:rPr lang="en-US" sz="2800" dirty="0"/>
              <a:t>,</a:t>
            </a:r>
            <a:endParaRPr lang="sr-Latn-R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trajanje</a:t>
            </a:r>
            <a:r>
              <a:rPr lang="en-US" sz="2800" dirty="0"/>
              <a:t>, </a:t>
            </a:r>
            <a:endParaRPr lang="sr-Latn-R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izvesnost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neizvesnost</a:t>
            </a:r>
            <a:r>
              <a:rPr lang="en-US" sz="2800" dirty="0"/>
              <a:t>, </a:t>
            </a:r>
            <a:endParaRPr lang="sr-Latn-R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bliskost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udaljenost</a:t>
            </a:r>
            <a:r>
              <a:rPr lang="en-US" sz="2800" dirty="0"/>
              <a:t>, </a:t>
            </a:r>
            <a:endParaRPr lang="sr-Latn-R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plodnost</a:t>
            </a:r>
            <a:r>
              <a:rPr lang="en-US" sz="2800" dirty="0"/>
              <a:t>,</a:t>
            </a:r>
            <a:endParaRPr lang="sr-Latn-R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čistoća</a:t>
            </a:r>
            <a:r>
              <a:rPr lang="en-US" sz="2800" dirty="0"/>
              <a:t>, </a:t>
            </a:r>
            <a:endParaRPr lang="sr-Latn-RS" sz="2800" dirty="0"/>
          </a:p>
          <a:p>
            <a:pPr marL="514350" indent="-514350">
              <a:buFont typeface="Wingdings 2"/>
              <a:buAutoNum type="arabicPeriod"/>
            </a:pPr>
            <a:r>
              <a:rPr lang="en-US" sz="2800" dirty="0" err="1"/>
              <a:t>opseg</a:t>
            </a:r>
            <a:r>
              <a:rPr lang="en-US" sz="2800" dirty="0"/>
              <a:t>. </a:t>
            </a:r>
            <a:endParaRPr lang="sr-Latn-RS" sz="2800" dirty="0"/>
          </a:p>
          <a:p>
            <a:pPr marL="514350" indent="-514350">
              <a:buNone/>
            </a:pPr>
            <a:endParaRPr lang="sr-Latn-RS" dirty="0"/>
          </a:p>
          <a:p>
            <a:pPr>
              <a:buNone/>
            </a:pPr>
            <a:endParaRPr lang="sr-Latn-RS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Berčić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900" i="1" dirty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Utilitarizam</a:t>
            </a:r>
            <a:r>
              <a:rPr lang="sr-Cyrl-RS" sz="1900" i="1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Filoofska istraživanja,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110 God. 28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2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., str.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363–377</a:t>
            </a:r>
            <a:endParaRPr lang="sr-Latn-RS" sz="19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Резултат слика за meriti sre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516323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391</TotalTime>
  <Words>1569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Georgia</vt:lpstr>
      <vt:lpstr>Times New Roman</vt:lpstr>
      <vt:lpstr>Wingdings</vt:lpstr>
      <vt:lpstr>Wingdings 2</vt:lpstr>
      <vt:lpstr>Wingdings 3</vt:lpstr>
      <vt:lpstr>Civic</vt:lpstr>
      <vt:lpstr>Uvod: Etika i moral</vt:lpstr>
      <vt:lpstr>PowerPoint Presentation</vt:lpstr>
      <vt:lpstr>Moral</vt:lpstr>
      <vt:lpstr>Etika</vt:lpstr>
      <vt:lpstr>Kantova etika</vt:lpstr>
      <vt:lpstr>    KANTOV KATEGORIČKI IMPERATIV</vt:lpstr>
      <vt:lpstr>Etičke teorije</vt:lpstr>
      <vt:lpstr>Utilitarizam</vt:lpstr>
      <vt:lpstr>Koliko sreće je previše sreće?</vt:lpstr>
      <vt:lpstr>Pravda</vt:lpstr>
      <vt:lpstr>PowerPoint Presentation</vt:lpstr>
      <vt:lpstr>Teorija pravde</vt:lpstr>
      <vt:lpstr>Vrste pravde</vt:lpstr>
      <vt:lpstr>Teorije moralnih prava</vt:lpstr>
      <vt:lpstr>Sloboda kao društveni fenomen</vt:lpstr>
      <vt:lpstr>Čovek kao polazište etičkog razmišljanja</vt:lpstr>
      <vt:lpstr>Čovek kao objekat moralnog delovanja</vt:lpstr>
      <vt:lpstr>Ljudski čin</vt:lpstr>
      <vt:lpstr>Čovekov čin</vt:lpstr>
      <vt:lpstr>Moralna pravila koja se primejuju na ugovore podrazumevaju da:</vt:lpstr>
      <vt:lpstr>Sloboda za</vt:lpstr>
      <vt:lpstr>Sloboda od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sociologiju prava</dc:title>
  <dc:creator>Iva Bubanja</dc:creator>
  <cp:lastModifiedBy>Iva Bubanja</cp:lastModifiedBy>
  <cp:revision>46</cp:revision>
  <dcterms:created xsi:type="dcterms:W3CDTF">2018-02-26T12:27:54Z</dcterms:created>
  <dcterms:modified xsi:type="dcterms:W3CDTF">2023-02-28T11:27:36Z</dcterms:modified>
</cp:coreProperties>
</file>