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5" r:id="rId10"/>
    <p:sldId id="276" r:id="rId11"/>
    <p:sldId id="277" r:id="rId12"/>
    <p:sldId id="278" r:id="rId13"/>
    <p:sldId id="279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D65B9-CE2B-4953-8513-CC2C50011E28}" type="datetimeFigureOut">
              <a:rPr lang="en-US" smtClean="0"/>
              <a:t>25-Dec-20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B10F1-79ED-4416-BA21-153E6DF68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532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B10F1-79ED-4416-BA21-153E6DF6878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87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57E5-82CD-4F59-972C-C543B59888EB}" type="datetimeFigureOut">
              <a:rPr lang="en-US" smtClean="0"/>
              <a:t>25-Dec-20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F1A2-58DA-4A2C-8401-A1E9444C5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29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57E5-82CD-4F59-972C-C543B59888EB}" type="datetimeFigureOut">
              <a:rPr lang="en-US" smtClean="0"/>
              <a:t>25-Dec-20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F1A2-58DA-4A2C-8401-A1E9444C5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476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57E5-82CD-4F59-972C-C543B59888EB}" type="datetimeFigureOut">
              <a:rPr lang="en-US" smtClean="0"/>
              <a:t>25-Dec-20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F1A2-58DA-4A2C-8401-A1E9444C5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28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57E5-82CD-4F59-972C-C543B59888EB}" type="datetimeFigureOut">
              <a:rPr lang="en-US" smtClean="0"/>
              <a:t>25-Dec-20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F1A2-58DA-4A2C-8401-A1E9444C5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785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57E5-82CD-4F59-972C-C543B59888EB}" type="datetimeFigureOut">
              <a:rPr lang="en-US" smtClean="0"/>
              <a:t>25-Dec-20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F1A2-58DA-4A2C-8401-A1E9444C5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985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57E5-82CD-4F59-972C-C543B59888EB}" type="datetimeFigureOut">
              <a:rPr lang="en-US" smtClean="0"/>
              <a:t>25-Dec-20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F1A2-58DA-4A2C-8401-A1E9444C5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952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57E5-82CD-4F59-972C-C543B59888EB}" type="datetimeFigureOut">
              <a:rPr lang="en-US" smtClean="0"/>
              <a:t>25-Dec-20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F1A2-58DA-4A2C-8401-A1E9444C5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61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57E5-82CD-4F59-972C-C543B59888EB}" type="datetimeFigureOut">
              <a:rPr lang="en-US" smtClean="0"/>
              <a:t>25-Dec-20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F1A2-58DA-4A2C-8401-A1E9444C5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972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57E5-82CD-4F59-972C-C543B59888EB}" type="datetimeFigureOut">
              <a:rPr lang="en-US" smtClean="0"/>
              <a:t>25-Dec-20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F1A2-58DA-4A2C-8401-A1E9444C5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426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57E5-82CD-4F59-972C-C543B59888EB}" type="datetimeFigureOut">
              <a:rPr lang="en-US" smtClean="0"/>
              <a:t>25-Dec-20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F1A2-58DA-4A2C-8401-A1E9444C5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79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57E5-82CD-4F59-972C-C543B59888EB}" type="datetimeFigureOut">
              <a:rPr lang="en-US" smtClean="0"/>
              <a:t>25-Dec-20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F1A2-58DA-4A2C-8401-A1E9444C5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917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257E5-82CD-4F59-972C-C543B59888EB}" type="datetimeFigureOut">
              <a:rPr lang="en-US" smtClean="0"/>
              <a:t>25-Dec-20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CF1A2-58DA-4A2C-8401-A1E9444C5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481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ЕКОНОМИЈА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Дванаести део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Професор Милош Лутовац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77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Царине су основни инструмент спољно трговинске заштите домаћег тржишта. Наплаћују се приликом увоза робе (тзв. извозне царине данас су реткост) у одређеном проценту од њене вредности или по јединици мере.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450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Квоте, су квантитативно ограничење увоза датих роба (одређује се максимални износ увоза).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По својим ефектима се веома мало разликују од царина.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792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Субвенције су негативни порези који се зарачунавају на потрошњу потрошних или инвестиционих добара или факторе производње у домену социјалне заштите, становања, опште субвенције на дохотке, убрзане депресијације инвестиције итд. </a:t>
            </a:r>
          </a:p>
          <a:p>
            <a:pPr algn="just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Оне директно помажу дате гране или произвођаче.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687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Баријере су ограничења која предузећу отежавају улазак (или излазак) у одређени пословни подухват. </a:t>
            </a:r>
          </a:p>
          <a:p>
            <a:pPr algn="just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Нетарифне баријере су разни стандарди за заштиту животне средине, санитарни стандарди, бирократске препреке итд.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352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Светска трговинска организација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Светска трговинска организација (енгл.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World Trade Organization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настала је окончањем осме рунде преговора у оквиру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GATT-a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(Општег споразума о царинама и трговини). </a:t>
            </a:r>
          </a:p>
          <a:p>
            <a:pPr algn="just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Ступила је на снагу 1995. године.</a:t>
            </a:r>
            <a:r>
              <a:rPr lang="sr-Cyrl-RS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570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Њене основне функције су: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Cyrl-RS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саглашавање националних спољно-трговинских политика,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Cyrl-RS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провођење споразума који су постигнути у СТО,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Cyrl-RS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адзор над вођењем националних спољно-трговинских политика,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Cyrl-RS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ешавање трговинских спорова насталих између земаља чланица.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9218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Два највазнија принципа садржана су у: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Cyrl-RS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лаузули најповлашћеније нације која подразумева да олакшице дате једној чланици СТО аутоматски морају да буду одобрене и свим другим чланицама,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Cyrl-RS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лаузули националног третмана која захтева да инострана роба после царињења мора да на тржишту у свим елементима има исти третман као и домаћа роба. </a:t>
            </a:r>
          </a:p>
          <a:p>
            <a:pPr marL="514350" indent="-514350" algn="just">
              <a:buFont typeface="+mj-lt"/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7884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Међународна трговина на монополско конкурентном тржишту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Предмет размене су диференцирани производи, тј. они који су блиски, али не и потпуни супститути (нпр. кошуље израђене од различитих материјала). 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Истовремено извоз и увоз таквих производа назива се интра-индустријска трговина.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6769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Међународна трговина на олигополском тржишту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Разликује се од трговине на савршено конкурентном тржишту у смислу да извор куповне (увозне) моћи сваке државе није само сума факторских приноса остварених од извоза већ и (екстра) профит.</a:t>
            </a:r>
          </a:p>
          <a:p>
            <a:pPr algn="just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Због тога земље са већим бројем олигополских индустрија могу да са приходима од мањег робног извоза себи приуште већи робни увоз у односу на онај који би реализовале у условима савршено конкурентног тржишта.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5641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03366"/>
          </a:xfrm>
        </p:spPr>
        <p:txBody>
          <a:bodyPr>
            <a:normAutofit fontScale="90000"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Међународна трговинска арбитража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algn="just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Међународна трговинска арбитража (енгл.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International commercial arbitration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је недржавни суд специјализован за решавање спорова из области међународне трговине. </a:t>
            </a:r>
          </a:p>
          <a:p>
            <a:pPr algn="just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Надлежност се заснива уговором о арбитражи којим се уговорне стране обавезују да спор који је настао или ће настати, повере на решавање и одлучивање од њих изабраној арбитражи.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616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Међународна трговина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За међународну трговину можемо рећи да се развила са првим цивилизацијама.</a:t>
            </a:r>
          </a:p>
          <a:p>
            <a:pPr algn="just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Поједини народи су од самог почетка испољаваи потребу да тргују међусобно.</a:t>
            </a:r>
          </a:p>
          <a:p>
            <a:pPr algn="just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Трговина се врло динамично развијала, најпре кроз просте натуралне облике, затим кроз колонијални и империјални оквир, да би потом добила свој традиционални робно новчани облик.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9256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r-Cyrl-RS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sr-Cyrl-RS" sz="4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ХВАЛА НА ПАЖЊИ !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255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Структура понуде и тражње у појединим деловима света је врло различита.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Нееквивалентности и неравноправности постали су природни и нормални принципи по којима се дуго времена одвијала међународна размена.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815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Процес проширења размене између различитих земаља нарочито је интензивиран настанком и развојем крупне капиталистичке робне производње. 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Тада долази до појаве међународне поделе рада, која проузрокује настанак светског тржишта и међународне економије.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799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Проширење размене између земаља доводи до тога да се врши специјализација (подела рада) између земаља као националних економија. </a:t>
            </a:r>
          </a:p>
          <a:p>
            <a:pPr algn="just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Нужност размене између земаља условљава више фактора, од којих су најзначајнији: различит распоред природног богаства у свету, развој крупне капиталистичке производње, развој технологија и др.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964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Међународна подела рада је развијени облик друштвене поделе рада при којој се поједине земље специјализују за поједине врсте производње, у складу са својим компаративним предностима и односима у светској привреди.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545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Међународна трговина обавља се практично у целом свету са циљем да се искористе компаративне предности сваке од земаља појединачно. </a:t>
            </a:r>
          </a:p>
          <a:p>
            <a:pPr algn="just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Међународном трговином обезбеђује се адекватна расподела рада и других ресурса између земаља и тиме се постиже њихова ефикасна алокација.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076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Интензивирање међународне трговине у целини, или у појединим сегментима, један је од основних циљева свих међународних економских организација, а превасходно Светске трговинске организације.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877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Инструменти спољно трговинске политике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Класични инструменти спољно трговинске политике су: 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арине,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воте,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убвенције,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етарифне баријере.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834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731</Words>
  <Application>Microsoft Office PowerPoint</Application>
  <PresentationFormat>On-screen Show (4:3)</PresentationFormat>
  <Paragraphs>55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ЕКОНОМИЈА </vt:lpstr>
      <vt:lpstr>Међународна трговина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Инструменти спољно трговинске политике</vt:lpstr>
      <vt:lpstr>PowerPoint Presentation</vt:lpstr>
      <vt:lpstr>PowerPoint Presentation</vt:lpstr>
      <vt:lpstr>PowerPoint Presentation</vt:lpstr>
      <vt:lpstr>PowerPoint Presentation</vt:lpstr>
      <vt:lpstr>Светска трговинска организација </vt:lpstr>
      <vt:lpstr>PowerPoint Presentation</vt:lpstr>
      <vt:lpstr>PowerPoint Presentation</vt:lpstr>
      <vt:lpstr>Међународна трговина на монополско конкурентном тржишту</vt:lpstr>
      <vt:lpstr>Међународна трговина на олигополском тржишту</vt:lpstr>
      <vt:lpstr>Међународна трговинска арбитража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ЕКОНОМИЈА</dc:title>
  <dc:creator>Lutvac</dc:creator>
  <cp:lastModifiedBy>Lutvac</cp:lastModifiedBy>
  <cp:revision>9</cp:revision>
  <dcterms:created xsi:type="dcterms:W3CDTF">2020-12-25T16:32:06Z</dcterms:created>
  <dcterms:modified xsi:type="dcterms:W3CDTF">2020-12-25T18:35:06Z</dcterms:modified>
</cp:coreProperties>
</file>