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handoutMasterIdLst>
    <p:handoutMasterId r:id="rId36"/>
  </p:handoutMasterIdLst>
  <p:sldIdLst>
    <p:sldId id="355" r:id="rId2"/>
    <p:sldId id="356" r:id="rId3"/>
    <p:sldId id="357" r:id="rId4"/>
    <p:sldId id="359" r:id="rId5"/>
    <p:sldId id="360" r:id="rId6"/>
    <p:sldId id="361" r:id="rId7"/>
    <p:sldId id="362" r:id="rId8"/>
    <p:sldId id="363" r:id="rId9"/>
    <p:sldId id="347" r:id="rId10"/>
    <p:sldId id="348" r:id="rId11"/>
    <p:sldId id="349" r:id="rId12"/>
    <p:sldId id="325" r:id="rId13"/>
    <p:sldId id="326" r:id="rId14"/>
    <p:sldId id="351" r:id="rId15"/>
    <p:sldId id="327" r:id="rId16"/>
    <p:sldId id="352" r:id="rId17"/>
    <p:sldId id="328" r:id="rId18"/>
    <p:sldId id="353" r:id="rId19"/>
    <p:sldId id="354" r:id="rId20"/>
    <p:sldId id="350" r:id="rId21"/>
    <p:sldId id="329" r:id="rId22"/>
    <p:sldId id="330" r:id="rId23"/>
    <p:sldId id="331" r:id="rId24"/>
    <p:sldId id="332" r:id="rId25"/>
    <p:sldId id="333" r:id="rId26"/>
    <p:sldId id="334" r:id="rId27"/>
    <p:sldId id="335" r:id="rId28"/>
    <p:sldId id="336" r:id="rId29"/>
    <p:sldId id="365" r:id="rId30"/>
    <p:sldId id="369" r:id="rId31"/>
    <p:sldId id="366" r:id="rId32"/>
    <p:sldId id="367" r:id="rId33"/>
    <p:sldId id="370" r:id="rId34"/>
    <p:sldId id="341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58" autoAdjust="0"/>
    <p:restoredTop sz="94660"/>
  </p:normalViewPr>
  <p:slideViewPr>
    <p:cSldViewPr>
      <p:cViewPr varScale="1">
        <p:scale>
          <a:sx n="66" d="100"/>
          <a:sy n="66" d="100"/>
        </p:scale>
        <p:origin x="-128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DCBDCE-B70A-4612-B5A8-AD4BDBA404D9}" type="doc">
      <dgm:prSet loTypeId="urn:microsoft.com/office/officeart/2005/8/layout/process2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54B21E-C78E-4699-AA98-C7C0B61121A4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50000"/>
            </a:lnSpc>
          </a:pPr>
          <a:r>
            <a:rPr lang="sr-Cyrl-RS" sz="1000" dirty="0" smtClean="0">
              <a:solidFill>
                <a:schemeClr val="tx2">
                  <a:lumMod val="60000"/>
                  <a:lumOff val="40000"/>
                </a:schemeClr>
              </a:solidFill>
            </a:rPr>
            <a:t>Дефинисање проблема и циљева истраживања</a:t>
          </a:r>
          <a:endParaRPr lang="en-US" sz="1000" dirty="0">
            <a:solidFill>
              <a:schemeClr val="tx2">
                <a:lumMod val="60000"/>
                <a:lumOff val="40000"/>
              </a:schemeClr>
            </a:solidFill>
          </a:endParaRPr>
        </a:p>
      </dgm:t>
    </dgm:pt>
    <dgm:pt modelId="{E86A96D4-A573-4255-8479-63EFD0D8F5D8}" type="parTrans" cxnId="{0194B11E-C2D7-48EF-8AB5-98A58A23E96C}">
      <dgm:prSet/>
      <dgm:spPr/>
      <dgm:t>
        <a:bodyPr/>
        <a:lstStyle/>
        <a:p>
          <a:endParaRPr lang="en-US"/>
        </a:p>
      </dgm:t>
    </dgm:pt>
    <dgm:pt modelId="{7BF91475-1C9B-4E97-885E-37DAC63C5C11}" type="sibTrans" cxnId="{0194B11E-C2D7-48EF-8AB5-98A58A23E96C}">
      <dgm:prSet/>
      <dgm:spPr/>
      <dgm:t>
        <a:bodyPr/>
        <a:lstStyle/>
        <a:p>
          <a:endParaRPr lang="en-US"/>
        </a:p>
      </dgm:t>
    </dgm:pt>
    <dgm:pt modelId="{C951ADD6-107A-4348-83AD-29DB05C4D631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50000"/>
            </a:lnSpc>
          </a:pPr>
          <a:r>
            <a:rPr lang="sr-Cyrl-RS" sz="1000" dirty="0" smtClean="0">
              <a:solidFill>
                <a:schemeClr val="tx2">
                  <a:lumMod val="60000"/>
                  <a:lumOff val="40000"/>
                </a:schemeClr>
              </a:solidFill>
            </a:rPr>
            <a:t>Развој плана истраживања</a:t>
          </a:r>
          <a:endParaRPr lang="en-US" sz="1000" dirty="0">
            <a:solidFill>
              <a:schemeClr val="tx2">
                <a:lumMod val="60000"/>
                <a:lumOff val="40000"/>
              </a:schemeClr>
            </a:solidFill>
          </a:endParaRPr>
        </a:p>
      </dgm:t>
    </dgm:pt>
    <dgm:pt modelId="{DB59E39A-8C8F-4F47-9AAA-A633260EA823}" type="parTrans" cxnId="{6C65FB94-3227-4EA7-BAE8-797CAA7504AA}">
      <dgm:prSet/>
      <dgm:spPr/>
      <dgm:t>
        <a:bodyPr/>
        <a:lstStyle/>
        <a:p>
          <a:endParaRPr lang="en-US"/>
        </a:p>
      </dgm:t>
    </dgm:pt>
    <dgm:pt modelId="{2C06A28F-A4FD-46C8-852A-4078830D1F60}" type="sibTrans" cxnId="{6C65FB94-3227-4EA7-BAE8-797CAA7504AA}">
      <dgm:prSet/>
      <dgm:spPr/>
      <dgm:t>
        <a:bodyPr/>
        <a:lstStyle/>
        <a:p>
          <a:endParaRPr lang="en-US"/>
        </a:p>
      </dgm:t>
    </dgm:pt>
    <dgm:pt modelId="{EF4ED1BB-4A71-4564-A8D8-6057D556CB92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50000"/>
            </a:lnSpc>
          </a:pPr>
          <a:r>
            <a:rPr lang="sr-Cyrl-RS" sz="1000" dirty="0" smtClean="0">
              <a:solidFill>
                <a:schemeClr val="tx2">
                  <a:lumMod val="60000"/>
                  <a:lumOff val="40000"/>
                </a:schemeClr>
              </a:solidFill>
            </a:rPr>
            <a:t>Прикупљање информација</a:t>
          </a:r>
          <a:endParaRPr lang="en-US" sz="1000" dirty="0">
            <a:solidFill>
              <a:schemeClr val="tx2">
                <a:lumMod val="60000"/>
                <a:lumOff val="40000"/>
              </a:schemeClr>
            </a:solidFill>
          </a:endParaRPr>
        </a:p>
      </dgm:t>
    </dgm:pt>
    <dgm:pt modelId="{AD901117-C5FD-4DF5-81B9-172A768D67BF}" type="parTrans" cxnId="{B7782E71-5936-4D8B-A390-327E5DEE8B91}">
      <dgm:prSet/>
      <dgm:spPr/>
      <dgm:t>
        <a:bodyPr/>
        <a:lstStyle/>
        <a:p>
          <a:endParaRPr lang="en-US"/>
        </a:p>
      </dgm:t>
    </dgm:pt>
    <dgm:pt modelId="{F4601076-29C8-4B44-AF2A-68B63BBCFBF2}" type="sibTrans" cxnId="{B7782E71-5936-4D8B-A390-327E5DEE8B91}">
      <dgm:prSet/>
      <dgm:spPr/>
      <dgm:t>
        <a:bodyPr/>
        <a:lstStyle/>
        <a:p>
          <a:endParaRPr lang="en-US"/>
        </a:p>
      </dgm:t>
    </dgm:pt>
    <dgm:pt modelId="{796D7C4F-644D-4F34-8C82-75A9FC7EC33F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50000"/>
            </a:lnSpc>
          </a:pPr>
          <a:r>
            <a:rPr lang="sr-Cyrl-RS" sz="1000" dirty="0" smtClean="0">
              <a:solidFill>
                <a:schemeClr val="tx2">
                  <a:lumMod val="60000"/>
                  <a:lumOff val="40000"/>
                </a:schemeClr>
              </a:solidFill>
            </a:rPr>
            <a:t>Анализа информација</a:t>
          </a:r>
          <a:endParaRPr lang="en-US" sz="1000" dirty="0">
            <a:solidFill>
              <a:schemeClr val="tx2">
                <a:lumMod val="60000"/>
                <a:lumOff val="40000"/>
              </a:schemeClr>
            </a:solidFill>
          </a:endParaRPr>
        </a:p>
      </dgm:t>
    </dgm:pt>
    <dgm:pt modelId="{E19A3A8F-7603-4042-AB52-A90FAC1B6461}" type="parTrans" cxnId="{A47E2EE7-8BE3-40B3-B974-3AA4DB869A9B}">
      <dgm:prSet/>
      <dgm:spPr/>
      <dgm:t>
        <a:bodyPr/>
        <a:lstStyle/>
        <a:p>
          <a:endParaRPr lang="en-US"/>
        </a:p>
      </dgm:t>
    </dgm:pt>
    <dgm:pt modelId="{2A22092C-A96F-403B-AB40-F850158EEB60}" type="sibTrans" cxnId="{A47E2EE7-8BE3-40B3-B974-3AA4DB869A9B}">
      <dgm:prSet/>
      <dgm:spPr/>
      <dgm:t>
        <a:bodyPr/>
        <a:lstStyle/>
        <a:p>
          <a:endParaRPr lang="en-US"/>
        </a:p>
      </dgm:t>
    </dgm:pt>
    <dgm:pt modelId="{AA7CA4E2-9B15-42E3-97C6-A8EA0F99A4CE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50000"/>
            </a:lnSpc>
          </a:pPr>
          <a:r>
            <a:rPr lang="sr-Cyrl-RS" sz="1000" dirty="0" smtClean="0">
              <a:solidFill>
                <a:schemeClr val="tx2">
                  <a:lumMod val="60000"/>
                  <a:lumOff val="40000"/>
                </a:schemeClr>
              </a:solidFill>
            </a:rPr>
            <a:t>Презентовање добијених резултата</a:t>
          </a:r>
          <a:endParaRPr lang="en-US" sz="1000" dirty="0">
            <a:solidFill>
              <a:schemeClr val="tx2">
                <a:lumMod val="60000"/>
                <a:lumOff val="40000"/>
              </a:schemeClr>
            </a:solidFill>
          </a:endParaRPr>
        </a:p>
      </dgm:t>
    </dgm:pt>
    <dgm:pt modelId="{A77842CF-4B8A-45E0-9FC5-34555EFF3DD7}" type="parTrans" cxnId="{BEA2B1DE-22A7-484C-9548-A637FA74DC49}">
      <dgm:prSet/>
      <dgm:spPr/>
      <dgm:t>
        <a:bodyPr/>
        <a:lstStyle/>
        <a:p>
          <a:endParaRPr lang="en-US"/>
        </a:p>
      </dgm:t>
    </dgm:pt>
    <dgm:pt modelId="{D523C2FB-9933-477B-843A-33C81783A688}" type="sibTrans" cxnId="{BEA2B1DE-22A7-484C-9548-A637FA74DC49}">
      <dgm:prSet/>
      <dgm:spPr/>
      <dgm:t>
        <a:bodyPr/>
        <a:lstStyle/>
        <a:p>
          <a:endParaRPr lang="en-US"/>
        </a:p>
      </dgm:t>
    </dgm:pt>
    <dgm:pt modelId="{371DF9D4-60B1-45EF-981A-913FC0E137C8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50000"/>
            </a:lnSpc>
          </a:pPr>
          <a:r>
            <a:rPr lang="sr-Cyrl-RS" sz="1000" dirty="0" smtClean="0">
              <a:solidFill>
                <a:schemeClr val="tx2">
                  <a:lumMod val="60000"/>
                  <a:lumOff val="40000"/>
                </a:schemeClr>
              </a:solidFill>
            </a:rPr>
            <a:t>Доношење одлуке</a:t>
          </a:r>
          <a:endParaRPr lang="en-US" sz="1000" dirty="0">
            <a:solidFill>
              <a:schemeClr val="tx2">
                <a:lumMod val="60000"/>
                <a:lumOff val="40000"/>
              </a:schemeClr>
            </a:solidFill>
          </a:endParaRPr>
        </a:p>
      </dgm:t>
    </dgm:pt>
    <dgm:pt modelId="{AE7B0E56-EFCE-47B6-8881-81CB6ECD4E96}" type="parTrans" cxnId="{C16AE3A1-ADEA-48A9-A2D0-7C521E386CC1}">
      <dgm:prSet/>
      <dgm:spPr/>
      <dgm:t>
        <a:bodyPr/>
        <a:lstStyle/>
        <a:p>
          <a:endParaRPr lang="en-US"/>
        </a:p>
      </dgm:t>
    </dgm:pt>
    <dgm:pt modelId="{F8BB719D-E488-4DCB-98C5-E28E77003681}" type="sibTrans" cxnId="{C16AE3A1-ADEA-48A9-A2D0-7C521E386CC1}">
      <dgm:prSet/>
      <dgm:spPr/>
      <dgm:t>
        <a:bodyPr/>
        <a:lstStyle/>
        <a:p>
          <a:endParaRPr lang="en-US"/>
        </a:p>
      </dgm:t>
    </dgm:pt>
    <dgm:pt modelId="{B2CDC6CD-B730-441B-8704-CFD768CEF302}" type="pres">
      <dgm:prSet presAssocID="{1ADCBDCE-B70A-4612-B5A8-AD4BDBA404D9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E70303-60E2-4FEF-A07B-EDE3FFD31CE5}" type="pres">
      <dgm:prSet presAssocID="{F954B21E-C78E-4699-AA98-C7C0B61121A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F8C46F-AF7D-4304-ABD6-EB1F24CC67BE}" type="pres">
      <dgm:prSet presAssocID="{7BF91475-1C9B-4E97-885E-37DAC63C5C11}" presName="sibTrans" presStyleLbl="sibTrans2D1" presStyleIdx="0" presStyleCnt="5"/>
      <dgm:spPr/>
      <dgm:t>
        <a:bodyPr/>
        <a:lstStyle/>
        <a:p>
          <a:endParaRPr lang="en-US"/>
        </a:p>
      </dgm:t>
    </dgm:pt>
    <dgm:pt modelId="{2DF1C4A6-7239-468E-B073-20EF8984904B}" type="pres">
      <dgm:prSet presAssocID="{7BF91475-1C9B-4E97-885E-37DAC63C5C11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41E0E7E8-3070-4D93-82B2-2AA4589ADD28}" type="pres">
      <dgm:prSet presAssocID="{C951ADD6-107A-4348-83AD-29DB05C4D63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486E7A-84E6-47F8-9AE0-F0DAB0428B60}" type="pres">
      <dgm:prSet presAssocID="{2C06A28F-A4FD-46C8-852A-4078830D1F60}" presName="sibTrans" presStyleLbl="sibTrans2D1" presStyleIdx="1" presStyleCnt="5"/>
      <dgm:spPr/>
      <dgm:t>
        <a:bodyPr/>
        <a:lstStyle/>
        <a:p>
          <a:endParaRPr lang="en-US"/>
        </a:p>
      </dgm:t>
    </dgm:pt>
    <dgm:pt modelId="{3FE4516F-AA76-4930-A980-F05D5B6683F6}" type="pres">
      <dgm:prSet presAssocID="{2C06A28F-A4FD-46C8-852A-4078830D1F60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8A1FA5D8-BB8C-4370-8C91-89E289461341}" type="pres">
      <dgm:prSet presAssocID="{EF4ED1BB-4A71-4564-A8D8-6057D556CB9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770916-B366-4EC8-AF58-8DC79CC26313}" type="pres">
      <dgm:prSet presAssocID="{F4601076-29C8-4B44-AF2A-68B63BBCFBF2}" presName="sibTrans" presStyleLbl="sibTrans2D1" presStyleIdx="2" presStyleCnt="5"/>
      <dgm:spPr/>
      <dgm:t>
        <a:bodyPr/>
        <a:lstStyle/>
        <a:p>
          <a:endParaRPr lang="en-US"/>
        </a:p>
      </dgm:t>
    </dgm:pt>
    <dgm:pt modelId="{81BA69B1-0F1D-4ABD-B16D-68FD875BC803}" type="pres">
      <dgm:prSet presAssocID="{F4601076-29C8-4B44-AF2A-68B63BBCFBF2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4F674B40-158A-4ACE-B0D2-44226C814E81}" type="pres">
      <dgm:prSet presAssocID="{796D7C4F-644D-4F34-8C82-75A9FC7EC33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EBF6F9-391B-4DBB-B1E7-5C3CF4F9D2EC}" type="pres">
      <dgm:prSet presAssocID="{2A22092C-A96F-403B-AB40-F850158EEB60}" presName="sibTrans" presStyleLbl="sibTrans2D1" presStyleIdx="3" presStyleCnt="5"/>
      <dgm:spPr/>
      <dgm:t>
        <a:bodyPr/>
        <a:lstStyle/>
        <a:p>
          <a:endParaRPr lang="en-US"/>
        </a:p>
      </dgm:t>
    </dgm:pt>
    <dgm:pt modelId="{57F75749-E8F3-4FE4-B7E5-44E1E75B4631}" type="pres">
      <dgm:prSet presAssocID="{2A22092C-A96F-403B-AB40-F850158EEB60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31BF7523-2D76-4262-84C0-84BBC275D924}" type="pres">
      <dgm:prSet presAssocID="{AA7CA4E2-9B15-42E3-97C6-A8EA0F99A4C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4E6E86-93B7-4735-ADFD-6BAEEEAC129C}" type="pres">
      <dgm:prSet presAssocID="{D523C2FB-9933-477B-843A-33C81783A688}" presName="sibTrans" presStyleLbl="sibTrans2D1" presStyleIdx="4" presStyleCnt="5"/>
      <dgm:spPr/>
      <dgm:t>
        <a:bodyPr/>
        <a:lstStyle/>
        <a:p>
          <a:endParaRPr lang="en-US"/>
        </a:p>
      </dgm:t>
    </dgm:pt>
    <dgm:pt modelId="{87A5BEB9-09EA-4464-A600-E6654CD41CC7}" type="pres">
      <dgm:prSet presAssocID="{D523C2FB-9933-477B-843A-33C81783A688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60DD2C18-157B-43A0-A0BF-5D8DA785E827}" type="pres">
      <dgm:prSet presAssocID="{371DF9D4-60B1-45EF-981A-913FC0E137C8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782E71-5936-4D8B-A390-327E5DEE8B91}" srcId="{1ADCBDCE-B70A-4612-B5A8-AD4BDBA404D9}" destId="{EF4ED1BB-4A71-4564-A8D8-6057D556CB92}" srcOrd="2" destOrd="0" parTransId="{AD901117-C5FD-4DF5-81B9-172A768D67BF}" sibTransId="{F4601076-29C8-4B44-AF2A-68B63BBCFBF2}"/>
    <dgm:cxn modelId="{E30A27E6-5B33-40A9-B095-13E2EA88B7A7}" type="presOf" srcId="{7BF91475-1C9B-4E97-885E-37DAC63C5C11}" destId="{2DF8C46F-AF7D-4304-ABD6-EB1F24CC67BE}" srcOrd="0" destOrd="0" presId="urn:microsoft.com/office/officeart/2005/8/layout/process2"/>
    <dgm:cxn modelId="{C795FEFA-1B2A-4026-BA77-746A86D5142B}" type="presOf" srcId="{AA7CA4E2-9B15-42E3-97C6-A8EA0F99A4CE}" destId="{31BF7523-2D76-4262-84C0-84BBC275D924}" srcOrd="0" destOrd="0" presId="urn:microsoft.com/office/officeart/2005/8/layout/process2"/>
    <dgm:cxn modelId="{C16AE3A1-ADEA-48A9-A2D0-7C521E386CC1}" srcId="{1ADCBDCE-B70A-4612-B5A8-AD4BDBA404D9}" destId="{371DF9D4-60B1-45EF-981A-913FC0E137C8}" srcOrd="5" destOrd="0" parTransId="{AE7B0E56-EFCE-47B6-8881-81CB6ECD4E96}" sibTransId="{F8BB719D-E488-4DCB-98C5-E28E77003681}"/>
    <dgm:cxn modelId="{A47E2EE7-8BE3-40B3-B974-3AA4DB869A9B}" srcId="{1ADCBDCE-B70A-4612-B5A8-AD4BDBA404D9}" destId="{796D7C4F-644D-4F34-8C82-75A9FC7EC33F}" srcOrd="3" destOrd="0" parTransId="{E19A3A8F-7603-4042-AB52-A90FAC1B6461}" sibTransId="{2A22092C-A96F-403B-AB40-F850158EEB60}"/>
    <dgm:cxn modelId="{A99CCA3D-A6AD-4841-A86E-C69CA23804A4}" type="presOf" srcId="{2A22092C-A96F-403B-AB40-F850158EEB60}" destId="{57F75749-E8F3-4FE4-B7E5-44E1E75B4631}" srcOrd="1" destOrd="0" presId="urn:microsoft.com/office/officeart/2005/8/layout/process2"/>
    <dgm:cxn modelId="{2B5B9A79-19FC-4AA5-91F3-D0E9284E1C29}" type="presOf" srcId="{7BF91475-1C9B-4E97-885E-37DAC63C5C11}" destId="{2DF1C4A6-7239-468E-B073-20EF8984904B}" srcOrd="1" destOrd="0" presId="urn:microsoft.com/office/officeart/2005/8/layout/process2"/>
    <dgm:cxn modelId="{A7EF6A35-765E-4213-B06B-B0D6FC2E7921}" type="presOf" srcId="{1ADCBDCE-B70A-4612-B5A8-AD4BDBA404D9}" destId="{B2CDC6CD-B730-441B-8704-CFD768CEF302}" srcOrd="0" destOrd="0" presId="urn:microsoft.com/office/officeart/2005/8/layout/process2"/>
    <dgm:cxn modelId="{0194B11E-C2D7-48EF-8AB5-98A58A23E96C}" srcId="{1ADCBDCE-B70A-4612-B5A8-AD4BDBA404D9}" destId="{F954B21E-C78E-4699-AA98-C7C0B61121A4}" srcOrd="0" destOrd="0" parTransId="{E86A96D4-A573-4255-8479-63EFD0D8F5D8}" sibTransId="{7BF91475-1C9B-4E97-885E-37DAC63C5C11}"/>
    <dgm:cxn modelId="{CEFAB7E3-A3F0-446A-96ED-43A0DDEEBC24}" type="presOf" srcId="{F4601076-29C8-4B44-AF2A-68B63BBCFBF2}" destId="{72770916-B366-4EC8-AF58-8DC79CC26313}" srcOrd="0" destOrd="0" presId="urn:microsoft.com/office/officeart/2005/8/layout/process2"/>
    <dgm:cxn modelId="{6C65FB94-3227-4EA7-BAE8-797CAA7504AA}" srcId="{1ADCBDCE-B70A-4612-B5A8-AD4BDBA404D9}" destId="{C951ADD6-107A-4348-83AD-29DB05C4D631}" srcOrd="1" destOrd="0" parTransId="{DB59E39A-8C8F-4F47-9AAA-A633260EA823}" sibTransId="{2C06A28F-A4FD-46C8-852A-4078830D1F60}"/>
    <dgm:cxn modelId="{00556564-CF56-4097-ACA6-BB3B14562578}" type="presOf" srcId="{2C06A28F-A4FD-46C8-852A-4078830D1F60}" destId="{3FE4516F-AA76-4930-A980-F05D5B6683F6}" srcOrd="1" destOrd="0" presId="urn:microsoft.com/office/officeart/2005/8/layout/process2"/>
    <dgm:cxn modelId="{BADD1FAF-41DC-4EC3-92F1-83DBE8F9C911}" type="presOf" srcId="{2A22092C-A96F-403B-AB40-F850158EEB60}" destId="{8EEBF6F9-391B-4DBB-B1E7-5C3CF4F9D2EC}" srcOrd="0" destOrd="0" presId="urn:microsoft.com/office/officeart/2005/8/layout/process2"/>
    <dgm:cxn modelId="{B185369D-DC2C-4639-B7BA-454371E4E900}" type="presOf" srcId="{D523C2FB-9933-477B-843A-33C81783A688}" destId="{E54E6E86-93B7-4735-ADFD-6BAEEEAC129C}" srcOrd="0" destOrd="0" presId="urn:microsoft.com/office/officeart/2005/8/layout/process2"/>
    <dgm:cxn modelId="{570814AA-F9BB-4017-88F3-3443BAE50F4D}" type="presOf" srcId="{2C06A28F-A4FD-46C8-852A-4078830D1F60}" destId="{0B486E7A-84E6-47F8-9AE0-F0DAB0428B60}" srcOrd="0" destOrd="0" presId="urn:microsoft.com/office/officeart/2005/8/layout/process2"/>
    <dgm:cxn modelId="{CEAB87A8-BA84-49C5-B617-A8132A172EE6}" type="presOf" srcId="{C951ADD6-107A-4348-83AD-29DB05C4D631}" destId="{41E0E7E8-3070-4D93-82B2-2AA4589ADD28}" srcOrd="0" destOrd="0" presId="urn:microsoft.com/office/officeart/2005/8/layout/process2"/>
    <dgm:cxn modelId="{738C4729-1013-4D09-8D55-DE6491EB04F6}" type="presOf" srcId="{371DF9D4-60B1-45EF-981A-913FC0E137C8}" destId="{60DD2C18-157B-43A0-A0BF-5D8DA785E827}" srcOrd="0" destOrd="0" presId="urn:microsoft.com/office/officeart/2005/8/layout/process2"/>
    <dgm:cxn modelId="{C74E1F5B-AD81-4199-B305-B3743EBE295A}" type="presOf" srcId="{D523C2FB-9933-477B-843A-33C81783A688}" destId="{87A5BEB9-09EA-4464-A600-E6654CD41CC7}" srcOrd="1" destOrd="0" presId="urn:microsoft.com/office/officeart/2005/8/layout/process2"/>
    <dgm:cxn modelId="{50AF6B6A-76A1-41C4-B78A-1D259696684B}" type="presOf" srcId="{EF4ED1BB-4A71-4564-A8D8-6057D556CB92}" destId="{8A1FA5D8-BB8C-4370-8C91-89E289461341}" srcOrd="0" destOrd="0" presId="urn:microsoft.com/office/officeart/2005/8/layout/process2"/>
    <dgm:cxn modelId="{762A4D67-8C36-46BB-9CE0-B0DC3A7D26C3}" type="presOf" srcId="{F4601076-29C8-4B44-AF2A-68B63BBCFBF2}" destId="{81BA69B1-0F1D-4ABD-B16D-68FD875BC803}" srcOrd="1" destOrd="0" presId="urn:microsoft.com/office/officeart/2005/8/layout/process2"/>
    <dgm:cxn modelId="{BEA2B1DE-22A7-484C-9548-A637FA74DC49}" srcId="{1ADCBDCE-B70A-4612-B5A8-AD4BDBA404D9}" destId="{AA7CA4E2-9B15-42E3-97C6-A8EA0F99A4CE}" srcOrd="4" destOrd="0" parTransId="{A77842CF-4B8A-45E0-9FC5-34555EFF3DD7}" sibTransId="{D523C2FB-9933-477B-843A-33C81783A688}"/>
    <dgm:cxn modelId="{E481DFC8-47AF-4798-BDEF-1E4AFC706EB0}" type="presOf" srcId="{796D7C4F-644D-4F34-8C82-75A9FC7EC33F}" destId="{4F674B40-158A-4ACE-B0D2-44226C814E81}" srcOrd="0" destOrd="0" presId="urn:microsoft.com/office/officeart/2005/8/layout/process2"/>
    <dgm:cxn modelId="{26E5ACE6-5B45-463A-9643-D89C1AFFFFF5}" type="presOf" srcId="{F954B21E-C78E-4699-AA98-C7C0B61121A4}" destId="{7EE70303-60E2-4FEF-A07B-EDE3FFD31CE5}" srcOrd="0" destOrd="0" presId="urn:microsoft.com/office/officeart/2005/8/layout/process2"/>
    <dgm:cxn modelId="{29273272-C099-471D-A063-5711DCD009A7}" type="presParOf" srcId="{B2CDC6CD-B730-441B-8704-CFD768CEF302}" destId="{7EE70303-60E2-4FEF-A07B-EDE3FFD31CE5}" srcOrd="0" destOrd="0" presId="urn:microsoft.com/office/officeart/2005/8/layout/process2"/>
    <dgm:cxn modelId="{F8072F81-492C-4F56-ACA7-E50A6F2A3D3D}" type="presParOf" srcId="{B2CDC6CD-B730-441B-8704-CFD768CEF302}" destId="{2DF8C46F-AF7D-4304-ABD6-EB1F24CC67BE}" srcOrd="1" destOrd="0" presId="urn:microsoft.com/office/officeart/2005/8/layout/process2"/>
    <dgm:cxn modelId="{5A3589EF-DB77-4172-8A8A-6E4CB03D65E2}" type="presParOf" srcId="{2DF8C46F-AF7D-4304-ABD6-EB1F24CC67BE}" destId="{2DF1C4A6-7239-468E-B073-20EF8984904B}" srcOrd="0" destOrd="0" presId="urn:microsoft.com/office/officeart/2005/8/layout/process2"/>
    <dgm:cxn modelId="{F8AC2823-9CD2-4723-919E-9A0FFFCBB81A}" type="presParOf" srcId="{B2CDC6CD-B730-441B-8704-CFD768CEF302}" destId="{41E0E7E8-3070-4D93-82B2-2AA4589ADD28}" srcOrd="2" destOrd="0" presId="urn:microsoft.com/office/officeart/2005/8/layout/process2"/>
    <dgm:cxn modelId="{141EDC4C-64C4-4D5E-9087-34D8A17A22A2}" type="presParOf" srcId="{B2CDC6CD-B730-441B-8704-CFD768CEF302}" destId="{0B486E7A-84E6-47F8-9AE0-F0DAB0428B60}" srcOrd="3" destOrd="0" presId="urn:microsoft.com/office/officeart/2005/8/layout/process2"/>
    <dgm:cxn modelId="{E3858D8E-89A4-42F5-94B7-375A5C57E683}" type="presParOf" srcId="{0B486E7A-84E6-47F8-9AE0-F0DAB0428B60}" destId="{3FE4516F-AA76-4930-A980-F05D5B6683F6}" srcOrd="0" destOrd="0" presId="urn:microsoft.com/office/officeart/2005/8/layout/process2"/>
    <dgm:cxn modelId="{F9F44495-36CA-43DE-B33D-F98B8F3C5036}" type="presParOf" srcId="{B2CDC6CD-B730-441B-8704-CFD768CEF302}" destId="{8A1FA5D8-BB8C-4370-8C91-89E289461341}" srcOrd="4" destOrd="0" presId="urn:microsoft.com/office/officeart/2005/8/layout/process2"/>
    <dgm:cxn modelId="{12451CB0-7D63-4FC2-8AE4-0AB150CCD4FE}" type="presParOf" srcId="{B2CDC6CD-B730-441B-8704-CFD768CEF302}" destId="{72770916-B366-4EC8-AF58-8DC79CC26313}" srcOrd="5" destOrd="0" presId="urn:microsoft.com/office/officeart/2005/8/layout/process2"/>
    <dgm:cxn modelId="{ED7FD3E9-502E-42D8-B246-4D33F746B6F7}" type="presParOf" srcId="{72770916-B366-4EC8-AF58-8DC79CC26313}" destId="{81BA69B1-0F1D-4ABD-B16D-68FD875BC803}" srcOrd="0" destOrd="0" presId="urn:microsoft.com/office/officeart/2005/8/layout/process2"/>
    <dgm:cxn modelId="{4FF35A63-EFAE-4EF9-9DD9-E1CE2EF23F02}" type="presParOf" srcId="{B2CDC6CD-B730-441B-8704-CFD768CEF302}" destId="{4F674B40-158A-4ACE-B0D2-44226C814E81}" srcOrd="6" destOrd="0" presId="urn:microsoft.com/office/officeart/2005/8/layout/process2"/>
    <dgm:cxn modelId="{6D821B8D-A5C8-4673-8AA0-16774B9E11E3}" type="presParOf" srcId="{B2CDC6CD-B730-441B-8704-CFD768CEF302}" destId="{8EEBF6F9-391B-4DBB-B1E7-5C3CF4F9D2EC}" srcOrd="7" destOrd="0" presId="urn:microsoft.com/office/officeart/2005/8/layout/process2"/>
    <dgm:cxn modelId="{0386A5D6-6DD8-48E7-B04F-3DA8D1BA50C1}" type="presParOf" srcId="{8EEBF6F9-391B-4DBB-B1E7-5C3CF4F9D2EC}" destId="{57F75749-E8F3-4FE4-B7E5-44E1E75B4631}" srcOrd="0" destOrd="0" presId="urn:microsoft.com/office/officeart/2005/8/layout/process2"/>
    <dgm:cxn modelId="{0F0CB8E9-6913-4CB9-9D2E-88D1C3C08DAA}" type="presParOf" srcId="{B2CDC6CD-B730-441B-8704-CFD768CEF302}" destId="{31BF7523-2D76-4262-84C0-84BBC275D924}" srcOrd="8" destOrd="0" presId="urn:microsoft.com/office/officeart/2005/8/layout/process2"/>
    <dgm:cxn modelId="{5275981F-C3CB-4A7B-940F-ACB560345BD8}" type="presParOf" srcId="{B2CDC6CD-B730-441B-8704-CFD768CEF302}" destId="{E54E6E86-93B7-4735-ADFD-6BAEEEAC129C}" srcOrd="9" destOrd="0" presId="urn:microsoft.com/office/officeart/2005/8/layout/process2"/>
    <dgm:cxn modelId="{E498B79D-E556-46CA-98B1-E2BC80C10ED4}" type="presParOf" srcId="{E54E6E86-93B7-4735-ADFD-6BAEEEAC129C}" destId="{87A5BEB9-09EA-4464-A600-E6654CD41CC7}" srcOrd="0" destOrd="0" presId="urn:microsoft.com/office/officeart/2005/8/layout/process2"/>
    <dgm:cxn modelId="{FA06A179-AA7D-4570-8EB6-20672AF7C04E}" type="presParOf" srcId="{B2CDC6CD-B730-441B-8704-CFD768CEF302}" destId="{60DD2C18-157B-43A0-A0BF-5D8DA785E827}" srcOrd="10" destOrd="0" presId="urn:microsoft.com/office/officeart/2005/8/layout/process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DCBDCE-B70A-4612-B5A8-AD4BDBA404D9}" type="doc">
      <dgm:prSet loTypeId="urn:microsoft.com/office/officeart/2005/8/layout/process2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54B21E-C78E-4699-AA98-C7C0B61121A4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50000"/>
            </a:lnSpc>
          </a:pPr>
          <a:r>
            <a:rPr lang="sr-Cyrl-RS" sz="1000" dirty="0" smtClean="0">
              <a:solidFill>
                <a:schemeClr val="tx2">
                  <a:lumMod val="60000"/>
                  <a:lumOff val="40000"/>
                </a:schemeClr>
              </a:solidFill>
            </a:rPr>
            <a:t>Дефинисање проблема и циљева истраживања</a:t>
          </a:r>
          <a:endParaRPr lang="en-US" sz="1000" dirty="0">
            <a:solidFill>
              <a:schemeClr val="tx2">
                <a:lumMod val="60000"/>
                <a:lumOff val="40000"/>
              </a:schemeClr>
            </a:solidFill>
          </a:endParaRPr>
        </a:p>
      </dgm:t>
    </dgm:pt>
    <dgm:pt modelId="{E86A96D4-A573-4255-8479-63EFD0D8F5D8}" type="parTrans" cxnId="{0194B11E-C2D7-48EF-8AB5-98A58A23E96C}">
      <dgm:prSet/>
      <dgm:spPr/>
      <dgm:t>
        <a:bodyPr/>
        <a:lstStyle/>
        <a:p>
          <a:endParaRPr lang="en-US"/>
        </a:p>
      </dgm:t>
    </dgm:pt>
    <dgm:pt modelId="{7BF91475-1C9B-4E97-885E-37DAC63C5C11}" type="sibTrans" cxnId="{0194B11E-C2D7-48EF-8AB5-98A58A23E96C}">
      <dgm:prSet/>
      <dgm:spPr/>
      <dgm:t>
        <a:bodyPr/>
        <a:lstStyle/>
        <a:p>
          <a:endParaRPr lang="en-US"/>
        </a:p>
      </dgm:t>
    </dgm:pt>
    <dgm:pt modelId="{C951ADD6-107A-4348-83AD-29DB05C4D631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50000"/>
            </a:lnSpc>
          </a:pPr>
          <a:r>
            <a:rPr lang="sr-Latn-RS" sz="1000" i="1" dirty="0" smtClean="0">
              <a:solidFill>
                <a:schemeClr val="tx2">
                  <a:lumMod val="60000"/>
                  <a:lumOff val="40000"/>
                </a:schemeClr>
              </a:solidFill>
            </a:rPr>
            <a:t>Big Data</a:t>
          </a:r>
          <a:endParaRPr lang="en-US" sz="1000" i="1" dirty="0">
            <a:solidFill>
              <a:schemeClr val="tx2">
                <a:lumMod val="60000"/>
                <a:lumOff val="40000"/>
              </a:schemeClr>
            </a:solidFill>
          </a:endParaRPr>
        </a:p>
      </dgm:t>
    </dgm:pt>
    <dgm:pt modelId="{DB59E39A-8C8F-4F47-9AAA-A633260EA823}" type="parTrans" cxnId="{6C65FB94-3227-4EA7-BAE8-797CAA7504AA}">
      <dgm:prSet/>
      <dgm:spPr/>
      <dgm:t>
        <a:bodyPr/>
        <a:lstStyle/>
        <a:p>
          <a:endParaRPr lang="en-US"/>
        </a:p>
      </dgm:t>
    </dgm:pt>
    <dgm:pt modelId="{2C06A28F-A4FD-46C8-852A-4078830D1F60}" type="sibTrans" cxnId="{6C65FB94-3227-4EA7-BAE8-797CAA7504AA}">
      <dgm:prSet/>
      <dgm:spPr/>
      <dgm:t>
        <a:bodyPr/>
        <a:lstStyle/>
        <a:p>
          <a:endParaRPr lang="en-US"/>
        </a:p>
      </dgm:t>
    </dgm:pt>
    <dgm:pt modelId="{AA7CA4E2-9B15-42E3-97C6-A8EA0F99A4CE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50000"/>
            </a:lnSpc>
          </a:pPr>
          <a:r>
            <a:rPr lang="sr-Cyrl-RS" sz="1000" dirty="0" smtClean="0">
              <a:solidFill>
                <a:schemeClr val="tx2">
                  <a:lumMod val="60000"/>
                  <a:lumOff val="40000"/>
                </a:schemeClr>
              </a:solidFill>
            </a:rPr>
            <a:t>Презентовање добијених резултата</a:t>
          </a:r>
          <a:endParaRPr lang="en-US" sz="1000" dirty="0">
            <a:solidFill>
              <a:schemeClr val="tx2">
                <a:lumMod val="60000"/>
                <a:lumOff val="40000"/>
              </a:schemeClr>
            </a:solidFill>
          </a:endParaRPr>
        </a:p>
      </dgm:t>
    </dgm:pt>
    <dgm:pt modelId="{A77842CF-4B8A-45E0-9FC5-34555EFF3DD7}" type="parTrans" cxnId="{BEA2B1DE-22A7-484C-9548-A637FA74DC49}">
      <dgm:prSet/>
      <dgm:spPr/>
      <dgm:t>
        <a:bodyPr/>
        <a:lstStyle/>
        <a:p>
          <a:endParaRPr lang="en-US"/>
        </a:p>
      </dgm:t>
    </dgm:pt>
    <dgm:pt modelId="{D523C2FB-9933-477B-843A-33C81783A688}" type="sibTrans" cxnId="{BEA2B1DE-22A7-484C-9548-A637FA74DC49}">
      <dgm:prSet/>
      <dgm:spPr/>
      <dgm:t>
        <a:bodyPr/>
        <a:lstStyle/>
        <a:p>
          <a:endParaRPr lang="en-US"/>
        </a:p>
      </dgm:t>
    </dgm:pt>
    <dgm:pt modelId="{371DF9D4-60B1-45EF-981A-913FC0E137C8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50000"/>
            </a:lnSpc>
          </a:pPr>
          <a:r>
            <a:rPr lang="sr-Cyrl-RS" sz="1000" dirty="0" smtClean="0">
              <a:solidFill>
                <a:schemeClr val="tx2">
                  <a:lumMod val="60000"/>
                  <a:lumOff val="40000"/>
                </a:schemeClr>
              </a:solidFill>
            </a:rPr>
            <a:t>Доношење одлуке</a:t>
          </a:r>
          <a:endParaRPr lang="en-US" sz="1000" dirty="0">
            <a:solidFill>
              <a:schemeClr val="tx2">
                <a:lumMod val="60000"/>
                <a:lumOff val="40000"/>
              </a:schemeClr>
            </a:solidFill>
          </a:endParaRPr>
        </a:p>
      </dgm:t>
    </dgm:pt>
    <dgm:pt modelId="{AE7B0E56-EFCE-47B6-8881-81CB6ECD4E96}" type="parTrans" cxnId="{C16AE3A1-ADEA-48A9-A2D0-7C521E386CC1}">
      <dgm:prSet/>
      <dgm:spPr/>
      <dgm:t>
        <a:bodyPr/>
        <a:lstStyle/>
        <a:p>
          <a:endParaRPr lang="en-US"/>
        </a:p>
      </dgm:t>
    </dgm:pt>
    <dgm:pt modelId="{F8BB719D-E488-4DCB-98C5-E28E77003681}" type="sibTrans" cxnId="{C16AE3A1-ADEA-48A9-A2D0-7C521E386CC1}">
      <dgm:prSet/>
      <dgm:spPr/>
      <dgm:t>
        <a:bodyPr/>
        <a:lstStyle/>
        <a:p>
          <a:endParaRPr lang="en-US"/>
        </a:p>
      </dgm:t>
    </dgm:pt>
    <dgm:pt modelId="{B2CDC6CD-B730-441B-8704-CFD768CEF302}" type="pres">
      <dgm:prSet presAssocID="{1ADCBDCE-B70A-4612-B5A8-AD4BDBA404D9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E70303-60E2-4FEF-A07B-EDE3FFD31CE5}" type="pres">
      <dgm:prSet presAssocID="{F954B21E-C78E-4699-AA98-C7C0B61121A4}" presName="node" presStyleLbl="node1" presStyleIdx="0" presStyleCnt="4" custScaleX="126546" custScaleY="786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F8C46F-AF7D-4304-ABD6-EB1F24CC67BE}" type="pres">
      <dgm:prSet presAssocID="{7BF91475-1C9B-4E97-885E-37DAC63C5C11}" presName="sibTrans" presStyleLbl="sibTrans2D1" presStyleIdx="0" presStyleCnt="3" custScaleY="87599"/>
      <dgm:spPr/>
      <dgm:t>
        <a:bodyPr/>
        <a:lstStyle/>
        <a:p>
          <a:endParaRPr lang="en-US"/>
        </a:p>
      </dgm:t>
    </dgm:pt>
    <dgm:pt modelId="{2DF1C4A6-7239-468E-B073-20EF8984904B}" type="pres">
      <dgm:prSet presAssocID="{7BF91475-1C9B-4E97-885E-37DAC63C5C11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41E0E7E8-3070-4D93-82B2-2AA4589ADD28}" type="pres">
      <dgm:prSet presAssocID="{C951ADD6-107A-4348-83AD-29DB05C4D631}" presName="node" presStyleLbl="node1" presStyleIdx="1" presStyleCnt="4" custScaleX="128518" custScaleY="753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486E7A-84E6-47F8-9AE0-F0DAB0428B60}" type="pres">
      <dgm:prSet presAssocID="{2C06A28F-A4FD-46C8-852A-4078830D1F60}" presName="sibTrans" presStyleLbl="sibTrans2D1" presStyleIdx="1" presStyleCnt="3"/>
      <dgm:spPr/>
      <dgm:t>
        <a:bodyPr/>
        <a:lstStyle/>
        <a:p>
          <a:endParaRPr lang="en-US"/>
        </a:p>
      </dgm:t>
    </dgm:pt>
    <dgm:pt modelId="{3FE4516F-AA76-4930-A980-F05D5B6683F6}" type="pres">
      <dgm:prSet presAssocID="{2C06A28F-A4FD-46C8-852A-4078830D1F60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31BF7523-2D76-4262-84C0-84BBC275D924}" type="pres">
      <dgm:prSet presAssocID="{AA7CA4E2-9B15-42E3-97C6-A8EA0F99A4CE}" presName="node" presStyleLbl="node1" presStyleIdx="2" presStyleCnt="4" custScaleX="128082" custScaleY="735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4E6E86-93B7-4735-ADFD-6BAEEEAC129C}" type="pres">
      <dgm:prSet presAssocID="{D523C2FB-9933-477B-843A-33C81783A688}" presName="sibTrans" presStyleLbl="sibTrans2D1" presStyleIdx="2" presStyleCnt="3"/>
      <dgm:spPr/>
      <dgm:t>
        <a:bodyPr/>
        <a:lstStyle/>
        <a:p>
          <a:endParaRPr lang="en-US"/>
        </a:p>
      </dgm:t>
    </dgm:pt>
    <dgm:pt modelId="{87A5BEB9-09EA-4464-A600-E6654CD41CC7}" type="pres">
      <dgm:prSet presAssocID="{D523C2FB-9933-477B-843A-33C81783A688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60DD2C18-157B-43A0-A0BF-5D8DA785E827}" type="pres">
      <dgm:prSet presAssocID="{371DF9D4-60B1-45EF-981A-913FC0E137C8}" presName="node" presStyleLbl="node1" presStyleIdx="3" presStyleCnt="4" custScaleX="126546" custScaleY="70950" custLinFactNeighborX="-341" custLinFactNeighborY="-7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ACF6AB-D521-4928-AFE2-2FA35A186273}" type="presOf" srcId="{371DF9D4-60B1-45EF-981A-913FC0E137C8}" destId="{60DD2C18-157B-43A0-A0BF-5D8DA785E827}" srcOrd="0" destOrd="0" presId="urn:microsoft.com/office/officeart/2005/8/layout/process2"/>
    <dgm:cxn modelId="{BEA2B1DE-22A7-484C-9548-A637FA74DC49}" srcId="{1ADCBDCE-B70A-4612-B5A8-AD4BDBA404D9}" destId="{AA7CA4E2-9B15-42E3-97C6-A8EA0F99A4CE}" srcOrd="2" destOrd="0" parTransId="{A77842CF-4B8A-45E0-9FC5-34555EFF3DD7}" sibTransId="{D523C2FB-9933-477B-843A-33C81783A688}"/>
    <dgm:cxn modelId="{781EF7EF-2CE0-4C7C-938B-81BB8D5D34E1}" type="presOf" srcId="{2C06A28F-A4FD-46C8-852A-4078830D1F60}" destId="{0B486E7A-84E6-47F8-9AE0-F0DAB0428B60}" srcOrd="0" destOrd="0" presId="urn:microsoft.com/office/officeart/2005/8/layout/process2"/>
    <dgm:cxn modelId="{2D801A5A-5824-442B-BFDD-271674B05B33}" type="presOf" srcId="{AA7CA4E2-9B15-42E3-97C6-A8EA0F99A4CE}" destId="{31BF7523-2D76-4262-84C0-84BBC275D924}" srcOrd="0" destOrd="0" presId="urn:microsoft.com/office/officeart/2005/8/layout/process2"/>
    <dgm:cxn modelId="{6C65FB94-3227-4EA7-BAE8-797CAA7504AA}" srcId="{1ADCBDCE-B70A-4612-B5A8-AD4BDBA404D9}" destId="{C951ADD6-107A-4348-83AD-29DB05C4D631}" srcOrd="1" destOrd="0" parTransId="{DB59E39A-8C8F-4F47-9AAA-A633260EA823}" sibTransId="{2C06A28F-A4FD-46C8-852A-4078830D1F60}"/>
    <dgm:cxn modelId="{0194B11E-C2D7-48EF-8AB5-98A58A23E96C}" srcId="{1ADCBDCE-B70A-4612-B5A8-AD4BDBA404D9}" destId="{F954B21E-C78E-4699-AA98-C7C0B61121A4}" srcOrd="0" destOrd="0" parTransId="{E86A96D4-A573-4255-8479-63EFD0D8F5D8}" sibTransId="{7BF91475-1C9B-4E97-885E-37DAC63C5C11}"/>
    <dgm:cxn modelId="{AE2764A0-C46C-4BD5-9045-71BF03C1B55E}" type="presOf" srcId="{D523C2FB-9933-477B-843A-33C81783A688}" destId="{E54E6E86-93B7-4735-ADFD-6BAEEEAC129C}" srcOrd="0" destOrd="0" presId="urn:microsoft.com/office/officeart/2005/8/layout/process2"/>
    <dgm:cxn modelId="{8A925FA1-2D0A-4F64-9291-A6703C5A446F}" type="presOf" srcId="{1ADCBDCE-B70A-4612-B5A8-AD4BDBA404D9}" destId="{B2CDC6CD-B730-441B-8704-CFD768CEF302}" srcOrd="0" destOrd="0" presId="urn:microsoft.com/office/officeart/2005/8/layout/process2"/>
    <dgm:cxn modelId="{B5C22AF7-A673-4FB8-B2C2-384233094E0F}" type="presOf" srcId="{7BF91475-1C9B-4E97-885E-37DAC63C5C11}" destId="{2DF1C4A6-7239-468E-B073-20EF8984904B}" srcOrd="1" destOrd="0" presId="urn:microsoft.com/office/officeart/2005/8/layout/process2"/>
    <dgm:cxn modelId="{C16AE3A1-ADEA-48A9-A2D0-7C521E386CC1}" srcId="{1ADCBDCE-B70A-4612-B5A8-AD4BDBA404D9}" destId="{371DF9D4-60B1-45EF-981A-913FC0E137C8}" srcOrd="3" destOrd="0" parTransId="{AE7B0E56-EFCE-47B6-8881-81CB6ECD4E96}" sibTransId="{F8BB719D-E488-4DCB-98C5-E28E77003681}"/>
    <dgm:cxn modelId="{F8AA1801-A0DF-49AD-B4E9-19918B81A174}" type="presOf" srcId="{7BF91475-1C9B-4E97-885E-37DAC63C5C11}" destId="{2DF8C46F-AF7D-4304-ABD6-EB1F24CC67BE}" srcOrd="0" destOrd="0" presId="urn:microsoft.com/office/officeart/2005/8/layout/process2"/>
    <dgm:cxn modelId="{29160761-27DC-455A-A153-D835964F03E8}" type="presOf" srcId="{C951ADD6-107A-4348-83AD-29DB05C4D631}" destId="{41E0E7E8-3070-4D93-82B2-2AA4589ADD28}" srcOrd="0" destOrd="0" presId="urn:microsoft.com/office/officeart/2005/8/layout/process2"/>
    <dgm:cxn modelId="{5F44BF58-8D66-4724-BF93-816CD01FEDF0}" type="presOf" srcId="{2C06A28F-A4FD-46C8-852A-4078830D1F60}" destId="{3FE4516F-AA76-4930-A980-F05D5B6683F6}" srcOrd="1" destOrd="0" presId="urn:microsoft.com/office/officeart/2005/8/layout/process2"/>
    <dgm:cxn modelId="{8DF23E6A-42A2-49D0-8712-2157FEE35147}" type="presOf" srcId="{D523C2FB-9933-477B-843A-33C81783A688}" destId="{87A5BEB9-09EA-4464-A600-E6654CD41CC7}" srcOrd="1" destOrd="0" presId="urn:microsoft.com/office/officeart/2005/8/layout/process2"/>
    <dgm:cxn modelId="{05BF4BC5-65A6-4737-A08F-923E90CB2B65}" type="presOf" srcId="{F954B21E-C78E-4699-AA98-C7C0B61121A4}" destId="{7EE70303-60E2-4FEF-A07B-EDE3FFD31CE5}" srcOrd="0" destOrd="0" presId="urn:microsoft.com/office/officeart/2005/8/layout/process2"/>
    <dgm:cxn modelId="{9CBE7DEF-C6B5-4A5E-934F-C75572F51C13}" type="presParOf" srcId="{B2CDC6CD-B730-441B-8704-CFD768CEF302}" destId="{7EE70303-60E2-4FEF-A07B-EDE3FFD31CE5}" srcOrd="0" destOrd="0" presId="urn:microsoft.com/office/officeart/2005/8/layout/process2"/>
    <dgm:cxn modelId="{D633CEA6-2E9B-44E7-AC78-D7FCE1BB653B}" type="presParOf" srcId="{B2CDC6CD-B730-441B-8704-CFD768CEF302}" destId="{2DF8C46F-AF7D-4304-ABD6-EB1F24CC67BE}" srcOrd="1" destOrd="0" presId="urn:microsoft.com/office/officeart/2005/8/layout/process2"/>
    <dgm:cxn modelId="{1EC9A5F3-F963-4AE7-BE0E-F831A8CA0BD3}" type="presParOf" srcId="{2DF8C46F-AF7D-4304-ABD6-EB1F24CC67BE}" destId="{2DF1C4A6-7239-468E-B073-20EF8984904B}" srcOrd="0" destOrd="0" presId="urn:microsoft.com/office/officeart/2005/8/layout/process2"/>
    <dgm:cxn modelId="{46A4DEC3-9A45-4B77-9B82-89C4628DC7A9}" type="presParOf" srcId="{B2CDC6CD-B730-441B-8704-CFD768CEF302}" destId="{41E0E7E8-3070-4D93-82B2-2AA4589ADD28}" srcOrd="2" destOrd="0" presId="urn:microsoft.com/office/officeart/2005/8/layout/process2"/>
    <dgm:cxn modelId="{8F729C40-A1A6-4EC1-85D6-FEBC28335AC2}" type="presParOf" srcId="{B2CDC6CD-B730-441B-8704-CFD768CEF302}" destId="{0B486E7A-84E6-47F8-9AE0-F0DAB0428B60}" srcOrd="3" destOrd="0" presId="urn:microsoft.com/office/officeart/2005/8/layout/process2"/>
    <dgm:cxn modelId="{58DFEB2C-A9E6-4D8B-AD0A-498E2340FFC2}" type="presParOf" srcId="{0B486E7A-84E6-47F8-9AE0-F0DAB0428B60}" destId="{3FE4516F-AA76-4930-A980-F05D5B6683F6}" srcOrd="0" destOrd="0" presId="urn:microsoft.com/office/officeart/2005/8/layout/process2"/>
    <dgm:cxn modelId="{F03B21DD-A4EA-4924-A4E1-8E3470FC67CE}" type="presParOf" srcId="{B2CDC6CD-B730-441B-8704-CFD768CEF302}" destId="{31BF7523-2D76-4262-84C0-84BBC275D924}" srcOrd="4" destOrd="0" presId="urn:microsoft.com/office/officeart/2005/8/layout/process2"/>
    <dgm:cxn modelId="{CE4D03FE-5737-4EF3-BEE0-A696CD9AE59D}" type="presParOf" srcId="{B2CDC6CD-B730-441B-8704-CFD768CEF302}" destId="{E54E6E86-93B7-4735-ADFD-6BAEEEAC129C}" srcOrd="5" destOrd="0" presId="urn:microsoft.com/office/officeart/2005/8/layout/process2"/>
    <dgm:cxn modelId="{9EDADFEB-E94E-42F6-B38E-868911A01DA5}" type="presParOf" srcId="{E54E6E86-93B7-4735-ADFD-6BAEEEAC129C}" destId="{87A5BEB9-09EA-4464-A600-E6654CD41CC7}" srcOrd="0" destOrd="0" presId="urn:microsoft.com/office/officeart/2005/8/layout/process2"/>
    <dgm:cxn modelId="{4B20EC3F-C14C-447E-BAEE-AEBF39EF872D}" type="presParOf" srcId="{B2CDC6CD-B730-441B-8704-CFD768CEF302}" destId="{60DD2C18-157B-43A0-A0BF-5D8DA785E827}" srcOrd="6" destOrd="0" presId="urn:microsoft.com/office/officeart/2005/8/layout/process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4DF96-4D54-45E6-A587-99185FCD98F2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8526F-B3B1-4C54-9417-A02A9AAFB0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35073-E99E-4ADB-995F-D6DC84985ABE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E8795D-F59E-4590-AB91-1687005C9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35073-E99E-4ADB-995F-D6DC84985ABE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E8795D-F59E-4590-AB91-1687005C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35073-E99E-4ADB-995F-D6DC84985ABE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E8795D-F59E-4590-AB91-1687005C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35073-E99E-4ADB-995F-D6DC84985ABE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E8795D-F59E-4590-AB91-1687005C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35073-E99E-4ADB-995F-D6DC84985ABE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E8795D-F59E-4590-AB91-1687005C9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35073-E99E-4ADB-995F-D6DC84985ABE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E8795D-F59E-4590-AB91-1687005C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35073-E99E-4ADB-995F-D6DC84985ABE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E8795D-F59E-4590-AB91-1687005C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35073-E99E-4ADB-995F-D6DC84985ABE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E8795D-F59E-4590-AB91-1687005C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35073-E99E-4ADB-995F-D6DC84985ABE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E8795D-F59E-4590-AB91-1687005C9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35073-E99E-4ADB-995F-D6DC84985ABE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E8795D-F59E-4590-AB91-1687005C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35073-E99E-4ADB-995F-D6DC84985ABE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E8795D-F59E-4590-AB91-1687005C9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2835073-E99E-4ADB-995F-D6DC84985ABE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8E8795D-F59E-4590-AB91-1687005C9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934200" cy="2971800"/>
          </a:xfrm>
        </p:spPr>
        <p:txBody>
          <a:bodyPr>
            <a:normAutofit/>
          </a:bodyPr>
          <a:lstStyle/>
          <a:p>
            <a:pPr algn="r"/>
            <a:r>
              <a:rPr lang="sr-Latn-ME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Marketing istraživanja</a:t>
            </a:r>
            <a:endParaRPr lang="en-US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                   </a:t>
            </a:r>
            <a:endParaRPr lang="sr-Latn-ME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Ana Zekavica</a:t>
            </a:r>
          </a:p>
        </p:txBody>
      </p:sp>
      <p:pic>
        <p:nvPicPr>
          <p:cNvPr id="5" name="Picture 4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4114800"/>
            <a:ext cx="2743200" cy="17634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524000"/>
            <a:ext cx="7498080" cy="40386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sr-Latn-R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sr-Latn-RS" sz="21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Nivoi </a:t>
            </a:r>
            <a:r>
              <a:rPr lang="sr-Latn-RS" sz="2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društvenog ponašanja: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sr-Latn-ME" sz="2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Individualni (interesuju nas percepcije, sentimenti, pobude kojima se rukovodi pojedinac);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sr-Latn-ME" sz="2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Grupni (pojedinac kao član čvrsto integrisane zajednice);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sr-Latn-ME" sz="2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nstitucionalni (izraženiji faktor kolektivnog pamćenja, tradijicije, ili ideologije).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sr-Latn-ME" sz="21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sr-Latn-ME" sz="2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Sve vrste ljudski zajednica uređene su dvema osnovnim determinantama društvenog ponašanja:</a:t>
            </a:r>
          </a:p>
          <a:p>
            <a:pPr>
              <a:lnSpc>
                <a:spcPct val="150000"/>
              </a:lnSpc>
              <a:buNone/>
            </a:pPr>
            <a:r>
              <a:rPr lang="sr-Latn-ME" sz="2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1. Konvencije (tradicionalni oblici društvenog ponašanja koji se prenose sa generaciju na generaciju)</a:t>
            </a:r>
          </a:p>
          <a:p>
            <a:pPr>
              <a:lnSpc>
                <a:spcPct val="150000"/>
              </a:lnSpc>
              <a:buNone/>
            </a:pPr>
            <a:r>
              <a:rPr lang="sr-Latn-ME" sz="2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2. Moral (okvir povoljnog i skladnog razvoja pojedinca unutar zajednice)</a:t>
            </a:r>
            <a:endParaRPr lang="sr-Latn-RS" sz="21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7498080" cy="38862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sr-Latn-RS" sz="2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Balans između aktuelnog i uobičajenog, povremenog i redovnog, strateškog i suštinskog najveći izazov za donosioce poslovnih odluka. Razlozi koji najčešće dovode do neusklađenosti su: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sr-Latn-ME" sz="2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Istraživanje marketinga je više usmereno na </a:t>
            </a:r>
            <a:r>
              <a:rPr lang="sr-Latn-ME" sz="27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metodološke</a:t>
            </a:r>
            <a:r>
              <a:rPr lang="sr-Latn-ME" sz="2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probleme nego na probleme menadymenta;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sr-Latn-ME" sz="2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Istraživanje marketinga je u tolikoj meri zaokupljeno </a:t>
            </a:r>
            <a:r>
              <a:rPr lang="sr-Latn-ME" sz="27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kratkoročnim</a:t>
            </a:r>
            <a:r>
              <a:rPr lang="sr-Latn-ME" sz="2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pitanjima da više nije u stanju da pomaže pri rešavanju dugoročnih problema;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sr-Latn-ME" sz="2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Istraživanje marketinga se isuviše shvata </a:t>
            </a:r>
            <a:r>
              <a:rPr lang="sr-Latn-ME" sz="27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kao projekat </a:t>
            </a:r>
            <a:r>
              <a:rPr lang="sr-Latn-ME" sz="2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sa definisanim početkom i krajem, umesto kao kontinuirana aktivnost čiji je cilj prikupljanje informacija neophodnih u procesu donošenja marketinških odluka.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Proces istraživanja marketinga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8077200" cy="4800600"/>
          </a:xfrm>
        </p:spPr>
        <p:txBody>
          <a:bodyPr>
            <a:normAutofit/>
          </a:bodyPr>
          <a:lstStyle/>
          <a:p>
            <a:pPr marL="539496" indent="-457200">
              <a:lnSpc>
                <a:spcPct val="150000"/>
              </a:lnSpc>
              <a:buFont typeface="+mj-lt"/>
              <a:buAutoNum type="arabicPeriod"/>
            </a:pPr>
            <a:r>
              <a:rPr lang="sr-Latn-RS" sz="17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Definisanje problema istraživnja</a:t>
            </a:r>
          </a:p>
          <a:p>
            <a:pPr marL="539496" indent="-457200">
              <a:lnSpc>
                <a:spcPct val="150000"/>
              </a:lnSpc>
              <a:buFont typeface="+mj-lt"/>
              <a:buAutoNum type="arabicPeriod"/>
            </a:pPr>
            <a:r>
              <a:rPr lang="sr-Latn-RS" sz="17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Identifikacija izvora podataka</a:t>
            </a:r>
          </a:p>
          <a:p>
            <a:pPr marL="539496" indent="-457200">
              <a:lnSpc>
                <a:spcPct val="150000"/>
              </a:lnSpc>
              <a:buFont typeface="+mj-lt"/>
              <a:buAutoNum type="arabicPeriod"/>
            </a:pPr>
            <a:r>
              <a:rPr lang="sr-Latn-RS" sz="17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Izbor metoda za prikupljanje podataka</a:t>
            </a:r>
          </a:p>
          <a:p>
            <a:pPr marL="539496" indent="-457200">
              <a:lnSpc>
                <a:spcPct val="150000"/>
              </a:lnSpc>
              <a:buFont typeface="+mj-lt"/>
              <a:buAutoNum type="arabicPeriod"/>
            </a:pPr>
            <a:r>
              <a:rPr lang="sr-Latn-RS" sz="17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Formiranje uzorka</a:t>
            </a:r>
          </a:p>
          <a:p>
            <a:pPr marL="539496" indent="-457200">
              <a:lnSpc>
                <a:spcPct val="150000"/>
              </a:lnSpc>
              <a:buFont typeface="+mj-lt"/>
              <a:buAutoNum type="arabicPeriod"/>
            </a:pPr>
            <a:r>
              <a:rPr lang="sr-Latn-RS" sz="17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Prikupljanje podataka</a:t>
            </a:r>
          </a:p>
          <a:p>
            <a:pPr marL="539496" indent="-457200">
              <a:lnSpc>
                <a:spcPct val="150000"/>
              </a:lnSpc>
              <a:buFont typeface="+mj-lt"/>
              <a:buAutoNum type="arabicPeriod"/>
            </a:pPr>
            <a:r>
              <a:rPr lang="sr-Latn-RS" sz="17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Obrada podataka</a:t>
            </a:r>
          </a:p>
          <a:p>
            <a:pPr marL="539496" indent="-457200">
              <a:lnSpc>
                <a:spcPct val="150000"/>
              </a:lnSpc>
              <a:buFont typeface="+mj-lt"/>
              <a:buAutoNum type="arabicPeriod"/>
            </a:pPr>
            <a:r>
              <a:rPr lang="sr-Latn-RS" sz="17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Analiza podataka</a:t>
            </a:r>
          </a:p>
          <a:p>
            <a:pPr marL="539496" indent="-457200">
              <a:lnSpc>
                <a:spcPct val="150000"/>
              </a:lnSpc>
              <a:buFont typeface="+mj-lt"/>
              <a:buAutoNum type="arabicPeriod"/>
            </a:pPr>
            <a:r>
              <a:rPr lang="sr-Latn-RS" sz="17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Davanje predloga</a:t>
            </a:r>
          </a:p>
          <a:p>
            <a:pPr marL="539496" indent="-457200">
              <a:lnSpc>
                <a:spcPct val="150000"/>
              </a:lnSpc>
              <a:buFont typeface="+mj-lt"/>
              <a:buAutoNum type="arabicPeriod"/>
            </a:pPr>
            <a:r>
              <a:rPr lang="sr-Latn-RS" sz="17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Realizacija usvojenih predloga</a:t>
            </a:r>
          </a:p>
          <a:p>
            <a:pPr>
              <a:buNone/>
            </a:pPr>
            <a:endParaRPr lang="sr-Latn-RS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istrazovanje 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3800" y="4038600"/>
            <a:ext cx="1363980" cy="214122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39496" indent="-457200">
              <a:lnSpc>
                <a:spcPct val="150000"/>
              </a:lnSpc>
            </a:pPr>
            <a:r>
              <a:rPr lang="sr-Latn-RS" sz="3600" i="1" dirty="0" smtClean="0">
                <a:latin typeface="Arial" pitchFamily="34" charset="0"/>
                <a:cs typeface="Arial" pitchFamily="34" charset="0"/>
              </a:rPr>
              <a:t>1. Definisanje problema istraživnja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8077200" cy="4800600"/>
          </a:xfrm>
        </p:spPr>
        <p:txBody>
          <a:bodyPr>
            <a:normAutofit/>
          </a:bodyPr>
          <a:lstStyle/>
          <a:p>
            <a:pPr marL="539496" indent="-457200" algn="just">
              <a:lnSpc>
                <a:spcPct val="150000"/>
              </a:lnSpc>
              <a:buNone/>
            </a:pPr>
            <a:r>
              <a:rPr lang="sr-Latn-RS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Obuhvata određivanje predmeta i ciljeva istraživanja koji determinišu domen i zadatke istraživanja.</a:t>
            </a:r>
          </a:p>
          <a:p>
            <a:pPr marL="539496" indent="-457200" algn="just">
              <a:lnSpc>
                <a:spcPct val="150000"/>
              </a:lnSpc>
              <a:buNone/>
            </a:pPr>
            <a:endParaRPr lang="sr-Latn-RS" sz="15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539496" indent="-457200" algn="just">
              <a:lnSpc>
                <a:spcPct val="150000"/>
              </a:lnSpc>
              <a:buNone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 zavisnosti od ciljeva, istraživanja mogu biti:</a:t>
            </a:r>
          </a:p>
          <a:p>
            <a:pPr marL="539496" indent="-457200" algn="just">
              <a:lnSpc>
                <a:spcPct val="150000"/>
              </a:lnSpc>
              <a:buNone/>
            </a:pPr>
            <a:r>
              <a:rPr lang="sr-Latn-RS" sz="15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Izviđačka</a:t>
            </a: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– istraživači prikupljaju sekundarne podatke kako bi dosli do cilja.</a:t>
            </a:r>
          </a:p>
          <a:p>
            <a:pPr marL="539496" indent="-457200" algn="just">
              <a:lnSpc>
                <a:spcPct val="150000"/>
              </a:lnSpc>
              <a:buNone/>
            </a:pPr>
            <a:r>
              <a:rPr lang="sr-Latn-RS" sz="15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Eksplorativna</a:t>
            </a: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– provera predložene metodologije.</a:t>
            </a:r>
          </a:p>
          <a:p>
            <a:pPr marL="539496" indent="-457200" algn="just">
              <a:lnSpc>
                <a:spcPct val="150000"/>
              </a:lnSpc>
              <a:buNone/>
            </a:pPr>
            <a:r>
              <a:rPr lang="sr-Latn-RS" sz="15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Konkluzivna </a:t>
            </a: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(deskriptivna-ko, šta, gde, kako i kauzalna-zašto je to tako) </a:t>
            </a:r>
          </a:p>
          <a:p>
            <a:pPr marL="539496" indent="-457200" algn="just">
              <a:lnSpc>
                <a:spcPct val="150000"/>
              </a:lnSpc>
              <a:buNone/>
            </a:pPr>
            <a:r>
              <a:rPr lang="sr-Latn-RS" sz="15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Kreacijska</a:t>
            </a: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- da daju nove ideje, kao i da provere koja idejna rešenja su najbolje prihvaćena u određenim ciljnim grupama korisnika.</a:t>
            </a:r>
          </a:p>
          <a:p>
            <a:pPr marL="539496" indent="-457200" algn="just">
              <a:lnSpc>
                <a:spcPct val="150000"/>
              </a:lnSpc>
              <a:buNone/>
            </a:pPr>
            <a:r>
              <a:rPr lang="sr-Latn-RS" sz="15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Prognostička</a:t>
            </a: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– da predvide kretanje nekih pojava</a:t>
            </a:r>
          </a:p>
          <a:p>
            <a:pPr marL="539496" indent="-457200" algn="just">
              <a:lnSpc>
                <a:spcPct val="150000"/>
              </a:lnSpc>
              <a:buNone/>
            </a:pPr>
            <a:r>
              <a:rPr lang="sr-Latn-RS" sz="15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Strateška istraživanja</a:t>
            </a: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– informacije neophodne za donošenje strateških odluka</a:t>
            </a:r>
          </a:p>
          <a:p>
            <a:pPr>
              <a:buNone/>
            </a:pPr>
            <a:endParaRPr lang="sr-Latn-R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39496" indent="-457200">
              <a:lnSpc>
                <a:spcPct val="150000"/>
              </a:lnSpc>
            </a:pPr>
            <a:r>
              <a:rPr lang="sr-Latn-RS" sz="3600" i="1" dirty="0" smtClean="0">
                <a:latin typeface="Arial" pitchFamily="34" charset="0"/>
                <a:cs typeface="Arial" pitchFamily="34" charset="0"/>
              </a:rPr>
              <a:t>2. Identifikacija izvora podataka</a:t>
            </a:r>
          </a:p>
        </p:txBody>
      </p:sp>
      <p:sp>
        <p:nvSpPr>
          <p:cNvPr id="5" name="Down Arrow 4"/>
          <p:cNvSpPr/>
          <p:nvPr/>
        </p:nvSpPr>
        <p:spPr>
          <a:xfrm>
            <a:off x="3352800" y="1219200"/>
            <a:ext cx="2667000" cy="1219200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Definisanje problema istrživanja</a:t>
            </a:r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3200400" y="2590800"/>
            <a:ext cx="2895600" cy="1447800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Formulisanje potreba za istraživanjem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1600200" y="3657600"/>
            <a:ext cx="2362200" cy="1447800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Kreiranje tima</a:t>
            </a: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5334000" y="3581400"/>
            <a:ext cx="2362200" cy="1447800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Izbor agencije</a:t>
            </a:r>
            <a:endParaRPr lang="en-US" dirty="0"/>
          </a:p>
        </p:txBody>
      </p:sp>
      <p:sp>
        <p:nvSpPr>
          <p:cNvPr id="11" name="Down Arrow 10"/>
          <p:cNvSpPr/>
          <p:nvPr/>
        </p:nvSpPr>
        <p:spPr>
          <a:xfrm>
            <a:off x="3429000" y="5105400"/>
            <a:ext cx="2895600" cy="1447800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Identifikacija izvora podataka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39496" indent="-457200">
              <a:lnSpc>
                <a:spcPct val="150000"/>
              </a:lnSpc>
            </a:pPr>
            <a:r>
              <a:rPr lang="sr-Latn-RS" sz="3600" i="1" dirty="0" smtClean="0">
                <a:latin typeface="Arial" pitchFamily="34" charset="0"/>
                <a:cs typeface="Arial" pitchFamily="34" charset="0"/>
              </a:rPr>
              <a:t>2. Identifikacija izvora podataka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8077200" cy="5181600"/>
          </a:xfrm>
        </p:spPr>
        <p:txBody>
          <a:bodyPr>
            <a:normAutofit/>
          </a:bodyPr>
          <a:lstStyle/>
          <a:p>
            <a:pPr marL="539496" indent="-457200" algn="just">
              <a:lnSpc>
                <a:spcPct val="150000"/>
              </a:lnSpc>
              <a:buNone/>
            </a:pPr>
            <a:r>
              <a:rPr lang="sr-Latn-R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Prema izvorima iz kojih potiču podaci se dele na </a:t>
            </a:r>
            <a:r>
              <a:rPr lang="sr-Latn-RS" sz="15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primarne i sekundarne</a:t>
            </a: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39496" indent="-457200" algn="just">
              <a:lnSpc>
                <a:spcPct val="150000"/>
              </a:lnSpc>
              <a:buNone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Podaci iz primarnih izvora se dobijaju direktnim istraživanjem na terenu za razliku od sekundarnih podataka do kojih se dolazi korišćenjem postojećih izvora podataka.</a:t>
            </a:r>
          </a:p>
          <a:p>
            <a:pPr marL="539496" indent="-457200" algn="just">
              <a:lnSpc>
                <a:spcPct val="150000"/>
              </a:lnSpc>
              <a:buNone/>
            </a:pPr>
            <a:endParaRPr lang="sr-Latn-RS" sz="15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539496" indent="-457200" algn="just">
              <a:lnSpc>
                <a:spcPct val="150000"/>
              </a:lnSpc>
              <a:buNone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Podaci iz primarnih izvora nastaju kroz procese:</a:t>
            </a:r>
          </a:p>
          <a:p>
            <a:pPr marL="539496" indent="-457200" algn="just">
              <a:buNone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Ispitivanja – sakupljanje podataka u direktnom kontaktu sa ispitanikom usmeno ili pismeno. </a:t>
            </a:r>
          </a:p>
          <a:p>
            <a:pPr marL="539496" indent="-457200" algn="just">
              <a:buNone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Posmatranja – plansko, sistematično i objektivno registrovanje pojava u autentičnim uslovima.</a:t>
            </a:r>
          </a:p>
          <a:p>
            <a:pPr marL="539496" indent="-457200" algn="just">
              <a:buNone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Eksperimenata  - u kontrolisanim uslovima se simulira stvarnost sa idejom da se promenama neke nezavisne pojave ispita druga od nje zavisna.</a:t>
            </a:r>
          </a:p>
          <a:p>
            <a:pPr marL="539496" indent="-457200" algn="just">
              <a:buNone/>
            </a:pPr>
            <a:endParaRPr lang="sr-Latn-RS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sr-Latn-RS" sz="1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39496" indent="-457200">
              <a:lnSpc>
                <a:spcPct val="150000"/>
              </a:lnSpc>
            </a:pPr>
            <a:r>
              <a:rPr lang="sr-Latn-RS" sz="3600" i="1" dirty="0" smtClean="0">
                <a:latin typeface="Arial" pitchFamily="34" charset="0"/>
                <a:cs typeface="Arial" pitchFamily="34" charset="0"/>
              </a:rPr>
              <a:t>2. Identifikacija izvora podataka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371600" y="2514600"/>
          <a:ext cx="7499350" cy="3505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749675"/>
                <a:gridCol w="3749675"/>
              </a:tblGrid>
              <a:tr h="370840"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Arial" pitchFamily="34" charset="0"/>
                          <a:cs typeface="Arial" pitchFamily="34" charset="0"/>
                        </a:rPr>
                        <a:t>Prednosti</a:t>
                      </a:r>
                      <a:r>
                        <a:rPr lang="sr-Latn-RS" baseline="0" dirty="0" smtClean="0">
                          <a:latin typeface="Arial" pitchFamily="34" charset="0"/>
                          <a:cs typeface="Arial" pitchFamily="34" charset="0"/>
                        </a:rPr>
                        <a:t> primarnih podataka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Arial" pitchFamily="34" charset="0"/>
                          <a:cs typeface="Arial" pitchFamily="34" charset="0"/>
                        </a:rPr>
                        <a:t>Nedostaci primarnih podataka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Za tačno određen problem</a:t>
                      </a:r>
                      <a:endParaRPr lang="en-US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Skupo</a:t>
                      </a:r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Prilagođene potrebama naručioca</a:t>
                      </a:r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Iziskuju dosta vremena</a:t>
                      </a:r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Tačni i pouzdani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Pojedine vrste informacija nisu dostupne</a:t>
                      </a:r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Izvor</a:t>
                      </a:r>
                      <a:r>
                        <a:rPr lang="sr-Latn-RS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podataka poznat i kontrolisan</a:t>
                      </a:r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Problem nije postavljen adekvatno</a:t>
                      </a:r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Metodologija prilagođena predmetu i ciljevima studije</a:t>
                      </a:r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Nema konflitnih podataka</a:t>
                      </a:r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Nekada jedina alternativa</a:t>
                      </a:r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39496" indent="-457200">
              <a:lnSpc>
                <a:spcPct val="150000"/>
              </a:lnSpc>
            </a:pPr>
            <a:r>
              <a:rPr lang="sr-Latn-RS" sz="3600" i="1" dirty="0" smtClean="0">
                <a:latin typeface="Arial" pitchFamily="34" charset="0"/>
                <a:cs typeface="Arial" pitchFamily="34" charset="0"/>
              </a:rPr>
              <a:t>2. Identifikacija izvora podataka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057400"/>
            <a:ext cx="8077200" cy="5181600"/>
          </a:xfrm>
        </p:spPr>
        <p:txBody>
          <a:bodyPr>
            <a:normAutofit/>
          </a:bodyPr>
          <a:lstStyle/>
          <a:p>
            <a:pPr marL="539496" indent="-457200">
              <a:lnSpc>
                <a:spcPct val="150000"/>
              </a:lnSpc>
              <a:buNone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Vrste </a:t>
            </a:r>
            <a:r>
              <a:rPr lang="sr-Latn-RS" sz="15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sekundarnih</a:t>
            </a: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podataka:</a:t>
            </a:r>
          </a:p>
          <a:p>
            <a:pPr marL="539496" indent="-457200">
              <a:lnSpc>
                <a:spcPct val="150000"/>
              </a:lnSpc>
              <a:buAutoNum type="arabicPeriod"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Interni sekundarni podaci (računovodstveni podaci, podaci iz prethodnih istraživanja i ostali arhivski podaci).</a:t>
            </a:r>
          </a:p>
          <a:p>
            <a:pPr marL="539496" indent="-457200">
              <a:lnSpc>
                <a:spcPct val="150000"/>
              </a:lnSpc>
              <a:buAutoNum type="arabicPeriod"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Eksterni sekundarni podace (službeni statistički podaci, publikacije privrednih komora i sličnih udruženja, specijalizovane baze podataka, podaci publikovani na internetu, itd.).</a:t>
            </a:r>
          </a:p>
          <a:p>
            <a:pPr marL="539496" indent="-457200">
              <a:lnSpc>
                <a:spcPct val="150000"/>
              </a:lnSpc>
              <a:buAutoNum type="arabicPeriod"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Hibridni sekundarni podaci (nastaju procesom prikupljanja primarnih podataka iz jednog ili više izvora, a publikovani u vidu standardizovanih izveštaja).</a:t>
            </a:r>
          </a:p>
          <a:p>
            <a:pPr marL="539496" indent="-457200">
              <a:buNone/>
            </a:pPr>
            <a:endParaRPr lang="sr-Latn-R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R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39496" indent="-457200">
              <a:lnSpc>
                <a:spcPct val="150000"/>
              </a:lnSpc>
            </a:pPr>
            <a:r>
              <a:rPr lang="sr-Latn-RS" sz="3600" i="1" dirty="0" smtClean="0">
                <a:latin typeface="Arial" pitchFamily="34" charset="0"/>
                <a:cs typeface="Arial" pitchFamily="34" charset="0"/>
              </a:rPr>
              <a:t>2. Identifikacija izvora podataka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371600" y="2514600"/>
          <a:ext cx="7499350" cy="2763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749675"/>
                <a:gridCol w="3749675"/>
              </a:tblGrid>
              <a:tr h="370840"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Arial" pitchFamily="34" charset="0"/>
                          <a:cs typeface="Arial" pitchFamily="34" charset="0"/>
                        </a:rPr>
                        <a:t>Prednosti</a:t>
                      </a:r>
                      <a:r>
                        <a:rPr lang="sr-Latn-RS" baseline="0" dirty="0" smtClean="0">
                          <a:latin typeface="Arial" pitchFamily="34" charset="0"/>
                          <a:cs typeface="Arial" pitchFamily="34" charset="0"/>
                        </a:rPr>
                        <a:t> sekundarnih podataka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sr-Latn-RS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Nedostaci sekundarnih podataka</a:t>
                      </a:r>
                      <a:endParaRPr kumimoji="0" lang="en-US" kern="1200" dirty="0" smtClean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sr-Latn-RS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je skupo</a:t>
                      </a:r>
                      <a:endParaRPr lang="en-US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sr-Latn-RS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Delimično daju odgovore</a:t>
                      </a:r>
                      <a:endParaRPr kumimoji="0" lang="en-US" kern="1200" dirty="0" smtClean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Za analizu je potrbno kraće vreme</a:t>
                      </a:r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sr-Latn-RS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Zastareli</a:t>
                      </a:r>
                      <a:endParaRPr kumimoji="0" lang="en-US" kern="1200" dirty="0" smtClean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Ekskluzivnost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sr-Latn-RS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Tačnost</a:t>
                      </a:r>
                      <a:endParaRPr kumimoji="0" lang="en-US" kern="1200" dirty="0" smtClean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sr-Latn-RS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Sveobuhvatnost</a:t>
                      </a:r>
                      <a:endParaRPr kumimoji="0" lang="en-US" kern="1200" dirty="0" smtClean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sr-Latn-RS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(ne)Pouzdanost</a:t>
                      </a:r>
                      <a:endParaRPr kumimoji="0" lang="en-US" kern="1200" dirty="0" smtClean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sr-Latn-RS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Pomažu da se detaljnije definiše problem</a:t>
                      </a:r>
                      <a:endParaRPr kumimoji="0" lang="en-US" kern="1200" dirty="0" smtClean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Kontinuitet</a:t>
                      </a:r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39496" indent="-457200">
              <a:lnSpc>
                <a:spcPct val="150000"/>
              </a:lnSpc>
            </a:pPr>
            <a:r>
              <a:rPr lang="sr-Latn-RS" sz="3600" i="1" dirty="0" smtClean="0">
                <a:latin typeface="Arial" pitchFamily="34" charset="0"/>
                <a:cs typeface="Arial" pitchFamily="34" charset="0"/>
              </a:rPr>
              <a:t>2. Identifikacija izvora podataka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057400"/>
            <a:ext cx="8077200" cy="5181600"/>
          </a:xfrm>
        </p:spPr>
        <p:txBody>
          <a:bodyPr>
            <a:normAutofit/>
          </a:bodyPr>
          <a:lstStyle/>
          <a:p>
            <a:pPr marL="539496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Posebno važnu grupu eksternih izvora podataka čine hibridni podaci.</a:t>
            </a:r>
          </a:p>
          <a:p>
            <a:pPr marL="539496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Nastaju procesom prikupljanja primarnih podataka iz jednog ili više izvora, u zavisnosti od prirode istraživanja.</a:t>
            </a:r>
          </a:p>
          <a:p>
            <a:pPr marL="539496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Rezultati se oblikuju u vidu standardnih periodičnih izveštaja. </a:t>
            </a:r>
            <a:endParaRPr lang="sr-Latn-RS" sz="15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R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33400"/>
            <a:ext cx="8229600" cy="582136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sr-Latn-ME" sz="1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sr-Latn-ME" sz="1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Informacije</a:t>
            </a:r>
            <a:r>
              <a:rPr lang="sr-Latn-ME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su obrađeni podatak koji se odnosi na određene aspekte poslovnog sistema i njegovog okruženja i koji smanjuje neizvesnost pri donošenju poslovnih odluka, na svim nivoima, u svim oblastima poslovanja, naročito u domenu strateškog upravljanja.</a:t>
            </a:r>
            <a:endParaRPr lang="en-US" sz="1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  <a:buNone/>
            </a:pPr>
            <a:endParaRPr lang="sr-Latn-RS" sz="2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Calibri" pitchFamily="34" charset="0"/>
              <a:buChar char="→"/>
            </a:pPr>
            <a:r>
              <a:rPr lang="sr-Latn-R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Savremeno poslovanje (SP) može se posmatrati kao skup komponenti:</a:t>
            </a:r>
          </a:p>
          <a:p>
            <a:pPr algn="ctr">
              <a:lnSpc>
                <a:spcPct val="150000"/>
              </a:lnSpc>
              <a:buNone/>
            </a:pPr>
            <a:r>
              <a:rPr lang="sr-Latn-R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SP= EP + PI + CRM + SCM + ERP</a:t>
            </a:r>
          </a:p>
          <a:p>
            <a:pPr>
              <a:lnSpc>
                <a:spcPct val="150000"/>
              </a:lnSpc>
              <a:buNone/>
            </a:pPr>
            <a:endParaRPr lang="sr-Latn-RS" sz="2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sr-Latn-RS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EP= elektronsko poslovanje</a:t>
            </a:r>
          </a:p>
          <a:p>
            <a:pPr>
              <a:lnSpc>
                <a:spcPct val="150000"/>
              </a:lnSpc>
              <a:buNone/>
            </a:pPr>
            <a:r>
              <a:rPr lang="sr-Latn-RS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PI= poslovna inteligencija</a:t>
            </a:r>
          </a:p>
          <a:p>
            <a:pPr>
              <a:lnSpc>
                <a:spcPct val="150000"/>
              </a:lnSpc>
              <a:buNone/>
            </a:pPr>
            <a:r>
              <a:rPr lang="sr-Latn-RS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CRM= upravljanje odnosima sa kupcima</a:t>
            </a:r>
          </a:p>
          <a:p>
            <a:pPr>
              <a:lnSpc>
                <a:spcPct val="150000"/>
              </a:lnSpc>
              <a:buNone/>
            </a:pPr>
            <a:r>
              <a:rPr lang="sr-Latn-RS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SCM= upravljanje lancima snabdevanja</a:t>
            </a:r>
          </a:p>
          <a:p>
            <a:pPr>
              <a:lnSpc>
                <a:spcPct val="150000"/>
              </a:lnSpc>
              <a:buNone/>
            </a:pPr>
            <a:r>
              <a:rPr lang="sr-Latn-RS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ERP= planiranje poslovnih resursa</a:t>
            </a:r>
            <a:endParaRPr lang="sr-Latn-RS" sz="1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RS" sz="2000" dirty="0"/>
              <a:t> </a:t>
            </a:r>
            <a:endParaRPr lang="en-US" sz="2000" dirty="0"/>
          </a:p>
          <a:p>
            <a:pPr>
              <a:lnSpc>
                <a:spcPct val="150000"/>
              </a:lnSpc>
              <a:buFont typeface="Calibri" pitchFamily="34" charset="0"/>
              <a:buChar char="→"/>
            </a:pPr>
            <a:endParaRPr lang="sr-Latn-RS" sz="2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Calibri" pitchFamily="34" charset="0"/>
              <a:buChar char="→"/>
            </a:pPr>
            <a:endParaRPr lang="sr-Latn-RS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Vrste podatak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1371600"/>
            <a:ext cx="8077200" cy="4876800"/>
          </a:xfrm>
        </p:spPr>
      </p:pic>
      <p:sp>
        <p:nvSpPr>
          <p:cNvPr id="5" name="Rectangle 4"/>
          <p:cNvSpPr/>
          <p:nvPr/>
        </p:nvSpPr>
        <p:spPr>
          <a:xfrm>
            <a:off x="1066800" y="5943600"/>
            <a:ext cx="8077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39496" indent="-457200">
              <a:lnSpc>
                <a:spcPct val="150000"/>
              </a:lnSpc>
            </a:pPr>
            <a:r>
              <a:rPr lang="sr-Latn-RS" sz="3300" i="1" dirty="0" smtClean="0">
                <a:latin typeface="Arial" pitchFamily="34" charset="0"/>
                <a:cs typeface="Arial" pitchFamily="34" charset="0"/>
              </a:rPr>
              <a:t>3. Izbor metoda za prikupljanje podataka</a:t>
            </a:r>
            <a:r>
              <a:rPr lang="sr-Latn-RS" sz="36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RS" sz="3600" i="1" dirty="0" smtClean="0">
                <a:latin typeface="Arial" pitchFamily="34" charset="0"/>
                <a:cs typeface="Arial" pitchFamily="34" charset="0"/>
              </a:rPr>
            </a:br>
            <a:endParaRPr lang="sr-Latn-RS" sz="36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8077200" cy="5562600"/>
          </a:xfrm>
        </p:spPr>
        <p:txBody>
          <a:bodyPr>
            <a:normAutofit/>
          </a:bodyPr>
          <a:lstStyle/>
          <a:p>
            <a:pPr marL="539496" indent="-457200">
              <a:lnSpc>
                <a:spcPct val="150000"/>
              </a:lnSpc>
              <a:buNone/>
            </a:pPr>
            <a:r>
              <a:rPr lang="sr-Latn-RS" sz="1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Izbor metode za prikupljanje sekundarnih podataka zavisi od raspoloživih izvora. </a:t>
            </a:r>
          </a:p>
          <a:p>
            <a:pPr marL="539496" indent="-457200">
              <a:lnSpc>
                <a:spcPct val="150000"/>
              </a:lnSpc>
              <a:buNone/>
            </a:pPr>
            <a:endParaRPr lang="sr-Latn-RS" sz="15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539496" indent="-457200">
              <a:lnSpc>
                <a:spcPct val="150000"/>
              </a:lnSpc>
              <a:buNone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Za prikupljanje internih i eksternih </a:t>
            </a:r>
            <a:r>
              <a:rPr lang="sr-Latn-RS" sz="15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sekundarnih</a:t>
            </a: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podataka primenjuje se:</a:t>
            </a:r>
          </a:p>
          <a:p>
            <a:pPr marL="539496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etoda “desk” istraživanja</a:t>
            </a:r>
          </a:p>
          <a:p>
            <a:pPr marL="539496" indent="-457200">
              <a:lnSpc>
                <a:spcPct val="150000"/>
              </a:lnSpc>
              <a:buNone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straživanje za stolom, plansko i sistematično pretraživanje podataka iz dostupnih izvora.</a:t>
            </a:r>
          </a:p>
          <a:p>
            <a:pPr marL="539496" indent="-457200">
              <a:lnSpc>
                <a:spcPct val="150000"/>
              </a:lnSpc>
              <a:buNone/>
            </a:pPr>
            <a:endParaRPr lang="sr-Latn-RS" sz="15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539496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naliza sadržaja</a:t>
            </a:r>
          </a:p>
          <a:p>
            <a:pPr marL="539496" indent="-457200">
              <a:lnSpc>
                <a:spcPct val="150000"/>
              </a:lnSpc>
              <a:buNone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Detaljno istraživanje i praćenje određene pojave, ličnosti ili organizacije. Razlikuju se kvalitativna i kvantitativna.</a:t>
            </a:r>
          </a:p>
          <a:p>
            <a:pPr marL="539496" indent="-457200">
              <a:buNone/>
            </a:pPr>
            <a:endParaRPr lang="sr-Latn-R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R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39496" indent="-457200">
              <a:lnSpc>
                <a:spcPct val="150000"/>
              </a:lnSpc>
            </a:pPr>
            <a:r>
              <a:rPr lang="sr-Latn-RS" sz="3300" i="1" dirty="0" smtClean="0">
                <a:latin typeface="Arial" pitchFamily="34" charset="0"/>
                <a:cs typeface="Arial" pitchFamily="34" charset="0"/>
              </a:rPr>
              <a:t>3. Izbor metoda za prikupljanje podataka</a:t>
            </a:r>
            <a:r>
              <a:rPr lang="sr-Latn-RS" sz="36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RS" sz="3600" i="1" dirty="0" smtClean="0">
                <a:latin typeface="Arial" pitchFamily="34" charset="0"/>
                <a:cs typeface="Arial" pitchFamily="34" charset="0"/>
              </a:rPr>
            </a:br>
            <a:endParaRPr lang="sr-Latn-RS" sz="36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8077200" cy="5562600"/>
          </a:xfrm>
        </p:spPr>
        <p:txBody>
          <a:bodyPr>
            <a:normAutofit/>
          </a:bodyPr>
          <a:lstStyle/>
          <a:p>
            <a:pPr marL="539496" indent="-457200">
              <a:lnSpc>
                <a:spcPct val="150000"/>
              </a:lnSpc>
              <a:buNone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Metode prikupljanja podataka iz </a:t>
            </a:r>
            <a:r>
              <a:rPr lang="sr-Latn-RS" sz="15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primarnih</a:t>
            </a: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izvora</a:t>
            </a:r>
          </a:p>
          <a:p>
            <a:pPr marL="539496" indent="-457200">
              <a:lnSpc>
                <a:spcPct val="150000"/>
              </a:lnSpc>
              <a:buNone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POSMATRANJE</a:t>
            </a:r>
          </a:p>
          <a:p>
            <a:pPr marL="539496" indent="-457200">
              <a:lnSpc>
                <a:spcPct val="150000"/>
              </a:lnSpc>
              <a:buNone/>
            </a:pPr>
            <a:r>
              <a:rPr lang="en-U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rikupljamo podatke u direktnom vizuelnom kontaktu.</a:t>
            </a:r>
          </a:p>
          <a:p>
            <a:pPr marL="539496" indent="-457200">
              <a:lnSpc>
                <a:spcPct val="150000"/>
              </a:lnSpc>
              <a:buNone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 istraživačkoj praksi su najčešće zastupljene sledeće tehnike:</a:t>
            </a:r>
          </a:p>
          <a:p>
            <a:pPr marL="539496" indent="-457200">
              <a:lnSpc>
                <a:spcPct val="150000"/>
              </a:lnSpc>
              <a:buNone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	1. Pregled (inventar): u fokusu je mesto boravka ispitanika kako bismo utvrdili da li potrošačposeduje određeni proizvod.</a:t>
            </a:r>
          </a:p>
          <a:p>
            <a:pPr marL="539496" indent="-457200">
              <a:lnSpc>
                <a:spcPct val="150000"/>
              </a:lnSpc>
              <a:buNone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	2. Direktno posmatranje: za praćenje ponašanja ili pojava koje su vizuelno dostupne u datom trenutku.</a:t>
            </a:r>
          </a:p>
          <a:p>
            <a:pPr marL="539496" indent="-457200">
              <a:lnSpc>
                <a:spcPct val="150000"/>
              </a:lnSpc>
              <a:buNone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EKSPERIMENTI</a:t>
            </a:r>
          </a:p>
          <a:p>
            <a:pPr marL="539496" indent="-457200">
              <a:lnSpc>
                <a:spcPct val="150000"/>
              </a:lnSpc>
              <a:buNone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Simuliranje pojava iz stvarnosti u veštačkoj sredini</a:t>
            </a:r>
          </a:p>
          <a:p>
            <a:pPr marL="539496" indent="-457200">
              <a:lnSpc>
                <a:spcPct val="150000"/>
              </a:lnSpc>
              <a:buNone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	1. Terenski eksperiment (u domu ili radnom ambijentu ispitanika)</a:t>
            </a:r>
          </a:p>
          <a:p>
            <a:pPr marL="539496" indent="-457200">
              <a:lnSpc>
                <a:spcPct val="150000"/>
              </a:lnSpc>
              <a:buNone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	2. Laboratorijski eksperiment (u izolovanom ambijentu)</a:t>
            </a:r>
          </a:p>
          <a:p>
            <a:pPr>
              <a:buNone/>
            </a:pPr>
            <a:endParaRPr lang="sr-Latn-R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39496" indent="-457200">
              <a:lnSpc>
                <a:spcPct val="150000"/>
              </a:lnSpc>
            </a:pPr>
            <a:r>
              <a:rPr lang="sr-Latn-RS" sz="3300" i="1" dirty="0" smtClean="0">
                <a:latin typeface="Arial" pitchFamily="34" charset="0"/>
                <a:cs typeface="Arial" pitchFamily="34" charset="0"/>
              </a:rPr>
              <a:t>3. Izbor metoda za prikupljanje podataka</a:t>
            </a:r>
            <a:r>
              <a:rPr lang="sr-Latn-RS" sz="36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RS" sz="3600" i="1" dirty="0" smtClean="0">
                <a:latin typeface="Arial" pitchFamily="34" charset="0"/>
                <a:cs typeface="Arial" pitchFamily="34" charset="0"/>
              </a:rPr>
            </a:br>
            <a:endParaRPr lang="sr-Latn-RS" sz="36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8077200" cy="5562600"/>
          </a:xfrm>
        </p:spPr>
        <p:txBody>
          <a:bodyPr>
            <a:normAutofit/>
          </a:bodyPr>
          <a:lstStyle/>
          <a:p>
            <a:pPr marL="539496" indent="-457200">
              <a:lnSpc>
                <a:spcPct val="150000"/>
              </a:lnSpc>
              <a:buNone/>
            </a:pPr>
            <a:r>
              <a:rPr lang="sr-Latn-RS" sz="15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Metode prikupljanja podataka iz </a:t>
            </a:r>
            <a:r>
              <a:rPr lang="sr-Latn-RS" sz="15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primarnih</a:t>
            </a:r>
            <a:r>
              <a:rPr lang="sr-Latn-RS" sz="15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izvora</a:t>
            </a:r>
          </a:p>
          <a:p>
            <a:pPr marL="539496" indent="-457200">
              <a:lnSpc>
                <a:spcPct val="150000"/>
              </a:lnSpc>
              <a:buNone/>
            </a:pPr>
            <a:endParaRPr lang="sr-Latn-RS" sz="15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539496" indent="-457200">
              <a:lnSpc>
                <a:spcPct val="150000"/>
              </a:lnSpc>
              <a:buNone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ISPITIVANJE</a:t>
            </a:r>
          </a:p>
          <a:p>
            <a:pPr marL="539496" indent="-457200">
              <a:lnSpc>
                <a:spcPct val="150000"/>
              </a:lnSpc>
              <a:buNone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	1. Kvantitativne metode (za merenje učestalosti/intenziteta neka pojave u populaciji. Ovde spadaju ankete, intervjui i testovi)</a:t>
            </a:r>
          </a:p>
          <a:p>
            <a:pPr marL="539496" indent="-457200">
              <a:lnSpc>
                <a:spcPct val="150000"/>
              </a:lnSpc>
              <a:buNone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	2. Kvalitativne metode (za ispitivanje motivacionih faktora i uzročno-posledičnih veza u proučavanju stavova i ponašanja ljudi).</a:t>
            </a:r>
          </a:p>
          <a:p>
            <a:pPr marL="539496" indent="-457200">
              <a:lnSpc>
                <a:spcPct val="150000"/>
              </a:lnSpc>
              <a:buNone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	3. Pluralističke metode (kombinacija prethodna dva modela, ovde spadaju dubinski intervju i fokus grupe).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39496" indent="-457200">
              <a:lnSpc>
                <a:spcPct val="150000"/>
              </a:lnSpc>
            </a:pPr>
            <a:r>
              <a:rPr lang="sr-Latn-RS" sz="3200" i="1" dirty="0" smtClean="0">
                <a:latin typeface="Arial" pitchFamily="34" charset="0"/>
                <a:cs typeface="Arial" pitchFamily="34" charset="0"/>
              </a:rPr>
              <a:t>4. Formiranje uzorka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8077200" cy="5562600"/>
          </a:xfrm>
        </p:spPr>
        <p:txBody>
          <a:bodyPr>
            <a:normAutofit/>
          </a:bodyPr>
          <a:lstStyle/>
          <a:p>
            <a:pPr marL="539496" indent="-457200">
              <a:lnSpc>
                <a:spcPct val="150000"/>
              </a:lnSpc>
              <a:buNone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Najdelikatnija faza</a:t>
            </a:r>
          </a:p>
          <a:p>
            <a:pPr marL="539496" indent="-457200">
              <a:lnSpc>
                <a:spcPct val="150000"/>
              </a:lnSpc>
              <a:buNone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Zaključivanje na bazi uzorka bazira se na principima:</a:t>
            </a:r>
          </a:p>
          <a:p>
            <a:pPr marL="539496" indent="-457200">
              <a:lnSpc>
                <a:spcPct val="150000"/>
              </a:lnSpc>
              <a:buAutoNum type="arabicPeriod"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Reprezentativnost</a:t>
            </a:r>
          </a:p>
          <a:p>
            <a:pPr marL="539496" indent="-457200">
              <a:lnSpc>
                <a:spcPct val="150000"/>
              </a:lnSpc>
              <a:buAutoNum type="arabicPeriod"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Nepristrasnosti u izboru elemenata uzorka</a:t>
            </a:r>
          </a:p>
          <a:p>
            <a:pPr marL="539496" indent="-457200">
              <a:lnSpc>
                <a:spcPct val="150000"/>
              </a:lnSpc>
              <a:buAutoNum type="arabicPeriod"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Proceni pouzdanosti dobijenih rezultata</a:t>
            </a:r>
          </a:p>
          <a:p>
            <a:pPr marL="539496" indent="-457200">
              <a:lnSpc>
                <a:spcPct val="150000"/>
              </a:lnSpc>
              <a:buNone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Osnovna podela uzorka je na slučajne i one koji to nisu (na bazi poznate verovatnoće).</a:t>
            </a:r>
          </a:p>
          <a:p>
            <a:pPr marL="539496" indent="-457200">
              <a:lnSpc>
                <a:spcPct val="150000"/>
              </a:lnSpc>
              <a:buNone/>
            </a:pPr>
            <a:endParaRPr lang="sr-Latn-RS" sz="15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539496" indent="-457200">
              <a:lnSpc>
                <a:spcPct val="150000"/>
              </a:lnSpc>
              <a:buNone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Slučajni uzorci:</a:t>
            </a:r>
          </a:p>
          <a:p>
            <a:pPr marL="539496" indent="-457200">
              <a:lnSpc>
                <a:spcPct val="150000"/>
              </a:lnSpc>
              <a:buAutoNum type="arabicPeriod"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Prost slučajan uzorak</a:t>
            </a:r>
          </a:p>
          <a:p>
            <a:pPr marL="539496" indent="-457200">
              <a:lnSpc>
                <a:spcPct val="150000"/>
              </a:lnSpc>
              <a:buAutoNum type="arabicPeriod"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Stratifikovan</a:t>
            </a:r>
          </a:p>
          <a:p>
            <a:pPr marL="539496" indent="-457200">
              <a:lnSpc>
                <a:spcPct val="150000"/>
              </a:lnSpc>
              <a:buAutoNum type="arabicPeriod"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Sistemski uzorak</a:t>
            </a:r>
          </a:p>
          <a:p>
            <a:pPr marL="539496" indent="-457200">
              <a:lnSpc>
                <a:spcPct val="150000"/>
              </a:lnSpc>
              <a:buAutoNum type="arabicPeriod"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Klaster uzorak</a:t>
            </a:r>
          </a:p>
        </p:txBody>
      </p:sp>
      <p:pic>
        <p:nvPicPr>
          <p:cNvPr id="4" name="Picture 3" descr="uzora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3886200"/>
            <a:ext cx="3230880" cy="161544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39496" indent="-457200">
              <a:lnSpc>
                <a:spcPct val="150000"/>
              </a:lnSpc>
            </a:pPr>
            <a:r>
              <a:rPr lang="sr-Latn-RS" sz="3200" i="1" dirty="0" smtClean="0">
                <a:latin typeface="Arial" pitchFamily="34" charset="0"/>
                <a:cs typeface="Arial" pitchFamily="34" charset="0"/>
              </a:rPr>
              <a:t>5. Prikupljanje podataka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8077200" cy="5562600"/>
          </a:xfrm>
        </p:spPr>
        <p:txBody>
          <a:bodyPr>
            <a:normAutofit/>
          </a:bodyPr>
          <a:lstStyle/>
          <a:p>
            <a:pPr marL="539496" indent="-457200">
              <a:lnSpc>
                <a:spcPct val="150000"/>
              </a:lnSpc>
              <a:buNone/>
            </a:pPr>
            <a:r>
              <a:rPr lang="sr-Latn-RS" sz="16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539496" indent="-457200">
              <a:lnSpc>
                <a:spcPct val="150000"/>
              </a:lnSpc>
              <a:buNone/>
            </a:pPr>
            <a:r>
              <a:rPr lang="sr-Latn-RS" sz="1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Plan prikupljanja podataka treba da sadrži vremenski okvir, plan izvršičaca i plan sredstava.</a:t>
            </a:r>
          </a:p>
          <a:p>
            <a:pPr marL="539496" indent="-457200">
              <a:lnSpc>
                <a:spcPct val="150000"/>
              </a:lnSpc>
              <a:buNone/>
            </a:pPr>
            <a:endParaRPr lang="sr-Latn-RS" sz="15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539496" indent="-457200">
              <a:lnSpc>
                <a:spcPct val="150000"/>
              </a:lnSpc>
              <a:buNone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Upitnik je instrument koji je najviše zastupljen u istraživačkoj praksi .</a:t>
            </a:r>
          </a:p>
          <a:p>
            <a:pPr marL="539496" indent="-457200">
              <a:lnSpc>
                <a:spcPct val="150000"/>
              </a:lnSpc>
              <a:buNone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Pitanja u upitniku po svom obliku mogu biti:</a:t>
            </a:r>
          </a:p>
          <a:p>
            <a:pPr marL="539496" indent="-457200">
              <a:lnSpc>
                <a:spcPct val="150000"/>
              </a:lnSpc>
              <a:buAutoNum type="alphaLcParenR"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Otvorena</a:t>
            </a:r>
          </a:p>
          <a:p>
            <a:pPr marL="539496" indent="-457200">
              <a:lnSpc>
                <a:spcPct val="150000"/>
              </a:lnSpc>
              <a:buAutoNum type="alphaLcParenR"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Zatvorena (dihotomna pitanja, pitanja sa višestrukim odgovorom)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39496" indent="-457200">
              <a:lnSpc>
                <a:spcPct val="150000"/>
              </a:lnSpc>
            </a:pPr>
            <a:r>
              <a:rPr lang="sr-Latn-RS" sz="3200" i="1" dirty="0" smtClean="0">
                <a:latin typeface="Arial" pitchFamily="34" charset="0"/>
                <a:cs typeface="Arial" pitchFamily="34" charset="0"/>
              </a:rPr>
              <a:t>6. Obrada podataka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8077200" cy="5562600"/>
          </a:xfrm>
        </p:spPr>
        <p:txBody>
          <a:bodyPr>
            <a:normAutofit/>
          </a:bodyPr>
          <a:lstStyle/>
          <a:p>
            <a:pPr marL="539496" indent="-457200">
              <a:lnSpc>
                <a:spcPct val="150000"/>
              </a:lnSpc>
              <a:buNone/>
            </a:pPr>
            <a:r>
              <a:rPr lang="sr-Latn-RS" sz="16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539496" indent="-457200">
              <a:lnSpc>
                <a:spcPct val="150000"/>
              </a:lnSpc>
              <a:buNone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Celokupan rad sa prikupljenim podacima delimo na tri osnovne faze:</a:t>
            </a:r>
          </a:p>
          <a:p>
            <a:pPr marL="539496" indent="-457200">
              <a:lnSpc>
                <a:spcPct val="150000"/>
              </a:lnSpc>
              <a:buAutoNum type="arabicPeriod"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Obrada podataka</a:t>
            </a:r>
          </a:p>
          <a:p>
            <a:pPr marL="539496" indent="-457200">
              <a:lnSpc>
                <a:spcPct val="150000"/>
              </a:lnSpc>
              <a:buAutoNum type="arabicPeriod"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Analiza rezultata</a:t>
            </a:r>
          </a:p>
          <a:p>
            <a:pPr marL="539496" indent="-457200">
              <a:lnSpc>
                <a:spcPct val="150000"/>
              </a:lnSpc>
              <a:buAutoNum type="arabicPeriod"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Zaključivanje o pojavi</a:t>
            </a:r>
          </a:p>
          <a:p>
            <a:pPr marL="539496" indent="-457200">
              <a:lnSpc>
                <a:spcPct val="150000"/>
              </a:lnSpc>
              <a:buNone/>
            </a:pPr>
            <a:endParaRPr lang="sr-Latn-RS" sz="15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539496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Neodaziv je najveći problem u društvenim istraživanjima.</a:t>
            </a:r>
          </a:p>
          <a:p>
            <a:pPr marL="539496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Nedostajući podaci su posledica neodgovora ili greške u prikupljanju podataka.</a:t>
            </a:r>
          </a:p>
          <a:p>
            <a:pPr marL="539496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Ponderacija (kada se konstatuje da uzorak nije reprezentativan)</a:t>
            </a:r>
          </a:p>
          <a:p>
            <a:pPr marL="539496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Analiza ekstremnih vrednosti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39496" indent="-457200">
              <a:lnSpc>
                <a:spcPct val="150000"/>
              </a:lnSpc>
            </a:pPr>
            <a:r>
              <a:rPr lang="sr-Latn-RS" sz="3200" i="1" dirty="0" smtClean="0">
                <a:latin typeface="Arial" pitchFamily="34" charset="0"/>
                <a:cs typeface="Arial" pitchFamily="34" charset="0"/>
              </a:rPr>
              <a:t>7. Analiza podataka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8077200" cy="5562600"/>
          </a:xfrm>
        </p:spPr>
        <p:txBody>
          <a:bodyPr>
            <a:normAutofit/>
          </a:bodyPr>
          <a:lstStyle/>
          <a:p>
            <a:pPr marL="539496" indent="-457200">
              <a:lnSpc>
                <a:spcPct val="150000"/>
              </a:lnSpc>
              <a:buNone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Najveći deo analize se svodi na statističku deskripciju – proseci, mere varijabiliteta, procenti, koeficijenti korelacije itd.</a:t>
            </a:r>
          </a:p>
          <a:p>
            <a:pPr marL="539496" indent="-457200">
              <a:lnSpc>
                <a:spcPct val="150000"/>
              </a:lnSpc>
              <a:buNone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Ako odgovori iz upitnika imaju svoj numerički izraz, moguće je izračunati srednju vrednost....</a:t>
            </a:r>
          </a:p>
          <a:p>
            <a:pPr marL="539496" indent="-457200">
              <a:lnSpc>
                <a:spcPct val="150000"/>
              </a:lnSpc>
              <a:buNone/>
            </a:pPr>
            <a:endParaRPr lang="sr-Latn-RS" sz="15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539496" indent="-457200">
              <a:lnSpc>
                <a:spcPct val="150000"/>
              </a:lnSpc>
              <a:buNone/>
            </a:pPr>
            <a:r>
              <a:rPr lang="sr-Latn-RS" sz="15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Ocenjivanje i zaključivanje</a:t>
            </a:r>
          </a:p>
          <a:p>
            <a:pPr marL="539496" indent="-457200">
              <a:lnSpc>
                <a:spcPct val="150000"/>
              </a:lnSpc>
              <a:buNone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Za verifikaciju dobijenih rezultata koriste se metode statističkog ocenjivanja i zaključivanja, testiranjem početnih hipoteza.</a:t>
            </a:r>
          </a:p>
          <a:p>
            <a:pPr marL="539496" indent="-457200">
              <a:lnSpc>
                <a:spcPct val="150000"/>
              </a:lnSpc>
              <a:buNone/>
            </a:pPr>
            <a:r>
              <a:rPr lang="sr-Latn-RS" sz="15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Prezentacija rezultata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39496" indent="-457200">
              <a:lnSpc>
                <a:spcPct val="150000"/>
              </a:lnSpc>
            </a:pPr>
            <a:r>
              <a:rPr lang="sr-Latn-RS" sz="3200" i="1" dirty="0" smtClean="0">
                <a:latin typeface="Arial" pitchFamily="34" charset="0"/>
                <a:cs typeface="Arial" pitchFamily="34" charset="0"/>
              </a:rPr>
              <a:t>8. Interpretacija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8077200" cy="5562600"/>
          </a:xfrm>
        </p:spPr>
        <p:txBody>
          <a:bodyPr>
            <a:normAutofit/>
          </a:bodyPr>
          <a:lstStyle/>
          <a:p>
            <a:pPr marL="539496" indent="-457200">
              <a:lnSpc>
                <a:spcPct val="150000"/>
              </a:lnSpc>
              <a:buNone/>
            </a:pPr>
            <a:r>
              <a:rPr lang="sr-Latn-R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Zbog subjektivnosti koriste se formalna rešenj: npr. procente iz tabela sa ukrštanjem podataka treba dobuniti merom korelacije.</a:t>
            </a:r>
          </a:p>
          <a:p>
            <a:pPr marL="539496" indent="-457200">
              <a:lnSpc>
                <a:spcPct val="150000"/>
              </a:lnSpc>
              <a:buNone/>
            </a:pPr>
            <a:endParaRPr lang="sr-Latn-RS" sz="1500" i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539496" indent="-457200">
              <a:lnSpc>
                <a:spcPct val="150000"/>
              </a:lnSpc>
              <a:buNone/>
            </a:pPr>
            <a:r>
              <a:rPr lang="sr-Latn-RS" sz="15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Koeficijent korelacije  -1 0 1</a:t>
            </a:r>
          </a:p>
          <a:p>
            <a:pPr marL="539496" indent="-457200">
              <a:lnSpc>
                <a:spcPct val="150000"/>
              </a:lnSpc>
              <a:buNone/>
            </a:pPr>
            <a:endParaRPr lang="sr-Latn-RS" sz="1500" i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539496" indent="-457200">
              <a:lnSpc>
                <a:spcPct val="150000"/>
              </a:lnSpc>
              <a:buNone/>
            </a:pPr>
            <a:r>
              <a:rPr lang="sr-Latn-RS" sz="15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Prezentacija rezultata:</a:t>
            </a:r>
          </a:p>
          <a:p>
            <a:pPr marL="539496" indent="-457200">
              <a:buFont typeface="Wingdings" pitchFamily="2" charset="2"/>
              <a:buChar char="ü"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Ciljevi istraživanja</a:t>
            </a:r>
          </a:p>
          <a:p>
            <a:pPr marL="539496" indent="-457200">
              <a:buFont typeface="Wingdings" pitchFamily="2" charset="2"/>
              <a:buChar char="ü"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Opis obuhvata i geografskog područja</a:t>
            </a:r>
          </a:p>
          <a:p>
            <a:pPr marL="539496" indent="-457200">
              <a:buFont typeface="Wingdings" pitchFamily="2" charset="2"/>
              <a:buChar char="ü"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Metod prikupljanja podataka</a:t>
            </a:r>
          </a:p>
          <a:p>
            <a:pPr marL="539496" indent="-457200">
              <a:buFont typeface="Wingdings" pitchFamily="2" charset="2"/>
              <a:buChar char="ü"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Metod uzorkovanja</a:t>
            </a:r>
          </a:p>
          <a:p>
            <a:pPr marL="539496" indent="-457200">
              <a:buFont typeface="Wingdings" pitchFamily="2" charset="2"/>
              <a:buChar char="ü"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Datum i trajanje</a:t>
            </a:r>
          </a:p>
          <a:p>
            <a:pPr marL="539496" indent="-457200">
              <a:buFont typeface="Wingdings" pitchFamily="2" charset="2"/>
              <a:buChar char="ü"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Preciznost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39496" indent="-457200">
              <a:lnSpc>
                <a:spcPct val="150000"/>
              </a:lnSpc>
            </a:pPr>
            <a:r>
              <a:rPr lang="sr-Latn-RS" sz="3200" i="1" dirty="0" smtClean="0">
                <a:effectLst/>
                <a:latin typeface="Arial" pitchFamily="34" charset="0"/>
                <a:cs typeface="Arial" pitchFamily="34" charset="0"/>
              </a:rPr>
              <a:t>Internet istraživanja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8077200" cy="5562600"/>
          </a:xfrm>
        </p:spPr>
        <p:txBody>
          <a:bodyPr>
            <a:normAutofit/>
          </a:bodyPr>
          <a:lstStyle/>
          <a:p>
            <a:pPr marL="539496" indent="-457200" algn="ctr">
              <a:lnSpc>
                <a:spcPct val="150000"/>
              </a:lnSpc>
              <a:buNone/>
            </a:pPr>
            <a:endParaRPr lang="sr-Latn-RS" sz="1800" i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539496" indent="-457200" algn="ctr">
              <a:lnSpc>
                <a:spcPct val="150000"/>
              </a:lnSpc>
              <a:buNone/>
            </a:pPr>
            <a:endParaRPr lang="sr-Latn-RS" sz="1800" i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539496" indent="-457200" algn="ctr">
              <a:lnSpc>
                <a:spcPct val="150000"/>
              </a:lnSpc>
              <a:buNone/>
            </a:pPr>
            <a:r>
              <a:rPr lang="sr-Latn-RS" sz="15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Marketing aktivnosti ns internetu mogu biti okarakterisane kao “praksa bez teorije”. (Harris, 1997)</a:t>
            </a:r>
          </a:p>
          <a:p>
            <a:pPr marL="539496" indent="-457200">
              <a:lnSpc>
                <a:spcPct val="150000"/>
              </a:lnSpc>
              <a:buNone/>
            </a:pPr>
            <a:endParaRPr lang="sr-Latn-RS" sz="15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539496" indent="-457200">
              <a:lnSpc>
                <a:spcPct val="150000"/>
              </a:lnSpc>
              <a:buNone/>
            </a:pPr>
            <a:endParaRPr lang="sr-Latn-RS" sz="15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539496" indent="-457200">
              <a:lnSpc>
                <a:spcPct val="150000"/>
              </a:lnSpc>
              <a:buNone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 domenu istraživanja internet ima tri osnovne funkcije:</a:t>
            </a:r>
          </a:p>
          <a:p>
            <a:pPr marL="539496" indent="-457200">
              <a:lnSpc>
                <a:spcPct val="150000"/>
              </a:lnSpc>
              <a:buAutoNum type="arabicPeriod"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Kao sfera i sredstvo prikupljanja primarnih podataka (imejl i veb ankete),</a:t>
            </a:r>
          </a:p>
          <a:p>
            <a:pPr marL="539496" indent="-457200">
              <a:lnSpc>
                <a:spcPct val="150000"/>
              </a:lnSpc>
              <a:buAutoNum type="arabicPeriod"/>
            </a:pPr>
            <a:r>
              <a:rPr lang="en-U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ao izvor sekundarnih podataka</a:t>
            </a:r>
          </a:p>
          <a:p>
            <a:pPr marL="539496" indent="-457200">
              <a:lnSpc>
                <a:spcPct val="150000"/>
              </a:lnSpc>
              <a:buAutoNum type="arabicPeriod"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Komunikacioni alat</a:t>
            </a:r>
          </a:p>
          <a:p>
            <a:pPr marL="539496" indent="-457200">
              <a:lnSpc>
                <a:spcPct val="150000"/>
              </a:lnSpc>
              <a:buNone/>
            </a:pPr>
            <a:endParaRPr lang="sr-Latn-RS" sz="1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539496" indent="-457200">
              <a:lnSpc>
                <a:spcPct val="150000"/>
              </a:lnSpc>
              <a:buNone/>
            </a:pPr>
            <a:r>
              <a:rPr lang="sr-Latn-RS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marL="539496" indent="-457200">
              <a:lnSpc>
                <a:spcPct val="150000"/>
              </a:lnSpc>
              <a:buNone/>
            </a:pPr>
            <a:endParaRPr lang="sr-Latn-RS" sz="1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539496" indent="-457200">
              <a:lnSpc>
                <a:spcPct val="150000"/>
              </a:lnSpc>
              <a:buNone/>
            </a:pPr>
            <a:endParaRPr lang="sr-Latn-RS" sz="1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89037"/>
            <a:ext cx="8229600" cy="5668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sr-Latn-R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Savremena koncepcija marketinga:</a:t>
            </a:r>
          </a:p>
          <a:p>
            <a:pPr>
              <a:lnSpc>
                <a:spcPct val="150000"/>
              </a:lnSpc>
              <a:buNone/>
            </a:pPr>
            <a:endParaRPr lang="sr-Latn-RS" sz="2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Calibri" pitchFamily="34" charset="0"/>
              <a:buChar char="→"/>
            </a:pPr>
            <a:r>
              <a:rPr lang="sr-Latn-R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Istraživanje okruženja i tržišta</a:t>
            </a:r>
          </a:p>
          <a:p>
            <a:pPr>
              <a:lnSpc>
                <a:spcPct val="150000"/>
              </a:lnSpc>
              <a:buFont typeface="Calibri" pitchFamily="34" charset="0"/>
              <a:buChar char="→"/>
            </a:pPr>
            <a:r>
              <a:rPr lang="sr-Latn-R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Razvoj IKT-a</a:t>
            </a:r>
          </a:p>
          <a:p>
            <a:pPr>
              <a:lnSpc>
                <a:spcPct val="150000"/>
              </a:lnSpc>
              <a:buFont typeface="Calibri" pitchFamily="34" charset="0"/>
              <a:buChar char="→"/>
            </a:pPr>
            <a:r>
              <a:rPr lang="sr-Latn-R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Jačanje značaja mikrotržišta i mikromarketinga</a:t>
            </a:r>
          </a:p>
          <a:p>
            <a:pPr>
              <a:lnSpc>
                <a:spcPct val="150000"/>
              </a:lnSpc>
              <a:buFont typeface="Calibri" pitchFamily="34" charset="0"/>
              <a:buChar char="→"/>
            </a:pPr>
            <a:r>
              <a:rPr lang="sr-Latn-R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Sve oštrija konkurencija</a:t>
            </a:r>
          </a:p>
          <a:p>
            <a:pPr>
              <a:lnSpc>
                <a:spcPct val="150000"/>
              </a:lnSpc>
              <a:buFont typeface="Calibri" pitchFamily="34" charset="0"/>
              <a:buChar char="→"/>
            </a:pPr>
            <a:r>
              <a:rPr lang="sr-Latn-R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Sajber marketing</a:t>
            </a:r>
          </a:p>
          <a:p>
            <a:pPr>
              <a:lnSpc>
                <a:spcPct val="150000"/>
              </a:lnSpc>
              <a:buFont typeface="Calibri" pitchFamily="34" charset="0"/>
              <a:buChar char="→"/>
            </a:pPr>
            <a:r>
              <a:rPr lang="sr-Latn-R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Interdisciplinarnost marketiga</a:t>
            </a:r>
            <a:endParaRPr lang="sr-Latn-RS" sz="16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RS" sz="2000" dirty="0"/>
              <a:t> </a:t>
            </a:r>
            <a:endParaRPr lang="en-US" sz="2000" dirty="0"/>
          </a:p>
          <a:p>
            <a:pPr>
              <a:lnSpc>
                <a:spcPct val="150000"/>
              </a:lnSpc>
              <a:buFont typeface="Calibri" pitchFamily="34" charset="0"/>
              <a:buChar char="→"/>
            </a:pPr>
            <a:endParaRPr lang="sr-Latn-RS" sz="2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Calibri" pitchFamily="34" charset="0"/>
              <a:buChar char="→"/>
            </a:pPr>
            <a:endParaRPr lang="sr-Latn-RS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  <p:pic>
        <p:nvPicPr>
          <p:cNvPr id="5" name="Picture 4" descr="Slika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65626" y="5543550"/>
            <a:ext cx="1778374" cy="1314450"/>
          </a:xfrm>
          <a:prstGeom prst="rect">
            <a:avLst/>
          </a:prstGeom>
        </p:spPr>
      </p:pic>
      <p:pic>
        <p:nvPicPr>
          <p:cNvPr id="6" name="Picture 5" descr="nestruktuirani podac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2362200"/>
            <a:ext cx="2362200" cy="2362200"/>
          </a:xfrm>
          <a:prstGeom prst="rect">
            <a:avLst/>
          </a:prstGeom>
        </p:spPr>
      </p:pic>
      <p:pic>
        <p:nvPicPr>
          <p:cNvPr id="7" name="Picture 6" descr="Big dat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3200" y="0"/>
            <a:ext cx="2278380" cy="1280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"/>
          <p:cNvGrpSpPr/>
          <p:nvPr/>
        </p:nvGrpSpPr>
        <p:grpSpPr>
          <a:xfrm>
            <a:off x="2667000" y="0"/>
            <a:ext cx="5181600" cy="6858000"/>
            <a:chOff x="1143000" y="95250"/>
            <a:chExt cx="5960011" cy="5048250"/>
          </a:xfrm>
        </p:grpSpPr>
        <p:graphicFrame>
          <p:nvGraphicFramePr>
            <p:cNvPr id="8" name="Diagram 7"/>
            <p:cNvGraphicFramePr/>
            <p:nvPr/>
          </p:nvGraphicFramePr>
          <p:xfrm>
            <a:off x="1143000" y="95250"/>
            <a:ext cx="3124200" cy="504825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aphicFrame>
          <p:nvGraphicFramePr>
            <p:cNvPr id="9" name="Diagram 8"/>
            <p:cNvGraphicFramePr/>
            <p:nvPr/>
          </p:nvGraphicFramePr>
          <p:xfrm>
            <a:off x="4411393" y="95250"/>
            <a:ext cx="2691618" cy="326525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6" r:lo="rId7" r:qs="rId8" r:cs="rId9"/>
            </a:graphicData>
          </a:graphic>
        </p:graphicFrame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39496" indent="-457200">
              <a:lnSpc>
                <a:spcPct val="150000"/>
              </a:lnSpc>
            </a:pPr>
            <a:r>
              <a:rPr lang="sr-Latn-RS" sz="3200" i="1" dirty="0" smtClean="0">
                <a:effectLst/>
                <a:latin typeface="Arial" pitchFamily="34" charset="0"/>
                <a:cs typeface="Arial" pitchFamily="34" charset="0"/>
              </a:rPr>
              <a:t>Internet istraživanja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8077200" cy="5562600"/>
          </a:xfrm>
        </p:spPr>
        <p:txBody>
          <a:bodyPr>
            <a:normAutofit/>
          </a:bodyPr>
          <a:lstStyle/>
          <a:p>
            <a:pPr marL="539496" indent="-457200">
              <a:lnSpc>
                <a:spcPct val="150000"/>
              </a:lnSpc>
              <a:buNone/>
            </a:pPr>
            <a:endParaRPr lang="sr-Latn-RS" sz="15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539496" indent="-457200">
              <a:lnSpc>
                <a:spcPct val="150000"/>
              </a:lnSpc>
              <a:buNone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Prikupljanje </a:t>
            </a:r>
            <a:r>
              <a:rPr lang="sr-Latn-RS" sz="15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primarnih</a:t>
            </a: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podataka putem interneta vrši se primenom osnovnih internet servisa – elektronske poste (e-mail) i world wide web-a (web, www) korišćenjem tri osnovna modela:</a:t>
            </a:r>
          </a:p>
          <a:p>
            <a:pPr marL="539496" indent="-457200">
              <a:lnSpc>
                <a:spcPct val="150000"/>
              </a:lnSpc>
              <a:buNone/>
            </a:pPr>
            <a:endParaRPr lang="sr-Latn-RS" sz="15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539496" indent="-457200">
              <a:lnSpc>
                <a:spcPct val="150000"/>
              </a:lnSpc>
              <a:buAutoNum type="arabicPeriod"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Model baziran na elektronskoj pošti.</a:t>
            </a:r>
          </a:p>
          <a:p>
            <a:pPr marL="539496" indent="-457200">
              <a:lnSpc>
                <a:spcPct val="150000"/>
              </a:lnSpc>
              <a:buAutoNum type="arabicPeriod"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Model baziran na vebu.</a:t>
            </a:r>
          </a:p>
          <a:p>
            <a:pPr marL="539496" indent="-457200">
              <a:lnSpc>
                <a:spcPct val="150000"/>
              </a:lnSpc>
              <a:buAutoNum type="arabicPeriod"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Hibridni model.</a:t>
            </a:r>
          </a:p>
          <a:p>
            <a:pPr marL="539496" indent="-457200">
              <a:lnSpc>
                <a:spcPct val="150000"/>
              </a:lnSpc>
              <a:buNone/>
            </a:pPr>
            <a:endParaRPr lang="sr-Latn-RS" sz="1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539496" indent="-457200">
              <a:lnSpc>
                <a:spcPct val="150000"/>
              </a:lnSpc>
              <a:buNone/>
            </a:pPr>
            <a:endParaRPr lang="sr-Latn-RS" sz="1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39496" indent="-457200">
              <a:lnSpc>
                <a:spcPct val="150000"/>
              </a:lnSpc>
            </a:pPr>
            <a:r>
              <a:rPr lang="sr-Latn-RS" sz="3200" i="1" dirty="0" smtClean="0">
                <a:effectLst/>
                <a:latin typeface="Arial" pitchFamily="34" charset="0"/>
                <a:cs typeface="Arial" pitchFamily="34" charset="0"/>
              </a:rPr>
              <a:t>Internet istraživanja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8077200" cy="5562600"/>
          </a:xfrm>
        </p:spPr>
        <p:txBody>
          <a:bodyPr>
            <a:normAutofit/>
          </a:bodyPr>
          <a:lstStyle/>
          <a:p>
            <a:pPr marL="539496" indent="-457200">
              <a:lnSpc>
                <a:spcPct val="150000"/>
              </a:lnSpc>
              <a:buNone/>
            </a:pPr>
            <a:endParaRPr lang="sr-Latn-RS" sz="1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539496" indent="-457200" algn="just">
              <a:lnSpc>
                <a:spcPct val="150000"/>
              </a:lnSpc>
              <a:buNone/>
            </a:pPr>
            <a:r>
              <a:rPr lang="sr-Latn-RS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Ako internet posmatramo kao najvažniji izvor sekundarnih podataka, njegovi osnovni servisi su: veb, diskusione grupe, mejling liste i gopher.</a:t>
            </a:r>
          </a:p>
          <a:p>
            <a:pPr marL="539496" indent="-457200">
              <a:lnSpc>
                <a:spcPct val="150000"/>
              </a:lnSpc>
              <a:buNone/>
            </a:pPr>
            <a:endParaRPr lang="sr-Latn-RS" sz="15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539496" indent="-457200">
              <a:lnSpc>
                <a:spcPct val="150000"/>
              </a:lnSpc>
              <a:buNone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Osnovne prednosti veba u odnosu na ostale internet alate su: </a:t>
            </a:r>
          </a:p>
          <a:p>
            <a:pPr marL="539496" indent="-457200">
              <a:lnSpc>
                <a:spcPct val="150000"/>
              </a:lnSpc>
              <a:buAutoNum type="arabicPeriod"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Interaktivnost</a:t>
            </a:r>
          </a:p>
          <a:p>
            <a:pPr marL="539496" indent="-457200">
              <a:lnSpc>
                <a:spcPct val="150000"/>
              </a:lnSpc>
              <a:buAutoNum type="arabicPeriod"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Multimedijalnost i</a:t>
            </a:r>
          </a:p>
          <a:p>
            <a:pPr marL="539496" indent="-457200">
              <a:lnSpc>
                <a:spcPct val="150000"/>
              </a:lnSpc>
              <a:buAutoNum type="arabicPeriod"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Distribuiranost</a:t>
            </a:r>
          </a:p>
          <a:p>
            <a:pPr marL="539496" indent="-457200">
              <a:lnSpc>
                <a:spcPct val="150000"/>
              </a:lnSpc>
              <a:buNone/>
            </a:pPr>
            <a:endParaRPr lang="sr-Latn-RS" sz="1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0688" cy="1143000"/>
          </a:xfrm>
        </p:spPr>
        <p:txBody>
          <a:bodyPr>
            <a:normAutofit fontScale="90000"/>
          </a:bodyPr>
          <a:lstStyle/>
          <a:p>
            <a:pPr marL="539496" indent="-457200">
              <a:lnSpc>
                <a:spcPct val="150000"/>
              </a:lnSpc>
            </a:pPr>
            <a:r>
              <a:rPr lang="sr-Latn-RS" sz="3600" i="1" dirty="0" smtClean="0">
                <a:effectLst/>
                <a:latin typeface="Arial" pitchFamily="34" charset="0"/>
                <a:cs typeface="Arial" pitchFamily="34" charset="0"/>
              </a:rPr>
              <a:t>Prednosti i nedostaci internet istraživanja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371600" y="2514600"/>
          <a:ext cx="7499350" cy="1483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749675"/>
                <a:gridCol w="3749675"/>
              </a:tblGrid>
              <a:tr h="370840"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Arial" pitchFamily="34" charset="0"/>
                          <a:cs typeface="Arial" pitchFamily="34" charset="0"/>
                        </a:rPr>
                        <a:t>Prednosti</a:t>
                      </a:r>
                      <a:r>
                        <a:rPr lang="sr-Latn-RS" baseline="0" dirty="0" smtClean="0">
                          <a:latin typeface="Arial" pitchFamily="34" charset="0"/>
                          <a:cs typeface="Arial" pitchFamily="34" charset="0"/>
                        </a:rPr>
                        <a:t> internet istraživanja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Arial" pitchFamily="34" charset="0"/>
                          <a:cs typeface="Arial" pitchFamily="34" charset="0"/>
                        </a:rPr>
                        <a:t>Nedostaci primarnih podataka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Cena</a:t>
                      </a:r>
                      <a:endParaRPr lang="en-US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Neodgovor</a:t>
                      </a:r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Brzina </a:t>
                      </a:r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Upitna</a:t>
                      </a:r>
                      <a:r>
                        <a:rPr lang="sr-Latn-RS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je reprezentativnost</a:t>
                      </a:r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Dostupnost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Tehničko-tehnološka zahtevnost</a:t>
                      </a:r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Q&amp;A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1676400"/>
            <a:ext cx="5334000" cy="2939861"/>
          </a:xfrm>
          <a:prstGeom prst="rect">
            <a:avLst/>
          </a:prstGeom>
        </p:spPr>
      </p:pic>
      <p:pic>
        <p:nvPicPr>
          <p:cNvPr id="7" name="Picture 6" descr="Q&amp;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1000" y="5486400"/>
            <a:ext cx="11430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762000"/>
            <a:ext cx="7620000" cy="566896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sr-Latn-R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Proces upravljanja marketingom</a:t>
            </a:r>
          </a:p>
          <a:p>
            <a:pPr>
              <a:lnSpc>
                <a:spcPct val="150000"/>
              </a:lnSpc>
              <a:buNone/>
            </a:pPr>
            <a:endParaRPr lang="sr-Latn-RS" sz="1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sr-Latn-R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Analiza mogućnosti tržišta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sr-Latn-R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Istraživanje i selekcija ciljnih tržišta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sr-Latn-R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Razvoj marketing strategija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sr-Latn-R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Planiranje marketing taktika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sr-Latn-R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Primena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sr-Latn-R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Kontrola markting napora</a:t>
            </a:r>
            <a:endParaRPr lang="sr-Latn-RS" sz="16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RS" sz="2000" dirty="0"/>
              <a:t> </a:t>
            </a:r>
            <a:endParaRPr lang="en-US" sz="2000" dirty="0"/>
          </a:p>
          <a:p>
            <a:pPr>
              <a:buNone/>
            </a:pPr>
            <a:r>
              <a:rPr lang="sr-Latn-R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sr-Latn-RS" dirty="0" smtClean="0">
                <a:solidFill>
                  <a:schemeClr val="tx2"/>
                </a:solidFill>
              </a:rPr>
              <a:t>I →SCP →MM→ Pr →K</a:t>
            </a:r>
          </a:p>
          <a:p>
            <a:endParaRPr lang="en-US" dirty="0"/>
          </a:p>
        </p:txBody>
      </p:sp>
      <p:pic>
        <p:nvPicPr>
          <p:cNvPr id="4" name="Picture 3" descr="Slika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8400" y="2286000"/>
            <a:ext cx="2190750" cy="1619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8686800" cy="627856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sr-Latn-RS" sz="2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Model marketing sistema</a:t>
            </a:r>
          </a:p>
          <a:p>
            <a:pPr>
              <a:lnSpc>
                <a:spcPct val="150000"/>
              </a:lnSpc>
              <a:buFont typeface="Calibri" pitchFamily="34" charset="0"/>
              <a:buChar char="→"/>
            </a:pPr>
            <a:endParaRPr lang="sr-Latn-RS" sz="1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RS" sz="1800" dirty="0"/>
              <a:t> </a:t>
            </a:r>
            <a:endParaRPr lang="en-US" sz="1800" dirty="0"/>
          </a:p>
          <a:p>
            <a:pPr>
              <a:lnSpc>
                <a:spcPct val="150000"/>
              </a:lnSpc>
              <a:buFont typeface="Calibri" pitchFamily="34" charset="0"/>
              <a:buChar char="→"/>
            </a:pPr>
            <a:endParaRPr lang="sr-Latn-RS" sz="2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Calibri" pitchFamily="34" charset="0"/>
              <a:buChar char="→"/>
            </a:pPr>
            <a:endParaRPr lang="sr-Latn-RS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  <p:pic>
        <p:nvPicPr>
          <p:cNvPr id="5" name="Picture 4" descr="survey-project-implementation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914400"/>
            <a:ext cx="6819900" cy="51149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600200" y="381000"/>
            <a:ext cx="1447800" cy="1295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62200" y="381000"/>
            <a:ext cx="63246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96200" y="685800"/>
            <a:ext cx="1143000" cy="5562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76400" y="838200"/>
            <a:ext cx="1371600" cy="5334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0" y="5562600"/>
            <a:ext cx="70866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762000"/>
            <a:ext cx="8534400" cy="5562600"/>
          </a:xfrm>
        </p:spPr>
        <p:txBody>
          <a:bodyPr>
            <a:normAutofit fontScale="62500" lnSpcReduction="20000"/>
          </a:bodyPr>
          <a:lstStyle/>
          <a:p>
            <a:pPr marL="457200" indent="-457200">
              <a:lnSpc>
                <a:spcPct val="150000"/>
              </a:lnSpc>
              <a:buNone/>
            </a:pPr>
            <a:r>
              <a:rPr lang="sr-Latn-RS" sz="2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Strateški marketing </a:t>
            </a:r>
            <a:r>
              <a:rPr lang="sr-Latn-RS" sz="2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obuhvata sledeće procese:</a:t>
            </a:r>
          </a:p>
          <a:p>
            <a:pPr marL="457200" indent="-457200">
              <a:lnSpc>
                <a:spcPct val="150000"/>
              </a:lnSpc>
              <a:buNone/>
            </a:pPr>
            <a:endParaRPr lang="sr-Latn-RS" sz="19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  <a:buNone/>
            </a:pPr>
            <a:r>
              <a:rPr lang="sr-Latn-RS" sz="2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1. Analizu faktora okruženja </a:t>
            </a:r>
          </a:p>
          <a:p>
            <a:pPr marL="457200" indent="-457200">
              <a:lnSpc>
                <a:spcPct val="150000"/>
              </a:lnSpc>
              <a:buAutoNum type="alphaLcPeriod"/>
            </a:pPr>
            <a:r>
              <a:rPr lang="sr-Latn-RS" sz="2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Interno okruženje (ciljevi i resursi kompanije)</a:t>
            </a:r>
          </a:p>
          <a:p>
            <a:pPr marL="457200" indent="-457200">
              <a:lnSpc>
                <a:spcPct val="150000"/>
              </a:lnSpc>
              <a:buAutoNum type="alphaLcPeriod"/>
            </a:pPr>
            <a:r>
              <a:rPr lang="sr-Latn-RS" sz="2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Eksterno okruženje (konkurencija, pravno-politički sistem, društveno kulturni ambijent, privredno-ekonomsko okruženje i tehnološko okruženje)</a:t>
            </a:r>
            <a:endParaRPr lang="en-US" sz="21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  <a:buNone/>
            </a:pPr>
            <a:endParaRPr lang="sr-Latn-RS" sz="21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  <a:buNone/>
            </a:pPr>
            <a:r>
              <a:rPr lang="sr-Latn-RS" sz="2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2. Strateško planiranje marketinga</a:t>
            </a:r>
          </a:p>
          <a:p>
            <a:pPr marL="457200" indent="-457200">
              <a:lnSpc>
                <a:spcPct val="150000"/>
              </a:lnSpc>
              <a:buAutoNum type="alphaLcPeriod"/>
            </a:pPr>
            <a:r>
              <a:rPr lang="sr-Latn-RS" sz="2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Utvrđivanje ciljeva</a:t>
            </a:r>
          </a:p>
          <a:p>
            <a:pPr marL="457200" indent="-457200">
              <a:lnSpc>
                <a:spcPct val="150000"/>
              </a:lnSpc>
              <a:buAutoNum type="alphaLcPeriod"/>
            </a:pPr>
            <a:r>
              <a:rPr lang="sr-Latn-RS" sz="2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Formulisanje strategije na nivou kompanije i poslovne jedinice</a:t>
            </a:r>
          </a:p>
          <a:p>
            <a:pPr marL="457200" indent="-457200">
              <a:lnSpc>
                <a:spcPct val="150000"/>
              </a:lnSpc>
              <a:buAutoNum type="alphaLcPeriod"/>
            </a:pPr>
            <a:r>
              <a:rPr lang="sr-Latn-RS" sz="2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Izbor marketing strategije za tržišta kojima su namenjeni određeni proizvodi</a:t>
            </a:r>
          </a:p>
          <a:p>
            <a:pPr marL="457200" indent="-457200">
              <a:lnSpc>
                <a:spcPct val="150000"/>
              </a:lnSpc>
              <a:buAutoNum type="alphaLcPeriod"/>
            </a:pPr>
            <a:r>
              <a:rPr lang="sr-Latn-RS" sz="2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Razvoj i primena marketing programa koji su usmereni ka zadovoljenju potreba ciljnih tržišta</a:t>
            </a:r>
          </a:p>
          <a:p>
            <a:pPr>
              <a:lnSpc>
                <a:spcPct val="150000"/>
              </a:lnSpc>
              <a:buAutoNum type="arabicPeriod"/>
            </a:pPr>
            <a:endParaRPr lang="sr-Latn-RS" sz="1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Calibri" pitchFamily="34" charset="0"/>
              <a:buChar char="→"/>
            </a:pPr>
            <a:endParaRPr lang="sr-Latn-RS" sz="1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sr-Latn-RS" sz="1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Calibri" pitchFamily="34" charset="0"/>
              <a:buChar char="→"/>
            </a:pPr>
            <a:endParaRPr lang="sr-Latn-RS" sz="1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RS" sz="1800" dirty="0"/>
              <a:t> </a:t>
            </a:r>
            <a:endParaRPr lang="en-US" sz="1800" dirty="0"/>
          </a:p>
          <a:p>
            <a:pPr>
              <a:lnSpc>
                <a:spcPct val="150000"/>
              </a:lnSpc>
              <a:buFont typeface="Calibri" pitchFamily="34" charset="0"/>
              <a:buChar char="→"/>
            </a:pPr>
            <a:endParaRPr lang="sr-Latn-RS" sz="2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Calibri" pitchFamily="34" charset="0"/>
              <a:buChar char="→"/>
            </a:pPr>
            <a:endParaRPr lang="sr-Latn-RS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7696200" cy="5867400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lnSpc>
                <a:spcPct val="150000"/>
              </a:lnSpc>
              <a:buNone/>
            </a:pPr>
            <a:r>
              <a:rPr lang="sr-Latn-RS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3. Definisanje i sprovođenje marketing strategija</a:t>
            </a:r>
            <a:endParaRPr lang="en-US" sz="1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Korpotarivna</a:t>
            </a:r>
            <a:endParaRPr lang="en-US" sz="1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Poslovna</a:t>
            </a:r>
            <a:r>
              <a:rPr lang="en-US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Funkcionalna</a:t>
            </a:r>
            <a:endParaRPr lang="en-US" sz="1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  <a:buNone/>
            </a:pPr>
            <a:r>
              <a:rPr lang="sr-Latn-RS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Da</a:t>
            </a:r>
            <a:r>
              <a:rPr lang="en-US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bi marketing </a:t>
            </a:r>
            <a:r>
              <a:rPr lang="en-US" sz="1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mena</a:t>
            </a:r>
            <a:r>
              <a:rPr lang="sr-Latn-RS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džeri razvijali marketing strategije i upravljali njima, oni se moraju usresrediti na nekoliko marketinških zadataka: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sr-Latn-RS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naliza tržišnih šansi i ograničenja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sr-Latn-RS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zbor ciljnih tržišta (kupaca)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sr-Latn-RS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azvoj instrumenata marketing miksa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sr-Latn-RS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naliza unutrašnjih cinilaca i jakih i slabih strana marketinga i preduzeća u celini</a:t>
            </a:r>
          </a:p>
          <a:p>
            <a:pPr marL="457200" indent="-457200">
              <a:lnSpc>
                <a:spcPct val="150000"/>
              </a:lnSpc>
              <a:buNone/>
            </a:pPr>
            <a:endParaRPr lang="sr-Latn-RS" sz="1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  <a:buNone/>
            </a:pPr>
            <a:r>
              <a:rPr lang="sr-Latn-RS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4. Kontrolu i reviziju marketinga </a:t>
            </a:r>
          </a:p>
          <a:p>
            <a:pPr>
              <a:lnSpc>
                <a:spcPct val="150000"/>
              </a:lnSpc>
              <a:buAutoNum type="arabicPeriod"/>
            </a:pPr>
            <a:endParaRPr lang="sr-Latn-RS" sz="1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Calibri" pitchFamily="34" charset="0"/>
              <a:buChar char="→"/>
            </a:pPr>
            <a:endParaRPr lang="sr-Latn-RS" sz="1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sr-Latn-RS" sz="1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Calibri" pitchFamily="34" charset="0"/>
              <a:buChar char="→"/>
            </a:pPr>
            <a:endParaRPr lang="sr-Latn-RS" sz="1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RS" sz="1800" dirty="0"/>
              <a:t> </a:t>
            </a:r>
            <a:endParaRPr lang="en-US" sz="1800" dirty="0"/>
          </a:p>
          <a:p>
            <a:pPr>
              <a:lnSpc>
                <a:spcPct val="150000"/>
              </a:lnSpc>
              <a:buFont typeface="Calibri" pitchFamily="34" charset="0"/>
              <a:buChar char="→"/>
            </a:pPr>
            <a:endParaRPr lang="sr-Latn-RS" sz="2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Calibri" pitchFamily="34" charset="0"/>
              <a:buChar char="→"/>
            </a:pPr>
            <a:endParaRPr lang="sr-Latn-RS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  <p:pic>
        <p:nvPicPr>
          <p:cNvPr id="4" name="Picture 3" descr="Potrosac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762000"/>
            <a:ext cx="2362200" cy="1234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09600"/>
            <a:ext cx="8229600" cy="5668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Calibri" pitchFamily="34" charset="0"/>
              <a:buChar char="→"/>
            </a:pPr>
            <a:endParaRPr lang="sr-Latn-RS" sz="1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Calibri" pitchFamily="34" charset="0"/>
              <a:buChar char="→"/>
            </a:pPr>
            <a:endParaRPr lang="sr-Latn-RS" sz="1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Calibri" pitchFamily="34" charset="0"/>
              <a:buChar char="→"/>
            </a:pPr>
            <a:r>
              <a:rPr lang="sr-Latn-R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Istraživanje </a:t>
            </a:r>
            <a:r>
              <a:rPr lang="sr-Latn-R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tržišta</a:t>
            </a:r>
            <a:r>
              <a:rPr lang="sr-Latn-R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lnSpc>
                <a:spcPct val="150000"/>
              </a:lnSpc>
              <a:buNone/>
            </a:pP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Sistemsko planiranje, praćenje, prikupljanje, analiza i izveštavanje o podacima i nalazima relevantnim za specifičnu situaciju (problem) na tržištu sa kojim se organizacija susreće u svom internom ili eksternom okruženju.</a:t>
            </a:r>
          </a:p>
          <a:p>
            <a:pPr>
              <a:lnSpc>
                <a:spcPct val="150000"/>
              </a:lnSpc>
              <a:buNone/>
            </a:pPr>
            <a:endParaRPr lang="sr-Latn-RS" sz="1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Calibri" pitchFamily="34" charset="0"/>
              <a:buChar char="→"/>
            </a:pPr>
            <a:r>
              <a:rPr lang="sr-Latn-R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Istraživanje </a:t>
            </a:r>
            <a:r>
              <a:rPr lang="sr-Latn-R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marketinga</a:t>
            </a:r>
            <a:r>
              <a:rPr lang="sr-Latn-R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lnSpc>
                <a:spcPct val="150000"/>
              </a:lnSpc>
              <a:buNone/>
            </a:pPr>
            <a:r>
              <a:rPr lang="sr-Latn-R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sr-Latn-RS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Pojam širi od istraživanja tržišta jer obuhvata i ostale elemente marketing miksa.  Istraživanje marketinga predstavlja prikupljanje, analizu, kontrolu i razmenu informacija neophodnih za donopenje poslovnih odluka.</a:t>
            </a:r>
          </a:p>
          <a:p>
            <a:pPr>
              <a:lnSpc>
                <a:spcPct val="150000"/>
              </a:lnSpc>
              <a:buFont typeface="Calibri" pitchFamily="34" charset="0"/>
              <a:buChar char="→"/>
            </a:pPr>
            <a:endParaRPr lang="sr-Latn-RS" sz="16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RS" sz="2000" dirty="0"/>
              <a:t> </a:t>
            </a:r>
            <a:endParaRPr lang="en-US" sz="2000" dirty="0"/>
          </a:p>
          <a:p>
            <a:pPr>
              <a:lnSpc>
                <a:spcPct val="150000"/>
              </a:lnSpc>
              <a:buFont typeface="Calibri" pitchFamily="34" charset="0"/>
              <a:buChar char="→"/>
            </a:pPr>
            <a:endParaRPr lang="sr-Latn-RS" sz="2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Calibri" pitchFamily="34" charset="0"/>
              <a:buChar char="→"/>
            </a:pPr>
            <a:endParaRPr lang="sr-Latn-RS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295400"/>
            <a:ext cx="7498080" cy="5181600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60000"/>
              </a:lnSpc>
              <a:buNone/>
            </a:pPr>
            <a:r>
              <a:rPr lang="sr-Latn-ME" sz="2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sr-Latn-ME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Posmatrajući uloge u društvenim istraživanjima, mogu se uočiti tri osnove:</a:t>
            </a:r>
          </a:p>
          <a:p>
            <a:pPr marL="425196" algn="just">
              <a:lnSpc>
                <a:spcPct val="160000"/>
              </a:lnSpc>
              <a:buAutoNum type="arabicPeriod"/>
            </a:pPr>
            <a:r>
              <a:rPr lang="sr-Latn-ME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Subjekat (onaj koji realizuje istraživanje);</a:t>
            </a:r>
          </a:p>
          <a:p>
            <a:pPr marL="425196" algn="just">
              <a:lnSpc>
                <a:spcPct val="160000"/>
              </a:lnSpc>
              <a:buAutoNum type="arabicPeriod"/>
            </a:pPr>
            <a:r>
              <a:rPr lang="sr-Latn-ME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Objekat (sagovornik koji je upoznat sa istraživanjem);</a:t>
            </a:r>
          </a:p>
          <a:p>
            <a:pPr marL="425196" algn="just">
              <a:lnSpc>
                <a:spcPct val="160000"/>
              </a:lnSpc>
              <a:buAutoNum type="arabicPeriod"/>
            </a:pPr>
            <a:r>
              <a:rPr lang="sr-Latn-ME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Naručilac (pojedinac ili institucija kojima su potrebne informacije).</a:t>
            </a:r>
          </a:p>
          <a:p>
            <a:pPr marL="425196" algn="just">
              <a:lnSpc>
                <a:spcPct val="160000"/>
              </a:lnSpc>
              <a:buNone/>
            </a:pPr>
            <a:endParaRPr lang="en-US" sz="1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60000"/>
              </a:lnSpc>
              <a:buNone/>
            </a:pPr>
            <a:r>
              <a:rPr lang="sr-Latn-RS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Prilikom istraživanja ljudskog ponašanja u obavezi smo da vodimo računa o dve vrste </a:t>
            </a:r>
            <a:r>
              <a:rPr lang="sr-Latn-RS" sz="1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determinizma</a:t>
            </a:r>
            <a:r>
              <a:rPr lang="sr-Latn-RS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sr-Latn-RS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Prirodnom determinizmu (čovekovo materijalno okruženje u kojem živi i radi);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sr-Latn-RS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Socijalnom determinizmu (u prvom redu ga čime društvene institucije i društvene norme koje neposredno određuju ponašanje pojedinca).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12345</TotalTime>
  <Words>675</Words>
  <Application>Microsoft Office PowerPoint</Application>
  <PresentationFormat>On-screen Show (4:3)</PresentationFormat>
  <Paragraphs>297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Solstice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Proces istraživanja marketinga</vt:lpstr>
      <vt:lpstr>1. Definisanje problema istraživnja</vt:lpstr>
      <vt:lpstr>2. Identifikacija izvora podataka</vt:lpstr>
      <vt:lpstr>2. Identifikacija izvora podataka</vt:lpstr>
      <vt:lpstr>2. Identifikacija izvora podataka</vt:lpstr>
      <vt:lpstr>2. Identifikacija izvora podataka</vt:lpstr>
      <vt:lpstr>2. Identifikacija izvora podataka</vt:lpstr>
      <vt:lpstr>2. Identifikacija izvora podataka</vt:lpstr>
      <vt:lpstr>Slide 20</vt:lpstr>
      <vt:lpstr>3. Izbor metoda za prikupljanje podataka </vt:lpstr>
      <vt:lpstr>3. Izbor metoda za prikupljanje podataka </vt:lpstr>
      <vt:lpstr>3. Izbor metoda za prikupljanje podataka </vt:lpstr>
      <vt:lpstr>4. Formiranje uzorka</vt:lpstr>
      <vt:lpstr>5. Prikupljanje podataka</vt:lpstr>
      <vt:lpstr>6. Obrada podataka</vt:lpstr>
      <vt:lpstr>7. Analiza podataka</vt:lpstr>
      <vt:lpstr>8. Interpretacija</vt:lpstr>
      <vt:lpstr>Internet istraživanja</vt:lpstr>
      <vt:lpstr>Slide 30</vt:lpstr>
      <vt:lpstr>Internet istraživanja</vt:lpstr>
      <vt:lpstr>Internet istraživanja</vt:lpstr>
      <vt:lpstr>Prednosti i nedostaci internet istraživanja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CENA</dc:title>
  <dc:creator>user</dc:creator>
  <cp:lastModifiedBy>user</cp:lastModifiedBy>
  <cp:revision>1210</cp:revision>
  <dcterms:created xsi:type="dcterms:W3CDTF">2015-03-31T20:41:07Z</dcterms:created>
  <dcterms:modified xsi:type="dcterms:W3CDTF">2020-03-09T09:19:50Z</dcterms:modified>
</cp:coreProperties>
</file>