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EBEAFA-32A0-434C-B808-11932C6810C1}"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F6D47-7CEE-4963-877D-29F81DE939F5}" type="slidenum">
              <a:rPr lang="en-US" smtClean="0"/>
              <a:t>‹#›</a:t>
            </a:fld>
            <a:endParaRPr lang="en-US"/>
          </a:p>
        </p:txBody>
      </p:sp>
    </p:spTree>
    <p:extLst>
      <p:ext uri="{BB962C8B-B14F-4D97-AF65-F5344CB8AC3E}">
        <p14:creationId xmlns:p14="http://schemas.microsoft.com/office/powerpoint/2010/main" val="3550495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EBEAFA-32A0-434C-B808-11932C6810C1}"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F6D47-7CEE-4963-877D-29F81DE939F5}" type="slidenum">
              <a:rPr lang="en-US" smtClean="0"/>
              <a:t>‹#›</a:t>
            </a:fld>
            <a:endParaRPr lang="en-US"/>
          </a:p>
        </p:txBody>
      </p:sp>
    </p:spTree>
    <p:extLst>
      <p:ext uri="{BB962C8B-B14F-4D97-AF65-F5344CB8AC3E}">
        <p14:creationId xmlns:p14="http://schemas.microsoft.com/office/powerpoint/2010/main" val="1298172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EBEAFA-32A0-434C-B808-11932C6810C1}"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F6D47-7CEE-4963-877D-29F81DE939F5}" type="slidenum">
              <a:rPr lang="en-US" smtClean="0"/>
              <a:t>‹#›</a:t>
            </a:fld>
            <a:endParaRPr lang="en-US"/>
          </a:p>
        </p:txBody>
      </p:sp>
    </p:spTree>
    <p:extLst>
      <p:ext uri="{BB962C8B-B14F-4D97-AF65-F5344CB8AC3E}">
        <p14:creationId xmlns:p14="http://schemas.microsoft.com/office/powerpoint/2010/main" val="3909486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EBEAFA-32A0-434C-B808-11932C6810C1}"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F6D47-7CEE-4963-877D-29F81DE939F5}" type="slidenum">
              <a:rPr lang="en-US" smtClean="0"/>
              <a:t>‹#›</a:t>
            </a:fld>
            <a:endParaRPr lang="en-US"/>
          </a:p>
        </p:txBody>
      </p:sp>
    </p:spTree>
    <p:extLst>
      <p:ext uri="{BB962C8B-B14F-4D97-AF65-F5344CB8AC3E}">
        <p14:creationId xmlns:p14="http://schemas.microsoft.com/office/powerpoint/2010/main" val="2388219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EBEAFA-32A0-434C-B808-11932C6810C1}" type="datetimeFigureOut">
              <a:rPr lang="en-US" smtClean="0"/>
              <a:t>10/20/2020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1F6D47-7CEE-4963-877D-29F81DE939F5}" type="slidenum">
              <a:rPr lang="en-US" smtClean="0"/>
              <a:t>‹#›</a:t>
            </a:fld>
            <a:endParaRPr lang="en-US"/>
          </a:p>
        </p:txBody>
      </p:sp>
    </p:spTree>
    <p:extLst>
      <p:ext uri="{BB962C8B-B14F-4D97-AF65-F5344CB8AC3E}">
        <p14:creationId xmlns:p14="http://schemas.microsoft.com/office/powerpoint/2010/main" val="1907108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FEBEAFA-32A0-434C-B808-11932C6810C1}"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F6D47-7CEE-4963-877D-29F81DE939F5}" type="slidenum">
              <a:rPr lang="en-US" smtClean="0"/>
              <a:t>‹#›</a:t>
            </a:fld>
            <a:endParaRPr lang="en-US"/>
          </a:p>
        </p:txBody>
      </p:sp>
    </p:spTree>
    <p:extLst>
      <p:ext uri="{BB962C8B-B14F-4D97-AF65-F5344CB8AC3E}">
        <p14:creationId xmlns:p14="http://schemas.microsoft.com/office/powerpoint/2010/main" val="2125744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EBEAFA-32A0-434C-B808-11932C6810C1}" type="datetimeFigureOut">
              <a:rPr lang="en-US" smtClean="0"/>
              <a:t>10/20/2020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1F6D47-7CEE-4963-877D-29F81DE939F5}" type="slidenum">
              <a:rPr lang="en-US" smtClean="0"/>
              <a:t>‹#›</a:t>
            </a:fld>
            <a:endParaRPr lang="en-US"/>
          </a:p>
        </p:txBody>
      </p:sp>
    </p:spTree>
    <p:extLst>
      <p:ext uri="{BB962C8B-B14F-4D97-AF65-F5344CB8AC3E}">
        <p14:creationId xmlns:p14="http://schemas.microsoft.com/office/powerpoint/2010/main" val="265328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EBEAFA-32A0-434C-B808-11932C6810C1}" type="datetimeFigureOut">
              <a:rPr lang="en-US" smtClean="0"/>
              <a:t>10/20/2020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1F6D47-7CEE-4963-877D-29F81DE939F5}" type="slidenum">
              <a:rPr lang="en-US" smtClean="0"/>
              <a:t>‹#›</a:t>
            </a:fld>
            <a:endParaRPr lang="en-US"/>
          </a:p>
        </p:txBody>
      </p:sp>
    </p:spTree>
    <p:extLst>
      <p:ext uri="{BB962C8B-B14F-4D97-AF65-F5344CB8AC3E}">
        <p14:creationId xmlns:p14="http://schemas.microsoft.com/office/powerpoint/2010/main" val="3868174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EBEAFA-32A0-434C-B808-11932C6810C1}" type="datetimeFigureOut">
              <a:rPr lang="en-US" smtClean="0"/>
              <a:t>10/20/2020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1F6D47-7CEE-4963-877D-29F81DE939F5}" type="slidenum">
              <a:rPr lang="en-US" smtClean="0"/>
              <a:t>‹#›</a:t>
            </a:fld>
            <a:endParaRPr lang="en-US"/>
          </a:p>
        </p:txBody>
      </p:sp>
    </p:spTree>
    <p:extLst>
      <p:ext uri="{BB962C8B-B14F-4D97-AF65-F5344CB8AC3E}">
        <p14:creationId xmlns:p14="http://schemas.microsoft.com/office/powerpoint/2010/main" val="4011815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EBEAFA-32A0-434C-B808-11932C6810C1}"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F6D47-7CEE-4963-877D-29F81DE939F5}" type="slidenum">
              <a:rPr lang="en-US" smtClean="0"/>
              <a:t>‹#›</a:t>
            </a:fld>
            <a:endParaRPr lang="en-US"/>
          </a:p>
        </p:txBody>
      </p:sp>
    </p:spTree>
    <p:extLst>
      <p:ext uri="{BB962C8B-B14F-4D97-AF65-F5344CB8AC3E}">
        <p14:creationId xmlns:p14="http://schemas.microsoft.com/office/powerpoint/2010/main" val="116701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EBEAFA-32A0-434C-B808-11932C6810C1}" type="datetimeFigureOut">
              <a:rPr lang="en-US" smtClean="0"/>
              <a:t>10/20/2020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1F6D47-7CEE-4963-877D-29F81DE939F5}" type="slidenum">
              <a:rPr lang="en-US" smtClean="0"/>
              <a:t>‹#›</a:t>
            </a:fld>
            <a:endParaRPr lang="en-US"/>
          </a:p>
        </p:txBody>
      </p:sp>
    </p:spTree>
    <p:extLst>
      <p:ext uri="{BB962C8B-B14F-4D97-AF65-F5344CB8AC3E}">
        <p14:creationId xmlns:p14="http://schemas.microsoft.com/office/powerpoint/2010/main" val="3126034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EBEAFA-32A0-434C-B808-11932C6810C1}" type="datetimeFigureOut">
              <a:rPr lang="en-US" smtClean="0"/>
              <a:t>10/20/2020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1F6D47-7CEE-4963-877D-29F81DE939F5}" type="slidenum">
              <a:rPr lang="en-US" smtClean="0"/>
              <a:t>‹#›</a:t>
            </a:fld>
            <a:endParaRPr lang="en-US"/>
          </a:p>
        </p:txBody>
      </p:sp>
    </p:spTree>
    <p:extLst>
      <p:ext uri="{BB962C8B-B14F-4D97-AF65-F5344CB8AC3E}">
        <p14:creationId xmlns:p14="http://schemas.microsoft.com/office/powerpoint/2010/main" val="1168943347"/>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5836" y="743485"/>
            <a:ext cx="11297540" cy="5386090"/>
          </a:xfrm>
          <a:prstGeom prst="rect">
            <a:avLst/>
          </a:prstGeom>
        </p:spPr>
        <p:txBody>
          <a:bodyPr wrap="square">
            <a:spAutoFit/>
          </a:bodyPr>
          <a:lstStyle/>
          <a:p>
            <a:r>
              <a:rPr lang="ru-RU" dirty="0" smtClean="0"/>
              <a:t> </a:t>
            </a:r>
            <a:r>
              <a:rPr lang="ru-RU" sz="3200" dirty="0" smtClean="0"/>
              <a:t>ПРОЦЕС РЕГРУТОВАЊА</a:t>
            </a:r>
            <a:endParaRPr lang="en-US" sz="3200" dirty="0" smtClean="0"/>
          </a:p>
          <a:p>
            <a:endParaRPr lang="en-US" sz="3200" dirty="0" smtClean="0"/>
          </a:p>
          <a:p>
            <a:r>
              <a:rPr lang="ru-RU" sz="2800" dirty="0" smtClean="0"/>
              <a:t>Регрутовање је процес по коме организације смештају и привлаче заинтересоване кандидате да попуне упражњена радна места. </a:t>
            </a:r>
            <a:endParaRPr lang="en-US" sz="2800" dirty="0" smtClean="0"/>
          </a:p>
          <a:p>
            <a:endParaRPr lang="en-US" sz="2800" dirty="0" smtClean="0"/>
          </a:p>
          <a:p>
            <a:r>
              <a:rPr lang="ru-RU" sz="2800" dirty="0" smtClean="0"/>
              <a:t> Регрутовање подразумева трагање и обезбеђивање квалификованих кандидата за посао у таквом броју да организација може да одабере најпогоднију особу за остваривање својих радних потреба, а поред тога треба да се бави и задовољавањем потреба кандидата.</a:t>
            </a:r>
            <a:endParaRPr lang="en-US" sz="2800" dirty="0" smtClean="0"/>
          </a:p>
          <a:p>
            <a:endParaRPr lang="en-US" sz="2800" dirty="0"/>
          </a:p>
          <a:p>
            <a:r>
              <a:rPr lang="ru-RU" sz="2800" dirty="0" smtClean="0"/>
              <a:t>Регрутовање подразумева скуп активности које се примењују ради обезбеђивања фонда квалификованих кандидата за посао.</a:t>
            </a:r>
            <a:endParaRPr lang="en-US" sz="2800" dirty="0"/>
          </a:p>
        </p:txBody>
      </p:sp>
    </p:spTree>
    <p:extLst>
      <p:ext uri="{BB962C8B-B14F-4D97-AF65-F5344CB8AC3E}">
        <p14:creationId xmlns:p14="http://schemas.microsoft.com/office/powerpoint/2010/main" val="778828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4022" y="247828"/>
            <a:ext cx="11314633" cy="6001643"/>
          </a:xfrm>
          <a:prstGeom prst="rect">
            <a:avLst/>
          </a:prstGeom>
        </p:spPr>
        <p:txBody>
          <a:bodyPr wrap="square">
            <a:spAutoFit/>
          </a:bodyPr>
          <a:lstStyle/>
          <a:p>
            <a:r>
              <a:rPr lang="ru-RU" sz="2400" dirty="0" smtClean="0"/>
              <a:t>Иновиране методе регрутовања</a:t>
            </a:r>
          </a:p>
          <a:p>
            <a:r>
              <a:rPr lang="ru-RU" dirty="0" smtClean="0"/>
              <a:t>•	</a:t>
            </a:r>
            <a:r>
              <a:rPr lang="ru-RU" b="1" dirty="0" smtClean="0"/>
              <a:t>Регрутовање путем </a:t>
            </a:r>
            <a:r>
              <a:rPr lang="ru-RU" b="1" dirty="0" smtClean="0"/>
              <a:t>тв-а </a:t>
            </a:r>
            <a:r>
              <a:rPr lang="ru-RU" b="1" dirty="0" smtClean="0"/>
              <a:t>– Телефонски позиви потенцијалним кандидатима, са добијеним називима путем поштанских спискова, професионалних асоцијација, школа и спискови компанија послани поштом.</a:t>
            </a:r>
          </a:p>
          <a:p>
            <a:r>
              <a:rPr lang="ru-RU" b="1" dirty="0" smtClean="0"/>
              <a:t>•	Директна пошта – Коришћење спискова из горњих извора.</a:t>
            </a:r>
          </a:p>
          <a:p>
            <a:r>
              <a:rPr lang="ru-RU" b="1" dirty="0" smtClean="0"/>
              <a:t>•	Регрутационе поруке путем продаје – Постери, литература, поруке на полеђини рачуна који се добија на каси. Корисно, ако су муштерије потенцијални квалификовани кандидати.</a:t>
            </a:r>
          </a:p>
          <a:p>
            <a:r>
              <a:rPr lang="ru-RU" b="1" dirty="0" smtClean="0"/>
              <a:t>•	Картице по узорку случајног избора – Једна организација у потреби за клијентима – оријентисаним на службу особља дала је својим менаџерима „картице по узорку случајног избора“ где се позивају будући кандидати да конкуришу за посао. Менаџери су били замољени да дистрибуирају картице на изузетно пријатељски начин, које су од помоћи клијентима на које наилазе, док они обављају куповину.</a:t>
            </a:r>
          </a:p>
          <a:p>
            <a:r>
              <a:rPr lang="ru-RU" b="1" dirty="0" smtClean="0"/>
              <a:t>•	Постери – Изложени на заједничким таблама за билтене, парковима, самопослугама, банкама, итд.</a:t>
            </a:r>
          </a:p>
          <a:p>
            <a:r>
              <a:rPr lang="ru-RU" b="1" dirty="0" smtClean="0"/>
              <a:t>•	Вешалице на вратима – Корисне за регрутовање у посебним географским зонама.</a:t>
            </a:r>
          </a:p>
          <a:p>
            <a:r>
              <a:rPr lang="ru-RU" b="1" dirty="0" smtClean="0"/>
              <a:t>•	Радио – Сам или упућује кандидате да отворе  новинске огласе.</a:t>
            </a:r>
          </a:p>
          <a:p>
            <a:r>
              <a:rPr lang="ru-RU" b="1" dirty="0" smtClean="0"/>
              <a:t>•	Рекламни панои – Фиксирани панои на аутопуту или електронски панои са различитим порукама.</a:t>
            </a:r>
          </a:p>
          <a:p>
            <a:r>
              <a:rPr lang="ru-RU" b="1" dirty="0" smtClean="0"/>
              <a:t>•	„Вруће линије“ – Телефонске линије са снимљеним порукама о упражњеним радним местима, или те живе линије су у наглом расту, веома применљиве недељом, када се већина огласа појављује и кандидати имају времена да прате радна места.</a:t>
            </a:r>
          </a:p>
          <a:p>
            <a:r>
              <a:rPr lang="ru-RU" b="1" dirty="0" smtClean="0"/>
              <a:t>•	Информациони семинари – О пословним квалификацијама или о посебним темама за једну индустрију, као што су нови развој у вештачкој интелигенцији. Касније могу привући квалификоване стручњаке који би против воље похађали отворене пословне сајмове, где би регрутациони циљ био јаснији</a:t>
            </a:r>
            <a:r>
              <a:rPr lang="ru-RU" dirty="0" smtClean="0"/>
              <a:t>.</a:t>
            </a:r>
          </a:p>
          <a:p>
            <a:r>
              <a:rPr lang="ru-RU" dirty="0" smtClean="0"/>
              <a:t>	</a:t>
            </a:r>
            <a:endParaRPr lang="ru-RU" dirty="0"/>
          </a:p>
        </p:txBody>
      </p:sp>
    </p:spTree>
    <p:extLst>
      <p:ext uri="{BB962C8B-B14F-4D97-AF65-F5344CB8AC3E}">
        <p14:creationId xmlns:p14="http://schemas.microsoft.com/office/powerpoint/2010/main" val="3276978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3286" y="94005"/>
            <a:ext cx="11733375" cy="6740307"/>
          </a:xfrm>
          <a:prstGeom prst="rect">
            <a:avLst/>
          </a:prstGeom>
        </p:spPr>
        <p:txBody>
          <a:bodyPr wrap="square">
            <a:spAutoFit/>
          </a:bodyPr>
          <a:lstStyle/>
          <a:p>
            <a:r>
              <a:rPr lang="ru-RU" sz="2400" b="1" dirty="0" smtClean="0"/>
              <a:t>Последњих  година,   интернет и телекомуникациону технологију  користи  80%  лица која  су тражила посао онлајн.</a:t>
            </a:r>
          </a:p>
          <a:p>
            <a:r>
              <a:rPr lang="ru-RU" sz="2400" b="1" dirty="0" smtClean="0"/>
              <a:t>Телефонска  тестирање- кандидат позива бесплатан телефонски број  доступан 24 сата,</a:t>
            </a:r>
          </a:p>
          <a:p>
            <a:r>
              <a:rPr lang="ru-RU" sz="2400" b="1" dirty="0" smtClean="0"/>
              <a:t>  интервјуа траје 15 минута, кандидат одговара на питања,компјутер бележи одговоре и бодује их, а затим аутоматски шаље кандидату формулар за пријаву </a:t>
            </a:r>
          </a:p>
          <a:p>
            <a:r>
              <a:rPr lang="ru-RU" sz="2400" b="1" dirty="0" smtClean="0"/>
              <a:t>Употреба ових техника може донети значајне уштеде. Али има и недостатака:</a:t>
            </a:r>
          </a:p>
          <a:p>
            <a:r>
              <a:rPr lang="ru-RU" sz="2400" b="1" dirty="0" smtClean="0"/>
              <a:t>•	 Често кандидат чује да је радно место попуњено, а тек је попунио формулар за пријаву;</a:t>
            </a:r>
          </a:p>
          <a:p>
            <a:r>
              <a:rPr lang="ru-RU" sz="2400" b="1" dirty="0" smtClean="0"/>
              <a:t>•	Кандидати не желе увек да буду оцењени тако брзо и механички. </a:t>
            </a:r>
          </a:p>
          <a:p>
            <a:r>
              <a:rPr lang="ru-RU" sz="2400" b="1" dirty="0" smtClean="0"/>
              <a:t>•	Онлине психометријски тестови користе се за тестирање 90% кандидата што угрожава сврсхисходност теста;</a:t>
            </a:r>
          </a:p>
          <a:p>
            <a:r>
              <a:rPr lang="ru-RU" sz="2400" b="1" dirty="0" smtClean="0"/>
              <a:t>•	Организације су свесне да неки кандидати ангажују пријатеље да им попуне формулар или се више пута пријављују под различитим именима;</a:t>
            </a:r>
          </a:p>
          <a:p>
            <a:r>
              <a:rPr lang="ru-RU" sz="2400" b="1" dirty="0" smtClean="0"/>
              <a:t>•	Процене могу ући у сферу дискриминације, посебно за године старости и могу подстаћи стварање стереотипа </a:t>
            </a:r>
          </a:p>
          <a:p>
            <a:r>
              <a:rPr lang="ru-RU" sz="2400" b="1" dirty="0" smtClean="0"/>
              <a:t>•	Кандидати можда нису спремни за телефонски интервју –дају одговор који не могу да промене, за разлику од директног интервјуа </a:t>
            </a:r>
            <a:endParaRPr lang="ru-RU" sz="2400" b="1" dirty="0"/>
          </a:p>
        </p:txBody>
      </p:sp>
    </p:spTree>
    <p:extLst>
      <p:ext uri="{BB962C8B-B14F-4D97-AF65-F5344CB8AC3E}">
        <p14:creationId xmlns:p14="http://schemas.microsoft.com/office/powerpoint/2010/main" val="3675458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642" y="222190"/>
            <a:ext cx="11895746" cy="6370975"/>
          </a:xfrm>
          <a:prstGeom prst="rect">
            <a:avLst/>
          </a:prstGeom>
        </p:spPr>
        <p:txBody>
          <a:bodyPr wrap="square">
            <a:spAutoFit/>
          </a:bodyPr>
          <a:lstStyle/>
          <a:p>
            <a:r>
              <a:rPr lang="ru-RU" sz="2400" b="1" dirty="0" smtClean="0"/>
              <a:t>РЕГРУТОВАЊЕ ЦИЉНИХ ГРУПА</a:t>
            </a:r>
          </a:p>
          <a:p>
            <a:r>
              <a:rPr lang="ru-RU" sz="2400" b="1" dirty="0" smtClean="0"/>
              <a:t>*Фирме </a:t>
            </a:r>
            <a:r>
              <a:rPr lang="ru-RU" sz="2400" b="1" dirty="0" smtClean="0"/>
              <a:t>за запошљавање руководећег кадра  -регрутовање за најплаћенија радна места од 150 до 250 хиљада долара или више годишње. </a:t>
            </a:r>
          </a:p>
          <a:p>
            <a:r>
              <a:rPr lang="ru-RU" sz="2400" b="1" dirty="0" smtClean="0"/>
              <a:t>*Они </a:t>
            </a:r>
            <a:r>
              <a:rPr lang="ru-RU" sz="2400" b="1" dirty="0" smtClean="0"/>
              <a:t>гледају радије организацију него кандидата као свог клијента. </a:t>
            </a:r>
          </a:p>
          <a:p>
            <a:r>
              <a:rPr lang="ru-RU" sz="2400" b="1" dirty="0" smtClean="0"/>
              <a:t>Делују свеобухватно у читавој земљи, или чак интернационално  плану. </a:t>
            </a:r>
          </a:p>
          <a:p>
            <a:r>
              <a:rPr lang="ru-RU" sz="2400" b="1" dirty="0" smtClean="0"/>
              <a:t>*Наплаћују </a:t>
            </a:r>
            <a:r>
              <a:rPr lang="ru-RU" sz="2400" b="1" dirty="0" smtClean="0"/>
              <a:t>знатне провизије обично једнаке једној трећини надокнаде за прву годину рада, плус издаци око запошљавања</a:t>
            </a:r>
          </a:p>
          <a:p>
            <a:r>
              <a:rPr lang="ru-RU" sz="2400" b="1" dirty="0" smtClean="0"/>
              <a:t>„ловци на главе“ наплаћују провизију без обзира  да ли су запослили кандидата.</a:t>
            </a:r>
          </a:p>
          <a:p>
            <a:r>
              <a:rPr lang="ru-RU" sz="2400" b="1" dirty="0" smtClean="0"/>
              <a:t>*У </a:t>
            </a:r>
            <a:r>
              <a:rPr lang="ru-RU" sz="2400" b="1" dirty="0" smtClean="0"/>
              <a:t>сваком случају послодавац а не кандидат плаћа хонораре.</a:t>
            </a:r>
          </a:p>
          <a:p>
            <a:r>
              <a:rPr lang="ru-RU" sz="2400" b="1" dirty="0" smtClean="0"/>
              <a:t> </a:t>
            </a:r>
            <a:r>
              <a:rPr lang="ru-RU" sz="2400" b="1" dirty="0" smtClean="0"/>
              <a:t>*Прво,фирме </a:t>
            </a:r>
            <a:r>
              <a:rPr lang="ru-RU" sz="2400" b="1" dirty="0" smtClean="0"/>
              <a:t>за запошљавање боље су   у проналажењу кандидата које су већ запослени и које организација  не може разматрати када је у питању промена посла</a:t>
            </a:r>
          </a:p>
          <a:p>
            <a:r>
              <a:rPr lang="ru-RU" sz="2400" b="1" dirty="0" smtClean="0"/>
              <a:t>*Друго</a:t>
            </a:r>
            <a:r>
              <a:rPr lang="ru-RU" sz="2400" b="1" dirty="0" smtClean="0"/>
              <a:t>,  то брже за компанију него да она лично обавља регрутовање (оне већ имају читав низ кандидата могућих и искусних).</a:t>
            </a:r>
          </a:p>
          <a:p>
            <a:r>
              <a:rPr lang="ru-RU" sz="2400" b="1" dirty="0" smtClean="0"/>
              <a:t> </a:t>
            </a:r>
            <a:r>
              <a:rPr lang="ru-RU" sz="2400" b="1" dirty="0" smtClean="0"/>
              <a:t>*Треће</a:t>
            </a:r>
            <a:r>
              <a:rPr lang="ru-RU" sz="2400" b="1" dirty="0" smtClean="0"/>
              <a:t>, фирме за запошљавање могу у тајности чувати име компаније све до коначне фазе запошљавања, поготову ако компанија не жели да друге компаније сазнају да се размишља о замени особља, поготову када су у питању веома значајна радна места.</a:t>
            </a:r>
          </a:p>
          <a:p>
            <a:endParaRPr lang="ru-RU" sz="2400" b="1" dirty="0"/>
          </a:p>
        </p:txBody>
      </p:sp>
    </p:spTree>
    <p:extLst>
      <p:ext uri="{BB962C8B-B14F-4D97-AF65-F5344CB8AC3E}">
        <p14:creationId xmlns:p14="http://schemas.microsoft.com/office/powerpoint/2010/main" val="1939244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379" y="222192"/>
            <a:ext cx="11434272" cy="6494085"/>
          </a:xfrm>
          <a:prstGeom prst="rect">
            <a:avLst/>
          </a:prstGeom>
        </p:spPr>
        <p:txBody>
          <a:bodyPr wrap="square">
            <a:spAutoFit/>
          </a:bodyPr>
          <a:lstStyle/>
          <a:p>
            <a:r>
              <a:rPr lang="ru-RU" dirty="0" smtClean="0"/>
              <a:t> </a:t>
            </a:r>
            <a:r>
              <a:rPr lang="ru-RU" sz="3200" b="1" dirty="0" smtClean="0"/>
              <a:t>Кампус регрутовање</a:t>
            </a:r>
          </a:p>
          <a:p>
            <a:r>
              <a:rPr lang="ru-RU" sz="2400" b="1" dirty="0" smtClean="0"/>
              <a:t>У широкој употреби је код великих и средњих фирми, којима су потребни високо образовани службеници узлазног нивоа. </a:t>
            </a:r>
            <a:endParaRPr lang="ru-RU" sz="2400" b="1" dirty="0" smtClean="0"/>
          </a:p>
          <a:p>
            <a:endParaRPr lang="ru-RU" sz="2400" b="1" dirty="0" smtClean="0"/>
          </a:p>
          <a:p>
            <a:r>
              <a:rPr lang="ru-RU" sz="2400" b="1" dirty="0" smtClean="0"/>
              <a:t>Кампус регрутовање може да буде врло продуктивно за организацију, пошто се могу обавијати интервјуи са много добрих кандидата, у кратком временском периоду и на једној локацији. </a:t>
            </a:r>
            <a:endParaRPr lang="ru-RU" sz="2400" b="1" dirty="0" smtClean="0"/>
          </a:p>
          <a:p>
            <a:endParaRPr lang="ru-RU" sz="2400" b="1" dirty="0" smtClean="0"/>
          </a:p>
          <a:p>
            <a:r>
              <a:rPr lang="ru-RU" sz="2400" b="1" dirty="0" smtClean="0"/>
              <a:t>Даље, згодно и то што регрутациони центар факултета обезбеђује и простор и административну подршку. </a:t>
            </a:r>
            <a:endParaRPr lang="ru-RU" sz="2400" b="1" dirty="0" smtClean="0"/>
          </a:p>
          <a:p>
            <a:endParaRPr lang="ru-RU" sz="2400" b="1" dirty="0" smtClean="0"/>
          </a:p>
          <a:p>
            <a:r>
              <a:rPr lang="ru-RU" sz="2400" b="1" dirty="0" smtClean="0"/>
              <a:t>Кампус регрутовање умерено по цени, скупље је него регрутовање „на основу усмене речи“, али је мање скупно него коришћење агенција за запошљавање. </a:t>
            </a:r>
          </a:p>
          <a:p>
            <a:r>
              <a:rPr lang="ru-RU" sz="2400" b="1" dirty="0" smtClean="0"/>
              <a:t>Једна мана камупус регрутовања је да су кандидати у могућности да отпочну са послом само у извесном временском периоду у години. </a:t>
            </a:r>
            <a:endParaRPr lang="ru-RU" sz="2400" b="1" dirty="0" smtClean="0"/>
          </a:p>
          <a:p>
            <a:r>
              <a:rPr lang="ru-RU" sz="2400" b="1" dirty="0" smtClean="0"/>
              <a:t>Друге </a:t>
            </a:r>
            <a:r>
              <a:rPr lang="ru-RU" sz="2400" b="1" dirty="0" smtClean="0"/>
              <a:t>мане подразумевају недостатак искуства и претерана очекивања од тек свршених дипломаца.</a:t>
            </a:r>
            <a:endParaRPr lang="ru-RU" sz="2400" b="1" dirty="0"/>
          </a:p>
        </p:txBody>
      </p:sp>
    </p:spTree>
    <p:extLst>
      <p:ext uri="{BB962C8B-B14F-4D97-AF65-F5344CB8AC3E}">
        <p14:creationId xmlns:p14="http://schemas.microsoft.com/office/powerpoint/2010/main" val="3997246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5297" y="136733"/>
            <a:ext cx="10178041" cy="3908762"/>
          </a:xfrm>
          <a:prstGeom prst="rect">
            <a:avLst/>
          </a:prstGeom>
        </p:spPr>
        <p:txBody>
          <a:bodyPr wrap="square">
            <a:spAutoFit/>
          </a:bodyPr>
          <a:lstStyle/>
          <a:p>
            <a:r>
              <a:rPr lang="ru-RU" sz="2400" dirty="0" smtClean="0"/>
              <a:t> </a:t>
            </a:r>
            <a:r>
              <a:rPr lang="ru-RU" sz="3200" dirty="0" smtClean="0"/>
              <a:t>Иницијатива кандидата </a:t>
            </a:r>
          </a:p>
          <a:p>
            <a:endParaRPr lang="ru-RU" sz="2400" dirty="0" smtClean="0"/>
          </a:p>
          <a:p>
            <a:r>
              <a:rPr lang="ru-RU" sz="2400" b="1" dirty="0" smtClean="0"/>
              <a:t>Методе које кандидати користе да би истражили послове и начине како да кандидати процене пословне понуде и донесу одлуке око прихватање посла као и технике које помажу кандидатима чине другог учесника регрутационог процеса. </a:t>
            </a:r>
          </a:p>
          <a:p>
            <a:endParaRPr lang="ru-RU" sz="2400" b="1" dirty="0"/>
          </a:p>
          <a:p>
            <a:r>
              <a:rPr lang="ru-RU" sz="2400" b="1" dirty="0" smtClean="0"/>
              <a:t> Анкета спроведена међу заинтересованим кандидатима утврдила је да је 60% службеника који раде у услужним службама пронашло посао неформалним путем.</a:t>
            </a:r>
            <a:endParaRPr lang="ru-RU" sz="2400" b="1" dirty="0"/>
          </a:p>
        </p:txBody>
      </p:sp>
      <p:sp>
        <p:nvSpPr>
          <p:cNvPr id="4" name="Rectangle 3"/>
          <p:cNvSpPr/>
          <p:nvPr/>
        </p:nvSpPr>
        <p:spPr>
          <a:xfrm rot="10800000" flipV="1">
            <a:off x="615296" y="4166171"/>
            <a:ext cx="10178041" cy="1938992"/>
          </a:xfrm>
          <a:prstGeom prst="rect">
            <a:avLst/>
          </a:prstGeom>
        </p:spPr>
        <p:txBody>
          <a:bodyPr wrap="square">
            <a:spAutoFit/>
          </a:bodyPr>
          <a:lstStyle/>
          <a:p>
            <a:r>
              <a:rPr lang="ru-RU" sz="2400" b="1" dirty="0" smtClean="0"/>
              <a:t>Контактирајући послодавце директно и тражећи помоћ од пријатеља или рођака изгледа да су најефикасније методе тражења посла за многе кандидате.</a:t>
            </a:r>
          </a:p>
          <a:p>
            <a:r>
              <a:rPr lang="ru-RU" sz="2400" b="1" dirty="0" smtClean="0"/>
              <a:t> Показало се да су и приватне агенције за запошљавање врло ефикасне у тражењу посла. </a:t>
            </a:r>
            <a:endParaRPr lang="en-US" sz="2400" b="1" dirty="0"/>
          </a:p>
        </p:txBody>
      </p:sp>
    </p:spTree>
    <p:extLst>
      <p:ext uri="{BB962C8B-B14F-4D97-AF65-F5344CB8AC3E}">
        <p14:creationId xmlns:p14="http://schemas.microsoft.com/office/powerpoint/2010/main" val="827546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03305" y="188007"/>
            <a:ext cx="7686331" cy="461665"/>
          </a:xfrm>
          <a:prstGeom prst="rect">
            <a:avLst/>
          </a:prstGeom>
        </p:spPr>
        <p:txBody>
          <a:bodyPr wrap="square">
            <a:spAutoFit/>
          </a:bodyPr>
          <a:lstStyle/>
          <a:p>
            <a:r>
              <a:rPr lang="ru-RU" dirty="0" smtClean="0"/>
              <a:t> </a:t>
            </a:r>
            <a:r>
              <a:rPr lang="ru-RU" sz="2400" dirty="0" smtClean="0"/>
              <a:t>ФАКТОРИ КОЈИ УТИЧУ НА ПОСЛОВНИ ИЗБОР</a:t>
            </a:r>
            <a:endParaRPr lang="en-US" sz="2400" dirty="0"/>
          </a:p>
        </p:txBody>
      </p:sp>
      <p:pic>
        <p:nvPicPr>
          <p:cNvPr id="4" name="Picture 3"/>
          <p:cNvPicPr>
            <a:picLocks noChangeAspect="1"/>
          </p:cNvPicPr>
          <p:nvPr/>
        </p:nvPicPr>
        <p:blipFill>
          <a:blip r:embed="rId2"/>
          <a:stretch>
            <a:fillRect/>
          </a:stretch>
        </p:blipFill>
        <p:spPr>
          <a:xfrm>
            <a:off x="256375" y="743484"/>
            <a:ext cx="11519730" cy="5768412"/>
          </a:xfrm>
          <a:prstGeom prst="rect">
            <a:avLst/>
          </a:prstGeom>
        </p:spPr>
      </p:pic>
    </p:spTree>
    <p:extLst>
      <p:ext uri="{BB962C8B-B14F-4D97-AF65-F5344CB8AC3E}">
        <p14:creationId xmlns:p14="http://schemas.microsoft.com/office/powerpoint/2010/main" val="3594860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7290" y="280750"/>
            <a:ext cx="10784792" cy="6401753"/>
          </a:xfrm>
          <a:prstGeom prst="rect">
            <a:avLst/>
          </a:prstGeom>
        </p:spPr>
        <p:txBody>
          <a:bodyPr wrap="square">
            <a:spAutoFit/>
          </a:bodyPr>
          <a:lstStyle/>
          <a:p>
            <a:r>
              <a:rPr lang="ru-RU" dirty="0" smtClean="0"/>
              <a:t> </a:t>
            </a:r>
            <a:r>
              <a:rPr lang="ru-RU" dirty="0" smtClean="0"/>
              <a:t>*</a:t>
            </a:r>
            <a:r>
              <a:rPr lang="ru-RU" sz="2400" b="1" dirty="0" smtClean="0"/>
              <a:t>Објективни </a:t>
            </a:r>
            <a:r>
              <a:rPr lang="ru-RU" sz="2400" b="1" dirty="0" smtClean="0"/>
              <a:t>фактори</a:t>
            </a:r>
          </a:p>
          <a:p>
            <a:r>
              <a:rPr lang="ru-RU" sz="2000" b="1" dirty="0" smtClean="0"/>
              <a:t>Према објективним факторима, кандидати процењују пословне понуде на основу својих заслуга. </a:t>
            </a:r>
          </a:p>
          <a:p>
            <a:r>
              <a:rPr lang="ru-RU" sz="2000" b="1" dirty="0" smtClean="0"/>
              <a:t> У једној  студији десет пословних фактора  сврстано је по важности утицаја на доношење одлуке у избору посла. Већина тврди да је плата најважнији атрибут за оне друге, али је само пети или седми по значају за њих саме. </a:t>
            </a:r>
          </a:p>
          <a:p>
            <a:r>
              <a:rPr lang="ru-RU" sz="2000" b="1" dirty="0" smtClean="0"/>
              <a:t>Млади људи и самци су мање привучене бенефицијама, да су образованије </a:t>
            </a:r>
            <a:r>
              <a:rPr lang="ru-RU" b="1" dirty="0" smtClean="0"/>
              <a:t>особе </a:t>
            </a:r>
            <a:r>
              <a:rPr lang="ru-RU" sz="2000" b="1" dirty="0" smtClean="0"/>
              <a:t>заинтересованије за тип посла, а мање забринуте за пословну безбедност.</a:t>
            </a:r>
          </a:p>
          <a:p>
            <a:r>
              <a:rPr lang="ru-RU" b="1" dirty="0" smtClean="0"/>
              <a:t> </a:t>
            </a:r>
            <a:r>
              <a:rPr lang="ru-RU" b="1" dirty="0" smtClean="0"/>
              <a:t>*</a:t>
            </a:r>
            <a:r>
              <a:rPr lang="ru-RU" sz="2400" b="1" dirty="0" smtClean="0"/>
              <a:t>Субјективни </a:t>
            </a:r>
            <a:r>
              <a:rPr lang="ru-RU" sz="2400" b="1" dirty="0" smtClean="0"/>
              <a:t>фактори</a:t>
            </a:r>
          </a:p>
          <a:p>
            <a:r>
              <a:rPr lang="ru-RU" sz="2000" b="1" dirty="0" smtClean="0"/>
              <a:t>Приступ субјективним факторима омогућава кандидатима процену да обезбеде задовољство за своје емоционалне потребе,појединци привучени оним организацијама чији имиџ или клима одговарају њиховој личности. </a:t>
            </a:r>
          </a:p>
          <a:p>
            <a:r>
              <a:rPr lang="ru-RU" sz="2000" b="1" dirty="0" smtClean="0"/>
              <a:t>Скорашња истраживања потврђују да су дипломирани студенти вероватно заинтересовани да поднесу молбу за интервју фирми која има добар имиџ или репутациј</a:t>
            </a:r>
            <a:r>
              <a:rPr lang="ru-RU" b="1" dirty="0" smtClean="0"/>
              <a:t>у. </a:t>
            </a:r>
            <a:endParaRPr lang="ru-RU" b="1" dirty="0"/>
          </a:p>
          <a:p>
            <a:r>
              <a:rPr lang="ru-RU" b="1" dirty="0" smtClean="0"/>
              <a:t>* </a:t>
            </a:r>
            <a:r>
              <a:rPr lang="ru-RU" sz="2400" b="1" dirty="0" smtClean="0"/>
              <a:t>Регрутациони фактори</a:t>
            </a:r>
          </a:p>
          <a:p>
            <a:r>
              <a:rPr lang="ru-RU" sz="2000" b="1" dirty="0" smtClean="0"/>
              <a:t>Они који преузму приступ регрутационим факторима сматрају да кандидати не поседују обично довољно знања било организацији или о послу, да би донели рационалну одлуку између пословних понуда.  Регрутациони фактори стварно имају утицај на одлуке о пословном избору.</a:t>
            </a:r>
          </a:p>
          <a:p>
            <a:endParaRPr lang="ru-RU" dirty="0"/>
          </a:p>
        </p:txBody>
      </p:sp>
    </p:spTree>
    <p:extLst>
      <p:ext uri="{BB962C8B-B14F-4D97-AF65-F5344CB8AC3E}">
        <p14:creationId xmlns:p14="http://schemas.microsoft.com/office/powerpoint/2010/main" val="184242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9103" y="145279"/>
            <a:ext cx="11622280" cy="6617196"/>
          </a:xfrm>
          <a:prstGeom prst="rect">
            <a:avLst/>
          </a:prstGeom>
        </p:spPr>
        <p:txBody>
          <a:bodyPr wrap="square">
            <a:spAutoFit/>
          </a:bodyPr>
          <a:lstStyle/>
          <a:p>
            <a:r>
              <a:rPr lang="ru-RU" b="1" dirty="0" smtClean="0"/>
              <a:t>ПРОЦЕНА РЕГРУТОВАЊА</a:t>
            </a:r>
          </a:p>
          <a:p>
            <a:r>
              <a:rPr lang="ru-RU" sz="2000" b="1" dirty="0" smtClean="0"/>
              <a:t>* </a:t>
            </a:r>
            <a:r>
              <a:rPr lang="ru-RU" sz="2400" b="1" dirty="0" smtClean="0"/>
              <a:t>Мере коришћене за процењивање особе која регрутује</a:t>
            </a:r>
          </a:p>
          <a:p>
            <a:r>
              <a:rPr lang="ru-RU" sz="2000" b="1" dirty="0" smtClean="0"/>
              <a:t>У процењивању учинка индивидуалних регрутера гледа се број радних места које су регрутери попунили. Регрутер ће бити у могућности да нађе запослење за десет квалификованих радника  брже него за десет инжењера, а опет десет инжењера ће лакше запослити него десет директора. </a:t>
            </a:r>
          </a:p>
          <a:p>
            <a:r>
              <a:rPr lang="ru-RU" sz="2000" b="1" dirty="0" smtClean="0"/>
              <a:t>Затим, процењивач би могао да изброји број молби које је регрутер обавио. Процењивач да осмотри кандидате, који су и прихватили и одбили понуде да би видео да ли би се могао побољшати третман различитих регрутера.</a:t>
            </a:r>
          </a:p>
          <a:p>
            <a:r>
              <a:rPr lang="ru-RU" sz="2000" b="1" dirty="0" smtClean="0"/>
              <a:t>* </a:t>
            </a:r>
            <a:r>
              <a:rPr lang="ru-RU" sz="2400" b="1" dirty="0" smtClean="0"/>
              <a:t>Мере коришћене за процењивање извора регрутовања</a:t>
            </a:r>
          </a:p>
          <a:p>
            <a:r>
              <a:rPr lang="ru-RU" sz="2000" b="1" dirty="0" smtClean="0"/>
              <a:t> Критеријуми који су се употребљавали да би се проценили извори и методе су тотални трошак, трошак ради запошљавања и број кандидата. </a:t>
            </a:r>
          </a:p>
          <a:p>
            <a:r>
              <a:rPr lang="ru-RU" sz="2000" b="1" dirty="0" smtClean="0"/>
              <a:t>Регрутовање људских ресурса преко оглашавања и кампус регрутовање трају најдуже и коштају више. Регрутовање преко агенција је посредно али је често и најскупља метода. </a:t>
            </a:r>
            <a:endParaRPr lang="ru-RU" sz="2000" b="1" dirty="0"/>
          </a:p>
          <a:p>
            <a:r>
              <a:rPr lang="ru-RU" sz="2400" b="1" smtClean="0"/>
              <a:t> </a:t>
            </a:r>
            <a:r>
              <a:rPr lang="ru-RU" sz="2400" b="1" smtClean="0"/>
              <a:t>*Разлике </a:t>
            </a:r>
            <a:r>
              <a:rPr lang="ru-RU" sz="2400" b="1" dirty="0" smtClean="0"/>
              <a:t>у квалитету извора регрутовања</a:t>
            </a:r>
          </a:p>
          <a:p>
            <a:r>
              <a:rPr lang="ru-RU" sz="2000" b="1" dirty="0" smtClean="0"/>
              <a:t>Најбољи послови попуњавају се интерно или путем неформалних регрутационих метода, усмене речи јер  остају на послу дужи временски период од оних који су се запослили преко агенција или новинских огласа. </a:t>
            </a:r>
          </a:p>
          <a:p>
            <a:r>
              <a:rPr lang="ru-RU" sz="2000" b="1" dirty="0" smtClean="0"/>
              <a:t>Идеално би било, да би свака фирма требало да води своје анализе квалитета извора за сваки тип посла. Регрутациони извори који су нижег квалитета могу се користити мање интензивно или елиминисано у будућем регрутовању.</a:t>
            </a:r>
          </a:p>
          <a:p>
            <a:endParaRPr lang="ru-RU" b="1" dirty="0"/>
          </a:p>
        </p:txBody>
      </p:sp>
    </p:spTree>
    <p:extLst>
      <p:ext uri="{BB962C8B-B14F-4D97-AF65-F5344CB8AC3E}">
        <p14:creationId xmlns:p14="http://schemas.microsoft.com/office/powerpoint/2010/main" val="115681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35836" y="466754"/>
            <a:ext cx="10383139" cy="6053687"/>
          </a:xfrm>
          <a:prstGeom prst="rect">
            <a:avLst/>
          </a:prstGeom>
        </p:spPr>
      </p:pic>
    </p:spTree>
    <p:extLst>
      <p:ext uri="{BB962C8B-B14F-4D97-AF65-F5344CB8AC3E}">
        <p14:creationId xmlns:p14="http://schemas.microsoft.com/office/powerpoint/2010/main" val="2741576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82011" y="230737"/>
            <a:ext cx="11647917" cy="6443528"/>
          </a:xfrm>
          <a:prstGeom prst="rect">
            <a:avLst/>
          </a:prstGeom>
        </p:spPr>
      </p:pic>
    </p:spTree>
    <p:extLst>
      <p:ext uri="{BB962C8B-B14F-4D97-AF65-F5344CB8AC3E}">
        <p14:creationId xmlns:p14="http://schemas.microsoft.com/office/powerpoint/2010/main" val="3404955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1473" y="213645"/>
            <a:ext cx="11271903" cy="6555641"/>
          </a:xfrm>
          <a:prstGeom prst="rect">
            <a:avLst/>
          </a:prstGeom>
        </p:spPr>
        <p:txBody>
          <a:bodyPr wrap="square">
            <a:spAutoFit/>
          </a:bodyPr>
          <a:lstStyle/>
          <a:p>
            <a:r>
              <a:rPr lang="ru-RU" dirty="0" smtClean="0"/>
              <a:t> </a:t>
            </a:r>
            <a:r>
              <a:rPr lang="ru-RU" sz="2800" dirty="0" smtClean="0"/>
              <a:t>Филозофија </a:t>
            </a:r>
            <a:r>
              <a:rPr lang="ru-RU" sz="2800" dirty="0" smtClean="0"/>
              <a:t>регрутовања</a:t>
            </a:r>
            <a:endParaRPr lang="en-US" sz="2800" dirty="0" smtClean="0"/>
          </a:p>
          <a:p>
            <a:endParaRPr lang="ru-RU" sz="2800" dirty="0" smtClean="0"/>
          </a:p>
          <a:p>
            <a:r>
              <a:rPr lang="ru-RU" sz="2400" dirty="0" smtClean="0"/>
              <a:t>•	</a:t>
            </a:r>
            <a:r>
              <a:rPr lang="ru-RU" sz="2800" b="1" dirty="0" smtClean="0"/>
              <a:t>Прво од питања је да ли подржавати принцип запошљавања унутар организације или ван ње за сва упражњена радна места;</a:t>
            </a:r>
          </a:p>
          <a:p>
            <a:r>
              <a:rPr lang="ru-RU" sz="2800" b="1" dirty="0" smtClean="0"/>
              <a:t>•	Други аспект филозофије регрутовања јесте да ли организација тражи људе са знањима довољним за тренутно упражњено радно место или покушава да привуче тип талентованих кандидата који би могли да се обучавају за будућност;</a:t>
            </a:r>
          </a:p>
          <a:p>
            <a:r>
              <a:rPr lang="ru-RU" sz="2800" b="1" dirty="0" smtClean="0"/>
              <a:t>•	Трећи аспект филозофије регрутовања се тиче обавезе да се тражи и запосли различит дијапазон службеника;</a:t>
            </a:r>
          </a:p>
          <a:p>
            <a:r>
              <a:rPr lang="ru-RU" sz="2800" b="1" dirty="0" smtClean="0"/>
              <a:t>•	Четврти аспект филозофије регрутовања јесте да се кандидати посматрају као производи који се купују или као клијенти којима се треба доказивати;</a:t>
            </a:r>
          </a:p>
          <a:p>
            <a:r>
              <a:rPr lang="ru-RU" sz="2800" b="1" dirty="0" smtClean="0"/>
              <a:t>•	 Пети аспект филозофије регрутовања има етички призвук, у условима непристрасности и поштења у процесу регрутовања.</a:t>
            </a:r>
            <a:endParaRPr lang="ru-RU" sz="2800" b="1" dirty="0"/>
          </a:p>
        </p:txBody>
      </p:sp>
    </p:spTree>
    <p:extLst>
      <p:ext uri="{BB962C8B-B14F-4D97-AF65-F5344CB8AC3E}">
        <p14:creationId xmlns:p14="http://schemas.microsoft.com/office/powerpoint/2010/main" val="3313762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099" y="205099"/>
            <a:ext cx="11724830" cy="2062103"/>
          </a:xfrm>
          <a:prstGeom prst="rect">
            <a:avLst/>
          </a:prstGeom>
        </p:spPr>
        <p:txBody>
          <a:bodyPr wrap="square">
            <a:spAutoFit/>
          </a:bodyPr>
          <a:lstStyle/>
          <a:p>
            <a:r>
              <a:rPr lang="ru-RU" sz="3200" dirty="0" smtClean="0"/>
              <a:t>ВРСТЕ РЕГРУТОВАЊА</a:t>
            </a:r>
          </a:p>
          <a:p>
            <a:r>
              <a:rPr lang="ru-RU" sz="2400" b="1" dirty="0" smtClean="0"/>
              <a:t>Одлучивање да ли радно место треба да буде попуњено изнутра или ван фирме је често почетни задатак.</a:t>
            </a:r>
          </a:p>
          <a:p>
            <a:r>
              <a:rPr lang="ru-RU" sz="2400" b="1" dirty="0" smtClean="0"/>
              <a:t>Послови узлазног нивоа морају да буду попуњени споља,остала радна места -унутрашњи извори</a:t>
            </a:r>
            <a:r>
              <a:rPr lang="ru-RU" sz="2400" dirty="0" smtClean="0"/>
              <a:t>.</a:t>
            </a:r>
            <a:endParaRPr lang="en-US" sz="2400" dirty="0"/>
          </a:p>
        </p:txBody>
      </p:sp>
      <p:sp>
        <p:nvSpPr>
          <p:cNvPr id="3" name="Rectangle 2"/>
          <p:cNvSpPr/>
          <p:nvPr/>
        </p:nvSpPr>
        <p:spPr>
          <a:xfrm>
            <a:off x="3146360" y="2555576"/>
            <a:ext cx="4568984" cy="584775"/>
          </a:xfrm>
          <a:prstGeom prst="rect">
            <a:avLst/>
          </a:prstGeom>
        </p:spPr>
        <p:txBody>
          <a:bodyPr wrap="square">
            <a:spAutoFit/>
          </a:bodyPr>
          <a:lstStyle/>
          <a:p>
            <a:r>
              <a:rPr lang="sr-Cyrl-RS" dirty="0" smtClean="0"/>
              <a:t> </a:t>
            </a:r>
            <a:r>
              <a:rPr lang="sr-Cyrl-RS" sz="3200" dirty="0" smtClean="0"/>
              <a:t>Унутрашње регрутовање</a:t>
            </a:r>
            <a:endParaRPr lang="en-US" sz="3200" dirty="0"/>
          </a:p>
        </p:txBody>
      </p:sp>
      <p:sp>
        <p:nvSpPr>
          <p:cNvPr id="4" name="Rectangle 3"/>
          <p:cNvSpPr/>
          <p:nvPr/>
        </p:nvSpPr>
        <p:spPr>
          <a:xfrm>
            <a:off x="444381" y="3428726"/>
            <a:ext cx="11622280" cy="3046988"/>
          </a:xfrm>
          <a:prstGeom prst="rect">
            <a:avLst/>
          </a:prstGeom>
        </p:spPr>
        <p:txBody>
          <a:bodyPr wrap="square">
            <a:spAutoFit/>
          </a:bodyPr>
          <a:lstStyle/>
          <a:p>
            <a:r>
              <a:rPr lang="ru-RU" sz="2400" dirty="0" smtClean="0"/>
              <a:t>Најчешћи је  оглашавање и понуда посла, у којим службеници номинују сами себе, </a:t>
            </a:r>
          </a:p>
          <a:p>
            <a:r>
              <a:rPr lang="ru-RU" sz="2400" dirty="0"/>
              <a:t>С</a:t>
            </a:r>
            <a:r>
              <a:rPr lang="ru-RU" sz="2400" dirty="0" smtClean="0"/>
              <a:t>лободна радна места - </a:t>
            </a:r>
            <a:r>
              <a:rPr lang="en-US" sz="2400" dirty="0" smtClean="0"/>
              <a:t> </a:t>
            </a:r>
            <a:r>
              <a:rPr lang="sr-Cyrl-RS" sz="2400" dirty="0" smtClean="0"/>
              <a:t>на </a:t>
            </a:r>
            <a:r>
              <a:rPr lang="ru-RU" sz="2400" dirty="0" smtClean="0"/>
              <a:t>огласној табли.</a:t>
            </a:r>
            <a:endParaRPr lang="ru-RU" sz="2400" dirty="0" smtClean="0"/>
          </a:p>
          <a:p>
            <a:r>
              <a:rPr lang="ru-RU" sz="2400" dirty="0"/>
              <a:t>С</a:t>
            </a:r>
            <a:r>
              <a:rPr lang="ru-RU" sz="2400" dirty="0" smtClean="0"/>
              <a:t>асвим ретко се користи  унутрашње регрутовање за стручна и менаџерска радна места</a:t>
            </a:r>
            <a:r>
              <a:rPr lang="ru-RU" sz="2400" dirty="0" smtClean="0"/>
              <a:t>.</a:t>
            </a:r>
            <a:endParaRPr lang="ru-RU" sz="2400" dirty="0" smtClean="0"/>
          </a:p>
          <a:p>
            <a:r>
              <a:rPr lang="ru-RU" sz="2400" dirty="0" smtClean="0"/>
              <a:t>Компјутеризоване информационе системе засновани на знању, вештинама, наступу, искуству менаџера, и на предностима самога посла. </a:t>
            </a:r>
          </a:p>
          <a:p>
            <a:r>
              <a:rPr lang="ru-RU" sz="2400" dirty="0" smtClean="0"/>
              <a:t>Када се упразни радно место информациони систем може брзо да пронађе и да списак потенцијалних кандидата. </a:t>
            </a:r>
            <a:endParaRPr lang="en-US" sz="2400" dirty="0"/>
          </a:p>
        </p:txBody>
      </p:sp>
    </p:spTree>
    <p:extLst>
      <p:ext uri="{BB962C8B-B14F-4D97-AF65-F5344CB8AC3E}">
        <p14:creationId xmlns:p14="http://schemas.microsoft.com/office/powerpoint/2010/main" val="1249344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6373" y="179249"/>
            <a:ext cx="11776106" cy="6309420"/>
          </a:xfrm>
          <a:prstGeom prst="rect">
            <a:avLst/>
          </a:prstGeom>
        </p:spPr>
        <p:txBody>
          <a:bodyPr wrap="square">
            <a:spAutoFit/>
          </a:bodyPr>
          <a:lstStyle/>
          <a:p>
            <a:r>
              <a:rPr lang="sr-Cyrl-RS" dirty="0" smtClean="0"/>
              <a:t> </a:t>
            </a:r>
            <a:r>
              <a:rPr lang="sr-Cyrl-RS" sz="3200" dirty="0" smtClean="0"/>
              <a:t>Спољашње регрутовање</a:t>
            </a:r>
          </a:p>
          <a:p>
            <a:r>
              <a:rPr lang="ru-RU" sz="2400" b="1" dirty="0" smtClean="0"/>
              <a:t>Пре него што почне процес регрутовања, стручњак који обавља регрутовање мора да испланира које методе да користи, колико интензивно да их користи и када да почне регрутовање</a:t>
            </a:r>
          </a:p>
          <a:p>
            <a:endParaRPr lang="ru-RU" sz="2400" b="1" dirty="0"/>
          </a:p>
          <a:p>
            <a:r>
              <a:rPr lang="ru-RU" sz="2400" b="1" dirty="0" smtClean="0"/>
              <a:t> Неколико фактора могу да отежају регрутовање или да га продуже:</a:t>
            </a:r>
          </a:p>
          <a:p>
            <a:r>
              <a:rPr lang="ru-RU" sz="2400" b="1" dirty="0" smtClean="0"/>
              <a:t>•	потреба за поверљивим истраживањем или захтев да се не врши оглашавање;</a:t>
            </a:r>
          </a:p>
          <a:p>
            <a:r>
              <a:rPr lang="ru-RU" sz="2400" b="1" dirty="0" smtClean="0"/>
              <a:t>•	техничка сложеност радног места за које је тешко пронаћи квалификоване особе;</a:t>
            </a:r>
          </a:p>
          <a:p>
            <a:r>
              <a:rPr lang="ru-RU" sz="2400" b="1" dirty="0" smtClean="0"/>
              <a:t>•	такмичење на тржишту рада за тип кандидата који су тражени;</a:t>
            </a:r>
          </a:p>
          <a:p>
            <a:r>
              <a:rPr lang="ru-RU" sz="2400" b="1" dirty="0" smtClean="0"/>
              <a:t>•	ниска плата у односу на оно што друге фирме нуде појединцима за сличну квалификацију;</a:t>
            </a:r>
          </a:p>
          <a:p>
            <a:r>
              <a:rPr lang="ru-RU" sz="2400" b="1" dirty="0" smtClean="0"/>
              <a:t>•	нејасан опис посла или конфузиони односи међу службеницима унутар организације;</a:t>
            </a:r>
          </a:p>
          <a:p>
            <a:r>
              <a:rPr lang="ru-RU" sz="2400" b="1" dirty="0" smtClean="0"/>
              <a:t>•	нежељена локација. </a:t>
            </a:r>
          </a:p>
          <a:p>
            <a:endParaRPr lang="ru-RU" b="1" dirty="0" smtClean="0"/>
          </a:p>
          <a:p>
            <a:endParaRPr lang="sr-Cyrl-RS" dirty="0" smtClean="0"/>
          </a:p>
        </p:txBody>
      </p:sp>
    </p:spTree>
    <p:extLst>
      <p:ext uri="{BB962C8B-B14F-4D97-AF65-F5344CB8AC3E}">
        <p14:creationId xmlns:p14="http://schemas.microsoft.com/office/powerpoint/2010/main" val="2963562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9661" y="316194"/>
            <a:ext cx="10895888" cy="6247864"/>
          </a:xfrm>
          <a:prstGeom prst="rect">
            <a:avLst/>
          </a:prstGeom>
        </p:spPr>
        <p:txBody>
          <a:bodyPr wrap="square">
            <a:spAutoFit/>
          </a:bodyPr>
          <a:lstStyle/>
          <a:p>
            <a:r>
              <a:rPr lang="ru-RU" dirty="0" smtClean="0"/>
              <a:t> </a:t>
            </a:r>
            <a:r>
              <a:rPr lang="ru-RU" sz="3200" dirty="0" smtClean="0"/>
              <a:t>Информациони системи </a:t>
            </a:r>
            <a:r>
              <a:rPr lang="ru-RU" sz="3200" dirty="0" smtClean="0"/>
              <a:t>регрутовања</a:t>
            </a:r>
          </a:p>
          <a:p>
            <a:endParaRPr lang="ru-RU" sz="3200" dirty="0" smtClean="0"/>
          </a:p>
          <a:p>
            <a:r>
              <a:rPr lang="ru-RU" sz="2400" b="1" dirty="0" smtClean="0"/>
              <a:t>Пре него што почну са регрутовањем кандидата, специјалисти за људске ресурсе морају да имају систем за праћење кандидата који може бити мануелни или компјутеризовани у зависности од броја кандидата који га обављају. </a:t>
            </a:r>
            <a:endParaRPr lang="ru-RU" sz="2400" b="1" dirty="0" smtClean="0"/>
          </a:p>
          <a:p>
            <a:endParaRPr lang="ru-RU" sz="2400" b="1" dirty="0" smtClean="0"/>
          </a:p>
          <a:p>
            <a:r>
              <a:rPr lang="ru-RU" sz="2400" b="1" dirty="0" smtClean="0"/>
              <a:t>Ефикасан информациони систем регрутовања мора да осигура да кандидат стварно не губи, већ да напредује кроз процес и да буде информисан о свом статусу</a:t>
            </a:r>
            <a:r>
              <a:rPr lang="ru-RU" sz="2400" b="1" dirty="0" smtClean="0"/>
              <a:t>.</a:t>
            </a:r>
          </a:p>
          <a:p>
            <a:endParaRPr lang="ru-RU" sz="2400" b="1" dirty="0" smtClean="0"/>
          </a:p>
          <a:p>
            <a:r>
              <a:rPr lang="ru-RU" sz="2400" b="1" dirty="0" smtClean="0"/>
              <a:t> Кандидат који се сматра неподесним требало би да добије учтиво писмо што је могуће пре по одлуци</a:t>
            </a:r>
            <a:r>
              <a:rPr lang="ru-RU" sz="2400" b="1" dirty="0" smtClean="0"/>
              <a:t>.</a:t>
            </a:r>
          </a:p>
          <a:p>
            <a:endParaRPr lang="ru-RU" sz="2400" b="1" dirty="0" smtClean="0"/>
          </a:p>
          <a:p>
            <a:r>
              <a:rPr lang="ru-RU" sz="2400" b="1" dirty="0" smtClean="0"/>
              <a:t>Кандидати о којима још није одлучено треба да приме охрабрујућа писма да их сматрамо интересантним за организацију</a:t>
            </a:r>
            <a:endParaRPr lang="ru-RU" sz="2400" b="1" dirty="0"/>
          </a:p>
        </p:txBody>
      </p:sp>
    </p:spTree>
    <p:extLst>
      <p:ext uri="{BB962C8B-B14F-4D97-AF65-F5344CB8AC3E}">
        <p14:creationId xmlns:p14="http://schemas.microsoft.com/office/powerpoint/2010/main" val="1375215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378" y="153824"/>
            <a:ext cx="11006983" cy="6063198"/>
          </a:xfrm>
          <a:prstGeom prst="rect">
            <a:avLst/>
          </a:prstGeom>
        </p:spPr>
        <p:txBody>
          <a:bodyPr wrap="square">
            <a:spAutoFit/>
          </a:bodyPr>
          <a:lstStyle/>
          <a:p>
            <a:r>
              <a:rPr lang="sr-Cyrl-RS" dirty="0" smtClean="0"/>
              <a:t> </a:t>
            </a:r>
            <a:r>
              <a:rPr lang="sr-Cyrl-RS" sz="3200" dirty="0" smtClean="0"/>
              <a:t>МЕТОДЕ РЕГРУТОВАЊА</a:t>
            </a:r>
          </a:p>
          <a:p>
            <a:endParaRPr lang="sr-Cyrl-RS" dirty="0" smtClean="0"/>
          </a:p>
          <a:p>
            <a:r>
              <a:rPr lang="sr-Cyrl-RS" dirty="0" smtClean="0"/>
              <a:t> </a:t>
            </a:r>
            <a:r>
              <a:rPr lang="sr-Cyrl-RS" sz="3200" dirty="0" smtClean="0"/>
              <a:t>Неформалне методе</a:t>
            </a:r>
          </a:p>
          <a:p>
            <a:endParaRPr lang="sr-Cyrl-RS" dirty="0" smtClean="0"/>
          </a:p>
          <a:p>
            <a:r>
              <a:rPr lang="sr-Cyrl-RS" sz="2400" b="1" dirty="0" smtClean="0"/>
              <a:t>*Неформалне </a:t>
            </a:r>
            <a:r>
              <a:rPr lang="sr-Cyrl-RS" sz="2400" b="1" dirty="0" smtClean="0"/>
              <a:t>методе спољашњег регрутовања више ангажују уже тржиште радне снаге, него формалне методе; </a:t>
            </a:r>
          </a:p>
          <a:p>
            <a:r>
              <a:rPr lang="sr-Cyrl-RS" sz="2400" b="1" dirty="0"/>
              <a:t>Н</a:t>
            </a:r>
            <a:r>
              <a:rPr lang="sr-Cyrl-RS" sz="2400" b="1" dirty="0" smtClean="0"/>
              <a:t>еформалне методе укључују поновно запошљавање бивших службеника или бивших сарадника; </a:t>
            </a:r>
          </a:p>
          <a:p>
            <a:r>
              <a:rPr lang="sr-Cyrl-RS" sz="2400" b="1" dirty="0" smtClean="0"/>
              <a:t>*Неформалне </a:t>
            </a:r>
            <a:r>
              <a:rPr lang="sr-Cyrl-RS" sz="2400" b="1" dirty="0" smtClean="0"/>
              <a:t>методе регрутују службенике када садашњи службеници упуте друге или охрабре своје пријатеље да конкуришу.</a:t>
            </a:r>
            <a:r>
              <a:rPr lang="ru-RU" sz="2400" b="1" dirty="0" smtClean="0"/>
              <a:t> </a:t>
            </a:r>
          </a:p>
          <a:p>
            <a:r>
              <a:rPr lang="ru-RU" sz="2400" b="1" dirty="0" smtClean="0"/>
              <a:t>*Неформалне </a:t>
            </a:r>
            <a:r>
              <a:rPr lang="ru-RU" sz="2400" b="1" dirty="0" smtClean="0"/>
              <a:t>методе се могу брзо спровести и знатно су више кори- шћене методе за запошљавање канцеларијског и услужног персонала.</a:t>
            </a:r>
          </a:p>
          <a:p>
            <a:endParaRPr lang="ru-RU" sz="2400" b="1" dirty="0" smtClean="0"/>
          </a:p>
          <a:p>
            <a:r>
              <a:rPr lang="ru-RU" sz="2400" b="1" dirty="0" smtClean="0"/>
              <a:t>*Универзитетски </a:t>
            </a:r>
            <a:r>
              <a:rPr lang="ru-RU" sz="2400" b="1" dirty="0" smtClean="0"/>
              <a:t>образовни програми су одличне неформалне методе регрутовања које компанијама пружају прилику да процене способност нових стручњака и да постигне унутрашњи циљ запошљавања најбољих стручњака.</a:t>
            </a:r>
            <a:endParaRPr lang="sr-Cyrl-RS" sz="2400" b="1" dirty="0"/>
          </a:p>
        </p:txBody>
      </p:sp>
    </p:spTree>
    <p:extLst>
      <p:ext uri="{BB962C8B-B14F-4D97-AF65-F5344CB8AC3E}">
        <p14:creationId xmlns:p14="http://schemas.microsoft.com/office/powerpoint/2010/main" val="3209244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7469" y="111095"/>
            <a:ext cx="11690647" cy="6494085"/>
          </a:xfrm>
          <a:prstGeom prst="rect">
            <a:avLst/>
          </a:prstGeom>
        </p:spPr>
        <p:txBody>
          <a:bodyPr wrap="square">
            <a:spAutoFit/>
          </a:bodyPr>
          <a:lstStyle/>
          <a:p>
            <a:r>
              <a:rPr lang="ru-RU" dirty="0" smtClean="0"/>
              <a:t> </a:t>
            </a:r>
            <a:r>
              <a:rPr lang="ru-RU" sz="3200" b="1" dirty="0" smtClean="0"/>
              <a:t>Формалне методе</a:t>
            </a:r>
          </a:p>
          <a:p>
            <a:r>
              <a:rPr lang="ru-RU" sz="2400" dirty="0" smtClean="0"/>
              <a:t> </a:t>
            </a:r>
            <a:r>
              <a:rPr lang="ru-RU" sz="2400" b="1" dirty="0" smtClean="0"/>
              <a:t>спољашњег регрутовања- кандидати  немају претходне везе са фирмом</a:t>
            </a:r>
          </a:p>
          <a:p>
            <a:r>
              <a:rPr lang="ru-RU" b="1" dirty="0" smtClean="0"/>
              <a:t> </a:t>
            </a:r>
            <a:r>
              <a:rPr lang="ru-RU" sz="2400" b="1" dirty="0" smtClean="0"/>
              <a:t>Новинско оглашавање регрутовања-најуобичајенија метода </a:t>
            </a:r>
          </a:p>
          <a:p>
            <a:r>
              <a:rPr lang="ru-RU" sz="2400" b="1" dirty="0" smtClean="0"/>
              <a:t>сврха регрутационог огласа је да произведе квалификован одговор тј. да се добије молба кандидата који су барем минимално квалификовани за посао.</a:t>
            </a:r>
          </a:p>
          <a:p>
            <a:r>
              <a:rPr lang="ru-RU" sz="2400" b="1" dirty="0" smtClean="0"/>
              <a:t> оглас не сме лажно да представи посао код кандидата појава невидљиви огласи</a:t>
            </a:r>
          </a:p>
          <a:p>
            <a:r>
              <a:rPr lang="ru-RU" sz="2400" b="1" dirty="0" smtClean="0"/>
              <a:t>Агенције за запошљавање</a:t>
            </a:r>
          </a:p>
          <a:p>
            <a:r>
              <a:rPr lang="ru-RU" b="1" dirty="0" smtClean="0"/>
              <a:t> </a:t>
            </a:r>
            <a:r>
              <a:rPr lang="ru-RU" sz="2400" b="1" dirty="0" smtClean="0"/>
              <a:t> могу бити јавно финансирање или профитабилне агенције. </a:t>
            </a:r>
          </a:p>
          <a:p>
            <a:r>
              <a:rPr lang="ru-RU" sz="2400" b="1" dirty="0" smtClean="0"/>
              <a:t>Поред агенција за јавне послове у већини држава постоје програми за пословну обуку -особа које је тешко запослити</a:t>
            </a:r>
          </a:p>
          <a:p>
            <a:r>
              <a:rPr lang="ru-RU" sz="2400" b="1" dirty="0"/>
              <a:t>А</a:t>
            </a:r>
            <a:r>
              <a:rPr lang="ru-RU" sz="2400" b="1" dirty="0" smtClean="0"/>
              <a:t>генција  обучава особу у траженој вештини, а за узврат, програм за пословну обуку партнера, рефундира послодавцу пола плате службеника током периода обуке.</a:t>
            </a:r>
          </a:p>
          <a:p>
            <a:r>
              <a:rPr lang="ru-RU" sz="2400" b="1" dirty="0" smtClean="0"/>
              <a:t>Приватне профитабилне агенције за запошљавање да би добили већ испитане кандидате</a:t>
            </a:r>
          </a:p>
          <a:p>
            <a:r>
              <a:rPr lang="ru-RU" sz="2400" b="1" dirty="0" smtClean="0"/>
              <a:t>За свако успешно намештење, агенције наплаћују хонорар од десет до тридесет процената од службеникове прве годишње плате. </a:t>
            </a:r>
          </a:p>
          <a:p>
            <a:r>
              <a:rPr lang="ru-RU" sz="2400" b="1" dirty="0" smtClean="0"/>
              <a:t>Хонорар може да плати кандидат или послодава</a:t>
            </a:r>
            <a:r>
              <a:rPr lang="ru-RU" sz="2400" dirty="0" smtClean="0"/>
              <a:t>ц</a:t>
            </a:r>
            <a:endParaRPr lang="ru-RU" sz="2400" dirty="0"/>
          </a:p>
        </p:txBody>
      </p:sp>
    </p:spTree>
    <p:extLst>
      <p:ext uri="{BB962C8B-B14F-4D97-AF65-F5344CB8AC3E}">
        <p14:creationId xmlns:p14="http://schemas.microsoft.com/office/powerpoint/2010/main" val="28901127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244</TotalTime>
  <Words>1467</Words>
  <Application>Microsoft Office PowerPoint</Application>
  <PresentationFormat>Widescreen</PresentationFormat>
  <Paragraphs>133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40</cp:revision>
  <dcterms:created xsi:type="dcterms:W3CDTF">2019-10-21T15:29:38Z</dcterms:created>
  <dcterms:modified xsi:type="dcterms:W3CDTF">2020-10-20T08:48:34Z</dcterms:modified>
</cp:coreProperties>
</file>