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4" r:id="rId4"/>
    <p:sldId id="261" r:id="rId5"/>
    <p:sldId id="262" r:id="rId6"/>
    <p:sldId id="267" r:id="rId7"/>
    <p:sldId id="268" r:id="rId8"/>
    <p:sldId id="287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E9B623-9718-4971-AE53-5DF5F95FC83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57E8FE-2AD1-4044-B8EC-074AF249A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Vežbe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Latn-RS" sz="4400" dirty="0"/>
              <a:t>Poslovne komunikacije</a:t>
            </a:r>
            <a:endParaRPr lang="en-US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6302474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0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Društvo kao okvir ljudskog komuniciranja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/>
              <a:t>Čovek kao društveno biće - biće koje upotrebljava znakove i simbole;</a:t>
            </a:r>
          </a:p>
          <a:p>
            <a:r>
              <a:rPr lang="sr-Latn-RS" dirty="0"/>
              <a:t>Jedino čovek može stvarati informacije kojima može menjati značenje i smisao;</a:t>
            </a:r>
            <a:endParaRPr lang="en-US" dirty="0"/>
          </a:p>
          <a:p>
            <a:r>
              <a:rPr lang="sr-Latn-RS" dirty="0"/>
              <a:t>Ekskomunikacija;</a:t>
            </a:r>
          </a:p>
          <a:p>
            <a:r>
              <a:rPr lang="sr-Latn-RS" dirty="0"/>
              <a:t>Mnogo različitih definicija komunikacije.</a:t>
            </a:r>
          </a:p>
        </p:txBody>
      </p:sp>
    </p:spTree>
    <p:extLst>
      <p:ext uri="{BB962C8B-B14F-4D97-AF65-F5344CB8AC3E}">
        <p14:creationId xmlns:p14="http://schemas.microsoft.com/office/powerpoint/2010/main" val="228166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Faze razvoja društva i komunikacije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Debre: komunikacija/transmisija</a:t>
            </a:r>
          </a:p>
          <a:p>
            <a:pPr marL="0" indent="0">
              <a:buNone/>
            </a:pPr>
            <a:r>
              <a:rPr lang="sr-Latn-RS" dirty="0"/>
              <a:t>Razvoj civilizacije:</a:t>
            </a:r>
          </a:p>
          <a:p>
            <a:pPr>
              <a:buFontTx/>
              <a:buChar char="-"/>
            </a:pPr>
            <a:r>
              <a:rPr lang="sr-Latn-RS" dirty="0"/>
              <a:t>Mnemosfera,</a:t>
            </a:r>
          </a:p>
          <a:p>
            <a:pPr>
              <a:buFontTx/>
              <a:buChar char="-"/>
            </a:pPr>
            <a:r>
              <a:rPr lang="sr-Latn-RS" dirty="0"/>
              <a:t>Logosfera,</a:t>
            </a:r>
          </a:p>
          <a:p>
            <a:pPr>
              <a:buFontTx/>
              <a:buChar char="-"/>
            </a:pPr>
            <a:r>
              <a:rPr lang="sr-Latn-RS" dirty="0"/>
              <a:t>Grafosfera,</a:t>
            </a:r>
          </a:p>
          <a:p>
            <a:pPr>
              <a:buFontTx/>
              <a:buChar char="-"/>
            </a:pPr>
            <a:r>
              <a:rPr lang="sr-Latn-RS" dirty="0"/>
              <a:t>Videosfera.</a:t>
            </a:r>
          </a:p>
          <a:p>
            <a:pPr>
              <a:buFontTx/>
              <a:buChar char="-"/>
            </a:pPr>
            <a:endParaRPr lang="sr-Latn-RS" dirty="0"/>
          </a:p>
          <a:p>
            <a:r>
              <a:rPr lang="sr-Latn-RS" dirty="0"/>
              <a:t>Makluan</a:t>
            </a:r>
          </a:p>
          <a:p>
            <a:pPr>
              <a:buFontTx/>
              <a:buChar char="-"/>
            </a:pPr>
            <a:r>
              <a:rPr lang="sr-Latn-RS" dirty="0"/>
              <a:t>Tribalno-oralna civilizacija,</a:t>
            </a:r>
          </a:p>
          <a:p>
            <a:pPr>
              <a:buFontTx/>
              <a:buChar char="-"/>
            </a:pPr>
            <a:r>
              <a:rPr lang="sr-Latn-RS" dirty="0"/>
              <a:t>Civilizacija pisma,</a:t>
            </a:r>
          </a:p>
          <a:p>
            <a:pPr>
              <a:buFontTx/>
              <a:buChar char="-"/>
            </a:pPr>
            <a:r>
              <a:rPr lang="sr-Latn-RS" dirty="0"/>
              <a:t>Epoha elktronskih medija –svetsko se</a:t>
            </a:r>
            <a:r>
              <a:rPr lang="en-US" dirty="0"/>
              <a:t>l</a:t>
            </a:r>
            <a:r>
              <a:rPr lang="sr-Latn-RS" dirty="0"/>
              <a:t>o. </a:t>
            </a:r>
          </a:p>
          <a:p>
            <a:pPr>
              <a:buFontTx/>
              <a:buChar char="-"/>
            </a:pPr>
            <a:endParaRPr lang="sr-Latn-RS" dirty="0"/>
          </a:p>
          <a:p>
            <a:pPr>
              <a:buFont typeface="Courier New" panose="02070309020205020404" pitchFamily="49" charset="0"/>
              <a:buChar char="o"/>
            </a:pPr>
            <a:endParaRPr lang="sr-Latn-RS" dirty="0"/>
          </a:p>
          <a:p>
            <a:pPr>
              <a:buFontTx/>
              <a:buChar char="-"/>
            </a:pPr>
            <a:endParaRPr lang="sr-Latn-RS" dirty="0"/>
          </a:p>
          <a:p>
            <a:pPr>
              <a:buFont typeface="Courier New" panose="02070309020205020404" pitchFamily="49" charset="0"/>
              <a:buChar char="o"/>
            </a:pPr>
            <a:endParaRPr lang="sr-Latn-R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1333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36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Veština komuniciranja obuhvata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/>
              <a:t>Brzinu;</a:t>
            </a:r>
          </a:p>
          <a:p>
            <a:r>
              <a:rPr lang="sr-Latn-RS" dirty="0"/>
              <a:t>Ekonomičnost;</a:t>
            </a:r>
          </a:p>
          <a:p>
            <a:r>
              <a:rPr lang="sr-Latn-RS" dirty="0"/>
              <a:t>Organizovanost;</a:t>
            </a:r>
          </a:p>
          <a:p>
            <a:r>
              <a:rPr lang="sr-Latn-RS" dirty="0"/>
              <a:t>Kontrolu;</a:t>
            </a:r>
          </a:p>
          <a:p>
            <a:r>
              <a:rPr lang="sr-Latn-RS" dirty="0"/>
              <a:t>Selektivnost;</a:t>
            </a:r>
          </a:p>
          <a:p>
            <a:r>
              <a:rPr lang="sr-Latn-RS" dirty="0"/>
              <a:t>Stvaranje poverenja;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60912"/>
            <a:ext cx="4793729" cy="26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09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Ovladavnje veštinom komuniciranja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/>
          <a:lstStyle/>
          <a:p>
            <a:r>
              <a:rPr lang="sr-Latn-RS" dirty="0"/>
              <a:t>Posmatranje karakteristika ljudi;</a:t>
            </a:r>
          </a:p>
          <a:p>
            <a:r>
              <a:rPr lang="sr-Latn-RS" dirty="0"/>
              <a:t>Razvrstavanje tih karakteristika;</a:t>
            </a:r>
          </a:p>
          <a:p>
            <a:r>
              <a:rPr lang="sr-Latn-RS" dirty="0"/>
              <a:t>Prilagođavanje ponašanja;</a:t>
            </a:r>
          </a:p>
          <a:p>
            <a:r>
              <a:rPr lang="sr-Latn-RS" dirty="0"/>
              <a:t>Uočavanje reakcije;</a:t>
            </a:r>
          </a:p>
          <a:p>
            <a:r>
              <a:rPr lang="sr-Latn-RS" dirty="0"/>
              <a:t>Promena ponašanja;</a:t>
            </a:r>
          </a:p>
          <a:p>
            <a:r>
              <a:rPr lang="sr-Latn-RS" dirty="0"/>
              <a:t>Uočavanje greške.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4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elementa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vrednovanje</a:t>
            </a:r>
            <a:r>
              <a:rPr lang="en-US" dirty="0"/>
              <a:t> </a:t>
            </a:r>
            <a:r>
              <a:rPr lang="en-US" dirty="0" err="1"/>
              <a:t>govornika</a:t>
            </a:r>
            <a:br>
              <a:rPr lang="sr-Latn-RS" dirty="0"/>
            </a:br>
            <a:r>
              <a:rPr lang="en-US" dirty="0" err="1"/>
              <a:t>Perloff</a:t>
            </a:r>
            <a:r>
              <a:rPr lang="en-US" dirty="0"/>
              <a:t>, 1993.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Znanje</a:t>
            </a:r>
            <a:r>
              <a:rPr lang="en-US" dirty="0"/>
              <a:t> – </a:t>
            </a:r>
            <a:r>
              <a:rPr lang="en-US" dirty="0" err="1"/>
              <a:t>kompetentnost</a:t>
            </a:r>
            <a:r>
              <a:rPr lang="en-US" dirty="0"/>
              <a:t> </a:t>
            </a:r>
            <a:r>
              <a:rPr lang="en-US" dirty="0" err="1"/>
              <a:t>govornika</a:t>
            </a:r>
            <a:r>
              <a:rPr lang="en-US" dirty="0"/>
              <a:t> o </a:t>
            </a:r>
            <a:r>
              <a:rPr lang="en-US" dirty="0" err="1"/>
              <a:t>datom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Pouzdanost</a:t>
            </a:r>
            <a:r>
              <a:rPr lang="en-US" dirty="0"/>
              <a:t> –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poverenje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prihvatljivost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Sličnost</a:t>
            </a:r>
            <a:r>
              <a:rPr lang="en-US" dirty="0"/>
              <a:t> – </a:t>
            </a:r>
            <a:r>
              <a:rPr lang="en-US" dirty="0" err="1"/>
              <a:t>verodostojni</a:t>
            </a:r>
            <a:r>
              <a:rPr lang="en-US" dirty="0"/>
              <a:t> </a:t>
            </a:r>
            <a:r>
              <a:rPr lang="en-US" dirty="0" err="1"/>
              <a:t>govornici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slični</a:t>
            </a:r>
            <a:r>
              <a:rPr lang="en-US" dirty="0"/>
              <a:t> </a:t>
            </a:r>
            <a:r>
              <a:rPr lang="en-US" dirty="0" err="1"/>
              <a:t>primaocima</a:t>
            </a:r>
            <a:r>
              <a:rPr lang="en-US" dirty="0"/>
              <a:t> </a:t>
            </a:r>
            <a:r>
              <a:rPr lang="sr-Latn-RS" dirty="0"/>
              <a:t> </a:t>
            </a:r>
            <a:r>
              <a:rPr lang="en-US" dirty="0" err="1"/>
              <a:t>poruka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ne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Fizička</a:t>
            </a:r>
            <a:r>
              <a:rPr lang="en-US" b="1" dirty="0"/>
              <a:t> </a:t>
            </a:r>
            <a:r>
              <a:rPr lang="en-US" b="1" dirty="0" err="1"/>
              <a:t>privlačnost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skloni</a:t>
            </a:r>
            <a:r>
              <a:rPr lang="en-US" dirty="0"/>
              <a:t> tome da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veruju</a:t>
            </a:r>
            <a:r>
              <a:rPr lang="en-US" dirty="0"/>
              <a:t> </a:t>
            </a:r>
            <a:r>
              <a:rPr lang="en-US" dirty="0" err="1"/>
              <a:t>privlačnim</a:t>
            </a:r>
            <a:r>
              <a:rPr lang="en-US" dirty="0"/>
              <a:t> </a:t>
            </a:r>
            <a:r>
              <a:rPr lang="en-US" dirty="0" err="1"/>
              <a:t>govornicima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govornici</a:t>
            </a:r>
            <a:r>
              <a:rPr lang="en-US" dirty="0"/>
              <a:t> </a:t>
            </a:r>
            <a:r>
              <a:rPr lang="en-US" dirty="0" err="1"/>
              <a:t>toliko</a:t>
            </a:r>
            <a:r>
              <a:rPr lang="en-US" dirty="0"/>
              <a:t> </a:t>
            </a:r>
            <a:r>
              <a:rPr lang="en-US" dirty="0" err="1"/>
              <a:t>privlačni</a:t>
            </a:r>
            <a:r>
              <a:rPr lang="en-US" dirty="0"/>
              <a:t> da to </a:t>
            </a:r>
            <a:r>
              <a:rPr lang="en-US" dirty="0" err="1"/>
              <a:t>skreće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od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govora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Ravenovi</a:t>
            </a:r>
            <a:r>
              <a:rPr lang="en-US" dirty="0"/>
              <a:t> </a:t>
            </a:r>
            <a:r>
              <a:rPr lang="en-US" dirty="0" err="1"/>
              <a:t>tipovi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b="1" dirty="0"/>
              <a:t>Informacijski uticaj </a:t>
            </a:r>
            <a:r>
              <a:rPr lang="vi-VN" dirty="0"/>
              <a:t>– pristup ograničenim informacijama daje autoritet govorniku.</a:t>
            </a:r>
          </a:p>
          <a:p>
            <a:pPr algn="just"/>
            <a:r>
              <a:rPr lang="vi-VN" b="1" dirty="0"/>
              <a:t>Referentni uticaj </a:t>
            </a:r>
            <a:r>
              <a:rPr lang="vi-VN" dirty="0"/>
              <a:t>– članstvo u ključnim društvenim grupama takođe je izvor moći. </a:t>
            </a:r>
          </a:p>
          <a:p>
            <a:pPr algn="just"/>
            <a:r>
              <a:rPr lang="vi-VN" b="1" dirty="0"/>
              <a:t>Stručni uticaj </a:t>
            </a:r>
            <a:r>
              <a:rPr lang="vi-VN" dirty="0"/>
              <a:t>– poznavanje područja o kojem je reč.</a:t>
            </a:r>
          </a:p>
          <a:p>
            <a:pPr algn="just"/>
            <a:r>
              <a:rPr lang="vi-VN" b="1" dirty="0"/>
              <a:t>Legitimni uticaj </a:t>
            </a:r>
            <a:r>
              <a:rPr lang="vi-VN" dirty="0"/>
              <a:t>– određen zakonima ili nekim drugim društvenim sporazumima (policija, osiguranje...).</a:t>
            </a:r>
          </a:p>
          <a:p>
            <a:pPr marL="0" indent="0" algn="just">
              <a:buNone/>
            </a:pPr>
            <a:endParaRPr lang="sr-Latn-RS" dirty="0"/>
          </a:p>
          <a:p>
            <a:pPr marL="0" indent="0" algn="just">
              <a:buNone/>
            </a:pPr>
            <a:r>
              <a:rPr lang="vi-VN" dirty="0"/>
              <a:t>Moć govornika koja proizilazi iz navedenih uticaja igra izuzetno bitnu ulogu u procesu uveravanja.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Oblici komunikacione prakse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dirty="0"/>
              <a:t>Verbalno usmena i pisana komunikacija (sleng, žargon, argo, pidžin, kreolski);</a:t>
            </a:r>
          </a:p>
          <a:p>
            <a:pPr marL="0" indent="0" algn="just">
              <a:buNone/>
            </a:pPr>
            <a:endParaRPr lang="sr-Latn-RS" dirty="0"/>
          </a:p>
          <a:p>
            <a:pPr algn="just"/>
            <a:r>
              <a:rPr lang="sr-Latn-RS" dirty="0"/>
              <a:t>Neverbalno (govor tela);</a:t>
            </a:r>
          </a:p>
          <a:p>
            <a:pPr algn="just"/>
            <a:r>
              <a:rPr lang="sr-Latn-RS" dirty="0"/>
              <a:t>Intrapersonalno (molitva, dnevnik);</a:t>
            </a:r>
          </a:p>
          <a:p>
            <a:pPr algn="just"/>
            <a:r>
              <a:rPr lang="sr-Latn-RS" dirty="0"/>
              <a:t>Interpersonalno;</a:t>
            </a:r>
          </a:p>
          <a:p>
            <a:pPr algn="just"/>
            <a:r>
              <a:rPr lang="sr-Latn-RS" dirty="0"/>
              <a:t>Rumorno;</a:t>
            </a:r>
          </a:p>
          <a:p>
            <a:pPr algn="just"/>
            <a:r>
              <a:rPr lang="sr-Latn-RS" dirty="0"/>
              <a:t>Komuniciranje u većim društvenim grupama: obrazovno, teatarsko, na trgu, u areni;</a:t>
            </a:r>
          </a:p>
          <a:p>
            <a:pPr algn="just"/>
            <a:r>
              <a:rPr lang="sr-Latn-RS" dirty="0"/>
              <a:t>Masovno;</a:t>
            </a:r>
          </a:p>
          <a:p>
            <a:pPr algn="just"/>
            <a:r>
              <a:rPr lang="sr-Latn-RS" dirty="0"/>
              <a:t>Komunikacija u savremeno doba.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6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72E4C-F5DC-41AB-A50C-3B14380F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B9CDB-5969-4A77-BC45-AE5E62AD752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err="1"/>
              <a:t>Radojković</a:t>
            </a:r>
            <a:r>
              <a:rPr lang="sr-Latn-RS" dirty="0"/>
              <a:t>, M., Miletić, M. (2005). Komuniciranje, mediji i društvo. Novi Sad: </a:t>
            </a:r>
            <a:r>
              <a:rPr lang="sr-Latn-RS" dirty="0" err="1"/>
              <a:t>Stylos</a:t>
            </a:r>
            <a:r>
              <a:rPr lang="sr-Latn-RS" dirty="0"/>
              <a:t> Art.</a:t>
            </a:r>
          </a:p>
          <a:p>
            <a:r>
              <a:rPr lang="sr-Latn-RS" dirty="0"/>
              <a:t>Životić, R., Stanojević, D. (2013). Retorika i politika. </a:t>
            </a:r>
            <a:r>
              <a:rPr lang="sr-Latn-RS"/>
              <a:t>Beograd: Jasen.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4043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737</TotalTime>
  <Words>357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Century Schoolbook</vt:lpstr>
      <vt:lpstr>Courier New</vt:lpstr>
      <vt:lpstr>Times New Roman</vt:lpstr>
      <vt:lpstr>Wingdings</vt:lpstr>
      <vt:lpstr>Wingdings 2</vt:lpstr>
      <vt:lpstr>Oriel</vt:lpstr>
      <vt:lpstr>Vežbe I</vt:lpstr>
      <vt:lpstr>Društvo kao okvir ljudskog komuniciranja</vt:lpstr>
      <vt:lpstr>Faze razvoja društva i komunikacije</vt:lpstr>
      <vt:lpstr>Veština komuniciranja obuhvata</vt:lpstr>
      <vt:lpstr>Ovladavnje veštinom komuniciranja</vt:lpstr>
      <vt:lpstr>Četiri elementa za vrednovanje govornika Perloff, 1993. </vt:lpstr>
      <vt:lpstr>Ravenovi tipovi moći </vt:lpstr>
      <vt:lpstr>Oblici komunikacione prakse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Poslovne komunikacije</dc:title>
  <dc:creator>Iva</dc:creator>
  <cp:lastModifiedBy>Iva Bubanja</cp:lastModifiedBy>
  <cp:revision>38</cp:revision>
  <dcterms:created xsi:type="dcterms:W3CDTF">2016-03-02T21:22:20Z</dcterms:created>
  <dcterms:modified xsi:type="dcterms:W3CDTF">2021-02-23T19:40:13Z</dcterms:modified>
</cp:coreProperties>
</file>