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7"/>
  </p:notesMasterIdLst>
  <p:handoutMasterIdLst>
    <p:handoutMasterId r:id="rId38"/>
  </p:handoutMasterIdLst>
  <p:sldIdLst>
    <p:sldId id="256" r:id="rId2"/>
    <p:sldId id="262" r:id="rId3"/>
    <p:sldId id="258" r:id="rId4"/>
    <p:sldId id="264" r:id="rId5"/>
    <p:sldId id="265" r:id="rId6"/>
    <p:sldId id="266" r:id="rId7"/>
    <p:sldId id="274" r:id="rId8"/>
    <p:sldId id="267" r:id="rId9"/>
    <p:sldId id="279" r:id="rId10"/>
    <p:sldId id="280" r:id="rId11"/>
    <p:sldId id="281" r:id="rId12"/>
    <p:sldId id="270" r:id="rId13"/>
    <p:sldId id="282" r:id="rId14"/>
    <p:sldId id="276" r:id="rId15"/>
    <p:sldId id="283" r:id="rId16"/>
    <p:sldId id="271" r:id="rId17"/>
    <p:sldId id="272" r:id="rId18"/>
    <p:sldId id="277" r:id="rId19"/>
    <p:sldId id="284" r:id="rId20"/>
    <p:sldId id="285" r:id="rId21"/>
    <p:sldId id="300" r:id="rId22"/>
    <p:sldId id="286" r:id="rId23"/>
    <p:sldId id="287" r:id="rId24"/>
    <p:sldId id="260" r:id="rId25"/>
    <p:sldId id="288" r:id="rId26"/>
    <p:sldId id="289" r:id="rId27"/>
    <p:sldId id="290" r:id="rId28"/>
    <p:sldId id="291" r:id="rId29"/>
    <p:sldId id="295" r:id="rId30"/>
    <p:sldId id="296" r:id="rId31"/>
    <p:sldId id="297" r:id="rId32"/>
    <p:sldId id="298" r:id="rId33"/>
    <p:sldId id="292" r:id="rId34"/>
    <p:sldId id="293" r:id="rId35"/>
    <p:sldId id="29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9242" autoAdjust="0"/>
  </p:normalViewPr>
  <p:slideViewPr>
    <p:cSldViewPr>
      <p:cViewPr varScale="1">
        <p:scale>
          <a:sx n="103" d="100"/>
          <a:sy n="103" d="100"/>
        </p:scale>
        <p:origin x="-18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39219-E5BE-4896-96F5-7FDC4B990827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Dr Slobodan Andžić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CCEF-ACEE-49C8-B159-4975844A6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4555B-D945-4870-B620-24DD03CF8D72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Dr Slobodan Andžić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85D01-10C1-4C6A-A817-71FF1DAD0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85D01-10C1-4C6A-A817-71FF1DAD096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 Slobodan </a:t>
            </a:r>
            <a:r>
              <a:rPr lang="en-US" dirty="0" err="1" smtClean="0"/>
              <a:t>Andžić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4AE9C-314D-48D7-999B-55B277171F50}" type="datetime1">
              <a:rPr lang="en-US" smtClean="0"/>
              <a:pPr/>
              <a:t>12/11/2020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9287-05A2-4830-B12C-7E930FF590ED}" type="datetime1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39FA-DC94-4720-8545-44D81302299D}" type="datetime1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C7DF-DBCC-47E5-BA1E-89C431AC588B}" type="datetime1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5524-A460-47E6-9BE7-04FF02FB9EF5}" type="datetime1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6BDD-F386-4D8B-A817-A878DB278590}" type="datetime1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0DFF-BAC5-49F9-B7ED-8B3111D77597}" type="datetime1">
              <a:rPr lang="en-US" smtClean="0"/>
              <a:pPr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9B88-C8F3-4D49-8F49-E59D26D5BCC4}" type="datetime1">
              <a:rPr lang="en-US" smtClean="0"/>
              <a:pPr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76E5-7499-4BE7-AC5C-69D7107F2F88}" type="datetime1">
              <a:rPr lang="en-US" smtClean="0"/>
              <a:pPr/>
              <a:t>12/11/2020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CD83-8169-4B05-BAD5-955DC1DC8AB0}" type="datetime1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ECD7-205E-4C25-9F60-96FB4F6C9696}" type="datetime1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DD7A32-8D76-4189-BAC5-D25FACD4B9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B2E673-B0F7-4CC0-AA31-4202F5FDF95F}" type="datetime1">
              <a:rPr lang="en-US" smtClean="0"/>
              <a:pPr/>
              <a:t>12/11/2020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DD7A32-8D76-4189-BAC5-D25FACD4B9A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Latn-CS" dirty="0" smtClean="0"/>
              <a:t>KALKULACIJE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5410200"/>
            <a:ext cx="228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Dr Slobodan Andžić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Kalkulacije</a:t>
            </a:r>
            <a:endParaRPr lang="en-US" sz="3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914400"/>
          <a:ext cx="86868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295400"/>
                <a:gridCol w="1447800"/>
                <a:gridCol w="3352800"/>
              </a:tblGrid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sr-Latn-CS" dirty="0" smtClean="0">
                          <a:latin typeface="Tahoma" pitchFamily="34" charset="0"/>
                          <a:cs typeface="Tahoma" pitchFamily="34" charset="0"/>
                        </a:rPr>
                        <a:t>VRSTA  </a:t>
                      </a:r>
                      <a:r>
                        <a:rPr lang="sr-Latn-CS" baseline="0" dirty="0" smtClean="0">
                          <a:latin typeface="Tahoma" pitchFamily="34" charset="0"/>
                          <a:cs typeface="Tahoma" pitchFamily="34" charset="0"/>
                        </a:rPr>
                        <a:t>PROIZVODA  (STAKLA)</a:t>
                      </a:r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CS" dirty="0" smtClean="0"/>
                    </a:p>
                    <a:p>
                      <a:pPr algn="ctr"/>
                      <a:r>
                        <a:rPr lang="sr-Latn-CS" dirty="0" smtClean="0"/>
                        <a:t>Q</a:t>
                      </a:r>
                      <a:r>
                        <a:rPr lang="sr-Latn-CS" baseline="0" dirty="0" smtClean="0"/>
                        <a:t> (t)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dirty="0" smtClean="0"/>
                        <a:t>ODNOS TROŠKOVA IZRADE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CS" dirty="0" smtClean="0"/>
                    </a:p>
                    <a:p>
                      <a:pPr algn="ctr"/>
                      <a:r>
                        <a:rPr lang="sr-Latn-CS" u="none" dirty="0" smtClean="0"/>
                        <a:t>EKVIVALENTNI BROJEVI</a:t>
                      </a:r>
                      <a:endParaRPr lang="en-US" u="none" dirty="0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1 </a:t>
                      </a:r>
                      <a:r>
                        <a:rPr lang="sr-Latn-CS" sz="2400" b="0" dirty="0" smtClean="0">
                          <a:latin typeface="Tahoma" pitchFamily="34" charset="0"/>
                          <a:cs typeface="Tahoma" pitchFamily="34" charset="0"/>
                        </a:rPr>
                        <a:t>mm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2.000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1 </a:t>
                      </a:r>
                      <a:r>
                        <a:rPr lang="sr-Latn-CS" sz="2400" b="0" dirty="0" smtClean="0">
                          <a:latin typeface="Tahoma" pitchFamily="34" charset="0"/>
                          <a:cs typeface="Tahoma" pitchFamily="34" charset="0"/>
                        </a:rPr>
                        <a:t>x </a:t>
                      </a:r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2.000 = 2.000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2 </a:t>
                      </a:r>
                      <a:r>
                        <a:rPr lang="sr-Latn-CS" sz="2400" b="0" dirty="0" smtClean="0">
                          <a:latin typeface="Tahoma" pitchFamily="34" charset="0"/>
                          <a:cs typeface="Tahoma" pitchFamily="34" charset="0"/>
                        </a:rPr>
                        <a:t>mm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500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1,5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    1,5 </a:t>
                      </a:r>
                      <a:r>
                        <a:rPr lang="sr-Latn-CS" sz="2400" b="0" dirty="0" smtClean="0">
                          <a:latin typeface="Tahoma" pitchFamily="34" charset="0"/>
                          <a:cs typeface="Tahoma" pitchFamily="34" charset="0"/>
                        </a:rPr>
                        <a:t>x </a:t>
                      </a:r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500 = 750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3 </a:t>
                      </a:r>
                      <a:r>
                        <a:rPr lang="sr-Latn-CS" sz="2400" b="0" dirty="0" smtClean="0">
                          <a:latin typeface="Tahoma" pitchFamily="34" charset="0"/>
                          <a:cs typeface="Tahoma" pitchFamily="34" charset="0"/>
                        </a:rPr>
                        <a:t>mm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200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2,5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    2,5 </a:t>
                      </a:r>
                      <a:r>
                        <a:rPr lang="sr-Latn-CS" sz="2400" b="0" dirty="0" smtClean="0">
                          <a:latin typeface="Tahoma" pitchFamily="34" charset="0"/>
                          <a:cs typeface="Tahoma" pitchFamily="34" charset="0"/>
                        </a:rPr>
                        <a:t>x </a:t>
                      </a:r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200 = 500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l-GR" sz="2400" b="1" dirty="0" smtClean="0">
                          <a:latin typeface="Tahoma" pitchFamily="34" charset="0"/>
                          <a:cs typeface="Tahoma" pitchFamily="34" charset="0"/>
                        </a:rPr>
                        <a:t>Σ</a:t>
                      </a:r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  E.B.</a:t>
                      </a:r>
                      <a:r>
                        <a:rPr lang="sr-Latn-CS" sz="2400" b="1" baseline="0" dirty="0" smtClean="0">
                          <a:latin typeface="Tahoma" pitchFamily="34" charset="0"/>
                          <a:cs typeface="Tahoma" pitchFamily="34" charset="0"/>
                        </a:rPr>
                        <a:t> = 3.250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5715000"/>
            <a:ext cx="762000" cy="1006475"/>
          </a:xfrm>
        </p:spPr>
        <p:txBody>
          <a:bodyPr/>
          <a:lstStyle/>
          <a:p>
            <a:fld id="{62DD7A32-8D76-4189-BAC5-D25FACD4B9A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4343400"/>
            <a:ext cx="861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Visina troškova po jedinici ekvivalentnog broja  =          =  UT  / </a:t>
            </a:r>
            <a:r>
              <a:rPr lang="el-GR" sz="2400" b="1" dirty="0" smtClean="0">
                <a:latin typeface="Tahoma" pitchFamily="34" charset="0"/>
                <a:cs typeface="Tahoma" pitchFamily="34" charset="0"/>
              </a:rPr>
              <a:t>Σ</a:t>
            </a: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  E.B.  =  1.300.000 / 3.250   =   400               </a:t>
            </a:r>
          </a:p>
          <a:p>
            <a:endParaRPr lang="sr-Latn-CS" sz="2400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Raspodela troškova na pojedine vrste proizvoda - vrši se množenjem iznosa ekvivalentnih brojeva po svakoj vrsti proizvoda - visinom troška po E.B. </a:t>
            </a:r>
            <a:endParaRPr lang="en-US" sz="24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Kalkulacije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Dobija se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sr-Latn-CS" sz="2800" b="1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sr-Latn-CS" dirty="0" smtClean="0">
                <a:latin typeface="Tahoma" pitchFamily="34" charset="0"/>
                <a:cs typeface="Tahoma" pitchFamily="34" charset="0"/>
              </a:rPr>
              <a:t>k 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po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toni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određene vrste proizvoda :</a:t>
            </a:r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-1" y="1905000"/>
          <a:ext cx="9144002" cy="327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3034"/>
                <a:gridCol w="945932"/>
                <a:gridCol w="788276"/>
                <a:gridCol w="2443656"/>
                <a:gridCol w="945932"/>
                <a:gridCol w="22071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CS" sz="1800" b="1" dirty="0" smtClean="0">
                          <a:latin typeface="Tahoma" pitchFamily="34" charset="0"/>
                          <a:cs typeface="Tahoma" pitchFamily="34" charset="0"/>
                        </a:rPr>
                        <a:t>VRSTE PROIZVODA (STAKLO) </a:t>
                      </a:r>
                      <a:endParaRPr lang="en-US" sz="18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CS" sz="1800" b="1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sr-Latn-CS" sz="1800" b="1" dirty="0" smtClean="0">
                          <a:latin typeface="Tahoma" pitchFamily="34" charset="0"/>
                          <a:cs typeface="Tahoma" pitchFamily="34" charset="0"/>
                        </a:rPr>
                        <a:t>E.B.</a:t>
                      </a:r>
                      <a:endParaRPr lang="en-US" sz="18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800" b="1" dirty="0" smtClean="0">
                          <a:latin typeface="Tahoma" pitchFamily="34" charset="0"/>
                          <a:cs typeface="Tahoma" pitchFamily="34" charset="0"/>
                        </a:rPr>
                        <a:t>TR</a:t>
                      </a:r>
                      <a:r>
                        <a:rPr lang="sr-Latn-CS" sz="1800" b="1" baseline="0" dirty="0" smtClean="0">
                          <a:latin typeface="Tahoma" pitchFamily="34" charset="0"/>
                          <a:cs typeface="Tahoma" pitchFamily="34" charset="0"/>
                        </a:rPr>
                        <a:t> / E.B.</a:t>
                      </a:r>
                      <a:endParaRPr lang="en-US" sz="18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CS" sz="1800" b="1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sr-Latn-CS" sz="1800" b="1" dirty="0" smtClean="0">
                          <a:latin typeface="Tahoma" pitchFamily="34" charset="0"/>
                          <a:cs typeface="Tahoma" pitchFamily="34" charset="0"/>
                        </a:rPr>
                        <a:t>UT</a:t>
                      </a:r>
                      <a:endParaRPr lang="en-US" sz="18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CS" sz="1800" b="1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sr-Latn-CS" sz="1800" b="1" dirty="0" smtClean="0">
                          <a:latin typeface="Tahoma" pitchFamily="34" charset="0"/>
                          <a:cs typeface="Tahoma" pitchFamily="34" charset="0"/>
                        </a:rPr>
                        <a:t>Q (t)</a:t>
                      </a:r>
                      <a:endParaRPr lang="en-US" sz="18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800" b="1" dirty="0" smtClean="0">
                          <a:latin typeface="Tahoma" pitchFamily="34" charset="0"/>
                          <a:cs typeface="Tahoma" pitchFamily="34" charset="0"/>
                        </a:rPr>
                        <a:t>Ck</a:t>
                      </a:r>
                      <a:r>
                        <a:rPr lang="sr-Latn-CS" sz="1800" b="1" baseline="0" dirty="0" smtClean="0">
                          <a:latin typeface="Tahoma" pitchFamily="34" charset="0"/>
                          <a:cs typeface="Tahoma" pitchFamily="34" charset="0"/>
                        </a:rPr>
                        <a:t> po toni = UT/Q</a:t>
                      </a:r>
                      <a:endParaRPr lang="en-US" sz="18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sr-Latn-CS" sz="1800" b="1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sr-Latn-CS" sz="1800" b="0" dirty="0" smtClean="0">
                          <a:latin typeface="Tahoma" pitchFamily="34" charset="0"/>
                          <a:cs typeface="Tahoma" pitchFamily="34" charset="0"/>
                        </a:rPr>
                        <a:t>mm</a:t>
                      </a:r>
                      <a:endParaRPr lang="en-US" sz="18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2.000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400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2.000 </a:t>
                      </a:r>
                      <a:r>
                        <a:rPr lang="sr-Latn-CS" sz="2000" b="0" dirty="0" smtClean="0">
                          <a:latin typeface="Tahoma" pitchFamily="34" charset="0"/>
                          <a:cs typeface="Tahoma" pitchFamily="34" charset="0"/>
                        </a:rPr>
                        <a:t>x</a:t>
                      </a:r>
                      <a:r>
                        <a:rPr lang="sr-Latn-CS" sz="2000" b="0" baseline="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sr-Latn-CS" sz="2000" b="1" baseline="0" dirty="0" smtClean="0">
                          <a:latin typeface="Tahoma" pitchFamily="34" charset="0"/>
                          <a:cs typeface="Tahoma" pitchFamily="34" charset="0"/>
                        </a:rPr>
                        <a:t>400 = 800.000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2.000</a:t>
                      </a:r>
                    </a:p>
                    <a:p>
                      <a:pPr algn="ctr"/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800.000 / 2.000 = 400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2 </a:t>
                      </a:r>
                      <a:r>
                        <a:rPr lang="sr-Latn-CS" sz="1800" b="0" dirty="0" smtClean="0">
                          <a:latin typeface="Tahoma" pitchFamily="34" charset="0"/>
                          <a:cs typeface="Tahoma" pitchFamily="34" charset="0"/>
                        </a:rPr>
                        <a:t>mm</a:t>
                      </a:r>
                      <a:endParaRPr lang="en-US" sz="18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750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400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750 </a:t>
                      </a:r>
                      <a:r>
                        <a:rPr lang="sr-Latn-CS" sz="2000" b="0" dirty="0" smtClean="0">
                          <a:latin typeface="Tahoma" pitchFamily="34" charset="0"/>
                          <a:cs typeface="Tahoma" pitchFamily="34" charset="0"/>
                        </a:rPr>
                        <a:t>x </a:t>
                      </a:r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400 = 3OO.000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500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300.000 / 500 = 600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sr-Latn-CS" sz="1800" b="0" dirty="0" smtClean="0">
                          <a:latin typeface="Tahoma" pitchFamily="34" charset="0"/>
                          <a:cs typeface="Tahoma" pitchFamily="34" charset="0"/>
                        </a:rPr>
                        <a:t> mm</a:t>
                      </a:r>
                      <a:endParaRPr lang="en-US" sz="18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500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400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500 </a:t>
                      </a:r>
                      <a:r>
                        <a:rPr lang="sr-Latn-CS" sz="2000" b="0" dirty="0" smtClean="0">
                          <a:latin typeface="Tahoma" pitchFamily="34" charset="0"/>
                          <a:cs typeface="Tahoma" pitchFamily="34" charset="0"/>
                        </a:rPr>
                        <a:t>x </a:t>
                      </a:r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400 = 200.000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200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200.000 /</a:t>
                      </a:r>
                      <a:r>
                        <a:rPr lang="sr-Latn-CS" sz="2000" b="1" baseline="0" dirty="0" smtClean="0">
                          <a:latin typeface="Tahoma" pitchFamily="34" charset="0"/>
                          <a:cs typeface="Tahoma" pitchFamily="34" charset="0"/>
                        </a:rPr>
                        <a:t> 200 = 1.000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>
                <a:solidFill>
                  <a:schemeClr val="tx1"/>
                </a:solidFill>
                <a:latin typeface="+mn-lt"/>
              </a:rPr>
              <a:t>Kalkulacije</a:t>
            </a:r>
            <a:endParaRPr lang="en-US" sz="3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895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sr-Latn-CS" sz="2400" b="1" dirty="0" smtClean="0">
                <a:latin typeface="Tahoma" pitchFamily="34" charset="0"/>
              </a:rPr>
              <a:t>   </a:t>
            </a:r>
            <a:r>
              <a:rPr lang="sr-Latn-CS" b="1" dirty="0" smtClean="0">
                <a:latin typeface="Tahoma" pitchFamily="34" charset="0"/>
              </a:rPr>
              <a:t>KALKULACIJA VEZANIH PROIZVODA</a:t>
            </a:r>
          </a:p>
          <a:p>
            <a:pPr>
              <a:lnSpc>
                <a:spcPct val="90000"/>
              </a:lnSpc>
              <a:buNone/>
            </a:pPr>
            <a:endParaRPr lang="en-US" b="1" dirty="0" smtClean="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sr-Latn-CS" b="1" dirty="0" smtClean="0">
                <a:latin typeface="Tahoma" pitchFamily="34" charset="0"/>
                <a:cs typeface="Tahoma" pitchFamily="34" charset="0"/>
              </a:rPr>
              <a:t>koristi </a:t>
            </a:r>
            <a:r>
              <a:rPr lang="sr-Latn-CS" b="1" dirty="0">
                <a:latin typeface="Tahoma" pitchFamily="34" charset="0"/>
                <a:cs typeface="Tahoma" pitchFamily="34" charset="0"/>
              </a:rPr>
              <a:t>se kod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proizvoda </a:t>
            </a:r>
            <a:r>
              <a:rPr lang="sr-Latn-CS" b="1" dirty="0">
                <a:latin typeface="Tahoma" pitchFamily="34" charset="0"/>
                <a:cs typeface="Tahoma" pitchFamily="34" charset="0"/>
              </a:rPr>
              <a:t>koji nastaju u jedinstvenom tehnološkom postupku, kao organske komponente jedne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sirovine.</a:t>
            </a:r>
          </a:p>
          <a:p>
            <a:pPr>
              <a:lnSpc>
                <a:spcPct val="90000"/>
              </a:lnSpc>
              <a:buNone/>
            </a:pPr>
            <a:endParaRPr lang="sr-Latn-CS" b="1" dirty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sr-Latn-CS" b="1" dirty="0">
                <a:latin typeface="Tahoma" pitchFamily="34" charset="0"/>
                <a:cs typeface="Tahoma" pitchFamily="34" charset="0"/>
              </a:rPr>
              <a:t>proizvod zbog koga se organizuje proces proizvodnje naziva se osnovni proizvod, a ostali proizvodi kao pratioci teh. procesa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- su </a:t>
            </a:r>
            <a:r>
              <a:rPr lang="sr-Latn-CS" b="1" dirty="0">
                <a:latin typeface="Tahoma" pitchFamily="34" charset="0"/>
                <a:cs typeface="Tahoma" pitchFamily="34" charset="0"/>
              </a:rPr>
              <a:t>sporedni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proizvodi.</a:t>
            </a:r>
            <a:endParaRPr lang="sr-Latn-CS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Kalkulacije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Izvodi se kada - je u pitanju proizvodnja glavnog i jednog ili više sporednih proizvoda, proizvedenih istovremeno, jednim postupkom izrade.</a:t>
            </a:r>
          </a:p>
          <a:p>
            <a:pPr>
              <a:buNone/>
            </a:pPr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Utvrđuje se  Ck  glavnog proizvoda oduzimanjem od  UT  -  tržišne vrednosti sporednih proizvoda (nusproizvoda).                                                   Razlika se deli količinom ostvarene proizvodnje glavnog proizvoda.</a:t>
            </a:r>
          </a:p>
          <a:p>
            <a:pPr>
              <a:buNone/>
            </a:pPr>
            <a:r>
              <a:rPr lang="sr-Latn-CS" b="1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Npr. - Proizvodnja nafte i naftnih derivata, Mlinska industrija, proizvodnja šećera (npr. šećer i rezanci šećerne repe).</a:t>
            </a:r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Kalkulacije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CS" sz="2800" b="1" dirty="0" smtClean="0">
                <a:latin typeface="Tahoma" pitchFamily="34" charset="0"/>
                <a:cs typeface="Tahoma" pitchFamily="34" charset="0"/>
              </a:rPr>
              <a:t>postupak utvrdivanja cene koštanja: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r-Latn-CS" sz="2800" b="1" dirty="0" smtClean="0">
                <a:latin typeface="Tahoma" pitchFamily="34" charset="0"/>
                <a:cs typeface="Tahoma" pitchFamily="34" charset="0"/>
              </a:rPr>
              <a:t>	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r-Latn-CS" b="1" dirty="0" smtClean="0">
                <a:latin typeface="Tahoma" pitchFamily="34" charset="0"/>
                <a:cs typeface="Tahoma" pitchFamily="34" charset="0"/>
              </a:rPr>
              <a:t>ukupni troškovi - prodajna cena sporednih proizvoda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r-Latn-CS" b="1" dirty="0" smtClean="0">
                <a:latin typeface="Tahoma" pitchFamily="34" charset="0"/>
                <a:cs typeface="Tahoma" pitchFamily="34" charset="0"/>
              </a:rPr>
              <a:t>		= </a:t>
            </a:r>
            <a:r>
              <a:rPr lang="sr-Latn-CS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preostali iznos ukupnih troškova</a:t>
            </a:r>
          </a:p>
          <a:p>
            <a:pPr>
              <a:lnSpc>
                <a:spcPct val="90000"/>
              </a:lnSpc>
              <a:buFontTx/>
              <a:buNone/>
            </a:pPr>
            <a:endParaRPr lang="sr-Latn-CS" b="1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r-Latn-CS" b="1" i="1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r-Latn-CS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preostali iznos ukupnih troškova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/ količina osnovnog    						   proizvoda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r-Latn-CS" b="1" dirty="0" smtClean="0">
                <a:latin typeface="Tahoma" pitchFamily="34" charset="0"/>
                <a:cs typeface="Tahoma" pitchFamily="34" charset="0"/>
              </a:rPr>
              <a:t>		= </a:t>
            </a:r>
            <a:r>
              <a:rPr lang="sr-Latn-CS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cena koštanja osnovnog proizvoda</a:t>
            </a:r>
          </a:p>
          <a:p>
            <a:pPr>
              <a:lnSpc>
                <a:spcPct val="90000"/>
              </a:lnSpc>
              <a:buFontTx/>
              <a:buNone/>
            </a:pPr>
            <a:endParaRPr lang="sr-Latn-CS" sz="2800" b="1" i="1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sr-Latn-CS" sz="2800" b="1" dirty="0" smtClean="0">
                <a:latin typeface="Tahoma" pitchFamily="34" charset="0"/>
                <a:cs typeface="Tahoma" pitchFamily="34" charset="0"/>
              </a:rPr>
              <a:t>osnovni nedostatak ove metode je nepreciznost zbog toga što prodajna cena sporednih troškova odstupa od njihovih troškova proizvodnje</a:t>
            </a:r>
            <a:endParaRPr lang="en-US" sz="2800" b="1" i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Kalkulacije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Primer :                                                                                       									   UT = 500.000 n.j.                                                            Q </a:t>
            </a:r>
            <a:r>
              <a:rPr lang="sr-Latn-CS" sz="2000" dirty="0" smtClean="0">
                <a:latin typeface="Tahoma" pitchFamily="34" charset="0"/>
                <a:cs typeface="Tahoma" pitchFamily="34" charset="0"/>
              </a:rPr>
              <a:t>prodatih mekinja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= </a:t>
            </a:r>
            <a:r>
              <a:rPr lang="sr-Latn-CS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6.000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kg, Cq = </a:t>
            </a:r>
            <a:r>
              <a:rPr lang="sr-Latn-CS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5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n.j.                           Q </a:t>
            </a:r>
            <a:r>
              <a:rPr lang="sr-Latn-CS" sz="2000" dirty="0" smtClean="0">
                <a:latin typeface="Tahoma" pitchFamily="34" charset="0"/>
                <a:cs typeface="Tahoma" pitchFamily="34" charset="0"/>
              </a:rPr>
              <a:t>brašna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= </a:t>
            </a:r>
            <a:r>
              <a:rPr lang="sr-Latn-CS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47.000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kg                                                                    						                                Ck </a:t>
            </a:r>
            <a:r>
              <a:rPr lang="sr-Latn-CS" sz="2000" b="1" dirty="0" smtClean="0">
                <a:latin typeface="Tahoma" pitchFamily="34" charset="0"/>
                <a:cs typeface="Tahoma" pitchFamily="34" charset="0"/>
              </a:rPr>
              <a:t>za 1 kg brašna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= ?                                                      									    </a:t>
            </a: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Tržišna vrednost prodatih mekinja = Q </a:t>
            </a:r>
            <a:r>
              <a:rPr lang="sr-Latn-CS" sz="2400" dirty="0" smtClean="0">
                <a:latin typeface="Tahoma" pitchFamily="34" charset="0"/>
                <a:cs typeface="Tahoma" pitchFamily="34" charset="0"/>
              </a:rPr>
              <a:t>x</a:t>
            </a: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 Cq =                   			         = </a:t>
            </a:r>
            <a:r>
              <a:rPr lang="sr-Latn-CS" sz="2400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6.000</a:t>
            </a: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sr-Latn-CS" sz="2400" dirty="0" smtClean="0">
                <a:latin typeface="Tahoma" pitchFamily="34" charset="0"/>
                <a:cs typeface="Tahoma" pitchFamily="34" charset="0"/>
              </a:rPr>
              <a:t>x </a:t>
            </a:r>
            <a:r>
              <a:rPr lang="sr-Latn-CS" sz="2400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5</a:t>
            </a: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 = </a:t>
            </a:r>
            <a:r>
              <a:rPr lang="sr-Latn-C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30.000</a:t>
            </a: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 n.j.              UT </a:t>
            </a:r>
            <a:r>
              <a:rPr lang="sr-Latn-CS" sz="2400" dirty="0" smtClean="0">
                <a:latin typeface="Tahoma" pitchFamily="34" charset="0"/>
                <a:cs typeface="Tahoma" pitchFamily="34" charset="0"/>
              </a:rPr>
              <a:t>proizvodnje brašna </a:t>
            </a: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= UT </a:t>
            </a:r>
            <a:r>
              <a:rPr lang="sr-Latn-CS" sz="2400" dirty="0" smtClean="0">
                <a:latin typeface="Tahoma" pitchFamily="34" charset="0"/>
                <a:cs typeface="Tahoma" pitchFamily="34" charset="0"/>
              </a:rPr>
              <a:t>proizvodnje brašna </a:t>
            </a: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- Prihod </a:t>
            </a:r>
            <a:r>
              <a:rPr lang="sr-Latn-CS" sz="2400" dirty="0" smtClean="0">
                <a:latin typeface="Tahoma" pitchFamily="34" charset="0"/>
                <a:cs typeface="Tahoma" pitchFamily="34" charset="0"/>
              </a:rPr>
              <a:t>od 								  mekinja</a:t>
            </a: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 =  	= UT - (Q</a:t>
            </a:r>
            <a:r>
              <a:rPr lang="sr-Latn-CS" sz="2400" dirty="0" smtClean="0">
                <a:latin typeface="Tahoma" pitchFamily="34" charset="0"/>
                <a:cs typeface="Tahoma" pitchFamily="34" charset="0"/>
              </a:rPr>
              <a:t> x </a:t>
            </a: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Cq) = 500.000 - </a:t>
            </a:r>
            <a:r>
              <a:rPr lang="sr-Latn-C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30.000</a:t>
            </a: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 = </a:t>
            </a:r>
            <a:r>
              <a:rPr lang="sr-Latn-CS" sz="2400" b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470.000</a:t>
            </a:r>
          </a:p>
          <a:p>
            <a:pPr>
              <a:buNone/>
            </a:pP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   Ck </a:t>
            </a:r>
            <a:r>
              <a:rPr lang="sr-Latn-CS" sz="2000" b="1" dirty="0" smtClean="0">
                <a:latin typeface="Tahoma" pitchFamily="34" charset="0"/>
                <a:cs typeface="Tahoma" pitchFamily="34" charset="0"/>
              </a:rPr>
              <a:t>za 1 kg brašna  </a:t>
            </a: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=  </a:t>
            </a:r>
            <a:r>
              <a:rPr lang="sr-Latn-CS" sz="2400" b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470.000</a:t>
            </a: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 / </a:t>
            </a:r>
            <a:r>
              <a:rPr lang="sr-Latn-CS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47.000</a:t>
            </a: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  =  10 n.j. </a:t>
            </a:r>
            <a:endParaRPr lang="en-US" sz="20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" y="3200400"/>
            <a:ext cx="3810000" cy="158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609599"/>
          </a:xfrm>
        </p:spPr>
        <p:txBody>
          <a:bodyPr>
            <a:normAutofit/>
          </a:bodyPr>
          <a:lstStyle/>
          <a:p>
            <a:r>
              <a:rPr lang="sr-Latn-CS" sz="2800" b="1" dirty="0" smtClean="0">
                <a:solidFill>
                  <a:schemeClr val="tx1"/>
                </a:solidFill>
                <a:latin typeface="Tahoma" pitchFamily="34" charset="0"/>
              </a:rPr>
              <a:t>    PRIMER</a:t>
            </a:r>
            <a:r>
              <a:rPr lang="sr-Latn-CS" sz="2800" b="1" dirty="0">
                <a:solidFill>
                  <a:schemeClr val="tx1"/>
                </a:solidFill>
                <a:latin typeface="Tahoma" pitchFamily="34" charset="0"/>
              </a:rPr>
              <a:t>:</a:t>
            </a:r>
            <a:endParaRPr lang="en-US" sz="2800" b="1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1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sr-Latn-CS" sz="2600" b="1" dirty="0">
                <a:latin typeface="Tahoma" pitchFamily="34" charset="0"/>
                <a:cs typeface="Tahoma" pitchFamily="34" charset="0"/>
              </a:rPr>
              <a:t>rafinerija jestivog ulja proizvela je </a:t>
            </a:r>
            <a:r>
              <a:rPr lang="sr-Latn-CS" sz="2600" b="1" dirty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5.000</a:t>
            </a:r>
            <a:r>
              <a:rPr lang="sr-Latn-CS" sz="2600" b="1" dirty="0">
                <a:latin typeface="Tahoma" pitchFamily="34" charset="0"/>
                <a:cs typeface="Tahoma" pitchFamily="34" charset="0"/>
              </a:rPr>
              <a:t> t suncokretovog ulja </a:t>
            </a:r>
          </a:p>
          <a:p>
            <a:pPr>
              <a:lnSpc>
                <a:spcPct val="80000"/>
              </a:lnSpc>
            </a:pPr>
            <a:r>
              <a:rPr lang="sr-Latn-CS" sz="2600" b="1" dirty="0">
                <a:latin typeface="Tahoma" pitchFamily="34" charset="0"/>
                <a:cs typeface="Tahoma" pitchFamily="34" charset="0"/>
              </a:rPr>
              <a:t>ukupni troškovi proizvodnje iznose </a:t>
            </a:r>
            <a:r>
              <a:rPr lang="sr-Latn-CS" sz="2600" b="1" dirty="0">
                <a:solidFill>
                  <a:schemeClr val="accent4"/>
                </a:solidFill>
                <a:latin typeface="Tahoma" pitchFamily="34" charset="0"/>
                <a:cs typeface="Tahoma" pitchFamily="34" charset="0"/>
              </a:rPr>
              <a:t>17.000.000 </a:t>
            </a:r>
            <a:r>
              <a:rPr lang="sr-Latn-CS" sz="2600" b="1" dirty="0">
                <a:latin typeface="Tahoma" pitchFamily="34" charset="0"/>
                <a:cs typeface="Tahoma" pitchFamily="34" charset="0"/>
              </a:rPr>
              <a:t>dinara </a:t>
            </a:r>
          </a:p>
          <a:p>
            <a:pPr>
              <a:lnSpc>
                <a:spcPct val="80000"/>
              </a:lnSpc>
            </a:pPr>
            <a:r>
              <a:rPr lang="sr-Latn-CS" sz="2600" b="1" dirty="0">
                <a:latin typeface="Tahoma" pitchFamily="34" charset="0"/>
                <a:cs typeface="Tahoma" pitchFamily="34" charset="0"/>
              </a:rPr>
              <a:t>tržišna vrednost suncokretove sačme i masnih kiselina (sporednih proizvoda) iznosi </a:t>
            </a:r>
            <a:r>
              <a:rPr lang="sr-Latn-CS" sz="26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2.000.000 </a:t>
            </a: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dinara.</a:t>
            </a:r>
            <a:endParaRPr lang="sr-Latn-CS" sz="2600" b="1" dirty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r-Latn-CS" sz="2600" b="1" dirty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sr-Latn-CS" sz="2400" b="1" dirty="0">
                <a:latin typeface="Tahoma" pitchFamily="34" charset="0"/>
                <a:cs typeface="Tahoma" pitchFamily="34" charset="0"/>
              </a:rPr>
              <a:t>UT   =  </a:t>
            </a:r>
            <a:r>
              <a:rPr lang="sr-Latn-CS" sz="2400" b="1" dirty="0" smtClean="0">
                <a:solidFill>
                  <a:schemeClr val="accent4"/>
                </a:solidFill>
                <a:latin typeface="Tahoma" pitchFamily="34" charset="0"/>
                <a:cs typeface="Tahoma" pitchFamily="34" charset="0"/>
              </a:rPr>
              <a:t>17.000.000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   </a:t>
            </a:r>
            <a:endParaRPr lang="sr-Latn-CS" sz="2400" b="1" dirty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   UP</a:t>
            </a:r>
            <a:r>
              <a:rPr lang="sr-Latn-CS" sz="2400" dirty="0" smtClean="0">
                <a:latin typeface="Tahoma" pitchFamily="34" charset="0"/>
                <a:cs typeface="Tahoma" pitchFamily="34" charset="0"/>
              </a:rPr>
              <a:t>sp</a:t>
            </a: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sr-Latn-CS" sz="2400" b="1" dirty="0">
                <a:latin typeface="Tahoma" pitchFamily="34" charset="0"/>
                <a:cs typeface="Tahoma" pitchFamily="34" charset="0"/>
              </a:rPr>
              <a:t>=    </a:t>
            </a:r>
            <a:r>
              <a:rPr lang="sr-Latn-CS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2.000.000</a:t>
            </a:r>
          </a:p>
          <a:p>
            <a:pPr>
              <a:lnSpc>
                <a:spcPct val="80000"/>
              </a:lnSpc>
              <a:buFontTx/>
              <a:buNone/>
            </a:pPr>
            <a:endParaRPr lang="sr-Latn-CS" sz="2400" b="1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sr-Latn-CS" sz="2400" b="1" dirty="0" smtClean="0">
                <a:solidFill>
                  <a:schemeClr val="accent4"/>
                </a:solidFill>
                <a:latin typeface="Tahoma" pitchFamily="34" charset="0"/>
                <a:cs typeface="Tahoma" pitchFamily="34" charset="0"/>
              </a:rPr>
              <a:t>17.000.000</a:t>
            </a: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  -  </a:t>
            </a:r>
            <a:r>
              <a:rPr lang="sr-Latn-CS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2.000.000</a:t>
            </a: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  =  15.000.000</a:t>
            </a:r>
          </a:p>
          <a:p>
            <a:pPr>
              <a:lnSpc>
                <a:spcPct val="80000"/>
              </a:lnSpc>
              <a:buFontTx/>
              <a:buNone/>
            </a:pPr>
            <a:endParaRPr lang="sr-Latn-CS" sz="2400" b="1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   15.000.000  /  </a:t>
            </a:r>
            <a:r>
              <a:rPr lang="sr-Latn-CS" sz="2400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5.000</a:t>
            </a: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 = </a:t>
            </a:r>
            <a:r>
              <a:rPr lang="sr-Latn-CS" sz="2400" b="1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3.000 din</a:t>
            </a:r>
          </a:p>
          <a:p>
            <a:pPr>
              <a:lnSpc>
                <a:spcPct val="80000"/>
              </a:lnSpc>
              <a:buFontTx/>
              <a:buNone/>
            </a:pPr>
            <a:endParaRPr lang="sr-Latn-CS" sz="2000" b="1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cena koštanja 1 t suncokretovog ulja po kalkulaciji vezanih proizvoda iznosi </a:t>
            </a:r>
            <a:r>
              <a:rPr lang="sr-Latn-CS" sz="2600" b="1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3.000 dinara</a:t>
            </a: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.</a:t>
            </a:r>
            <a:endParaRPr lang="en-US" sz="26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"/>
            <a:ext cx="8229600" cy="457200"/>
          </a:xfrm>
        </p:spPr>
        <p:txBody>
          <a:bodyPr>
            <a:noAutofit/>
          </a:bodyPr>
          <a:lstStyle/>
          <a:p>
            <a:pPr algn="ctr"/>
            <a:r>
              <a:rPr lang="sr-Latn-CS" sz="3000" dirty="0" smtClean="0">
                <a:solidFill>
                  <a:schemeClr val="tx1"/>
                </a:solidFill>
                <a:latin typeface="Tahoma" pitchFamily="34" charset="0"/>
              </a:rPr>
              <a:t>Kalkulacije</a:t>
            </a:r>
            <a:endParaRPr lang="en-US" sz="300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2400" b="1" dirty="0" smtClean="0">
                <a:latin typeface="Tahoma" pitchFamily="34" charset="0"/>
              </a:rPr>
              <a:t>   DODATNA KALKULACIJA</a:t>
            </a:r>
          </a:p>
          <a:p>
            <a:pPr>
              <a:buNone/>
            </a:pPr>
            <a:endParaRPr lang="en-US" b="1" dirty="0" smtClean="0">
              <a:latin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Koristi </a:t>
            </a:r>
            <a:r>
              <a:rPr lang="sr-Latn-CS" b="1" dirty="0">
                <a:latin typeface="Tahoma" pitchFamily="34" charset="0"/>
                <a:cs typeface="Tahoma" pitchFamily="34" charset="0"/>
              </a:rPr>
              <a:t>se kod heterogenih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proizvoda.</a:t>
            </a:r>
          </a:p>
          <a:p>
            <a:pPr>
              <a:buNone/>
            </a:pPr>
            <a:r>
              <a:rPr lang="sr-Latn-CS" b="1" dirty="0" smtClean="0">
                <a:latin typeface="Tahoma" pitchFamily="34" charset="0"/>
                <a:cs typeface="Tahoma" pitchFamily="34" charset="0"/>
              </a:rPr>
              <a:t> </a:t>
            </a:r>
            <a:endParaRPr lang="sr-Latn-CS" b="1" dirty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Koristi </a:t>
            </a:r>
            <a:r>
              <a:rPr lang="sr-Latn-CS" b="1" dirty="0">
                <a:latin typeface="Tahoma" pitchFamily="34" charset="0"/>
                <a:cs typeface="Tahoma" pitchFamily="34" charset="0"/>
              </a:rPr>
              <a:t>se i u slučajevima kada se ostali metodi kalkuacije ne mogu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primeniti.</a:t>
            </a:r>
          </a:p>
          <a:p>
            <a:pPr>
              <a:buNone/>
            </a:pPr>
            <a:r>
              <a:rPr lang="en-GB" b="1" dirty="0" smtClean="0">
                <a:latin typeface="Tahoma" pitchFamily="34" charset="0"/>
                <a:cs typeface="Tahoma" pitchFamily="34" charset="0"/>
              </a:rPr>
              <a:t> </a:t>
            </a:r>
            <a:endParaRPr lang="sr-Latn-CS" b="1" dirty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Ključ </a:t>
            </a:r>
            <a:r>
              <a:rPr lang="sr-Latn-CS" b="1" dirty="0">
                <a:latin typeface="Tahoma" pitchFamily="34" charset="0"/>
                <a:cs typeface="Tahoma" pitchFamily="34" charset="0"/>
              </a:rPr>
              <a:t>za raspodelu troškova je odnos ukupnih indirektnih troškova i ukupnih direktnih troškova ili samo jedne vrste direktnih troškova (troškovi osnovnog materijala ili troškovi rada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izrade tj. zarada izrade).</a:t>
            </a:r>
            <a:r>
              <a:rPr lang="en-GB" b="1" dirty="0" smtClean="0">
                <a:latin typeface="Tahoma" pitchFamily="34" charset="0"/>
                <a:cs typeface="Tahoma" pitchFamily="34" charset="0"/>
              </a:rPr>
              <a:t> </a:t>
            </a:r>
            <a:endParaRPr lang="sr-Latn-CS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Kalkulacije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postupak utvrdjivanje cene koštanja:</a:t>
            </a:r>
          </a:p>
          <a:p>
            <a:pPr>
              <a:buNone/>
            </a:pPr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deljenje indirektnih troškova onim direktnim troškovima koji su izabrani za kriterijum, čime se utvrdjuje ključ za raspodelu indirektnih troškova na različite proizvode.</a:t>
            </a:r>
          </a:p>
          <a:p>
            <a:pPr lvl="1">
              <a:buNone/>
            </a:pPr>
            <a:endParaRPr lang="sr-Latn-CS" sz="2600" b="1" dirty="0" smtClean="0">
              <a:latin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množenjem ovog ključa sa iznosom direktnih troškova za svaki proizvod, dobija se iznos indirektnih troškova po vrstama proizvoda.</a:t>
            </a:r>
          </a:p>
          <a:p>
            <a:pPr lvl="1">
              <a:buNone/>
            </a:pPr>
            <a:endParaRPr lang="sr-Latn-CS" sz="2600" b="1" dirty="0" smtClean="0">
              <a:latin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dodavanje indirektni</a:t>
            </a:r>
            <a:r>
              <a:rPr lang="en-US" sz="2600" b="1" dirty="0" smtClean="0">
                <a:latin typeface="Tahoma" pitchFamily="34" charset="0"/>
                <a:cs typeface="Tahoma" pitchFamily="34" charset="0"/>
              </a:rPr>
              <a:t>h</a:t>
            </a: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 troškov</a:t>
            </a:r>
            <a:r>
              <a:rPr lang="en-US" sz="2600" b="1" dirty="0" smtClean="0">
                <a:latin typeface="Tahoma" pitchFamily="34" charset="0"/>
                <a:cs typeface="Tahoma" pitchFamily="34" charset="0"/>
              </a:rPr>
              <a:t>a</a:t>
            </a: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 direktn</a:t>
            </a:r>
            <a:r>
              <a:rPr lang="en-US" sz="2600" b="1" dirty="0" err="1" smtClean="0">
                <a:latin typeface="Tahoma" pitchFamily="34" charset="0"/>
                <a:cs typeface="Tahoma" pitchFamily="34" charset="0"/>
              </a:rPr>
              <a:t>im</a:t>
            </a: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 troškov</a:t>
            </a:r>
            <a:r>
              <a:rPr lang="en-US" sz="2600" b="1" dirty="0" err="1" smtClean="0">
                <a:latin typeface="Tahoma" pitchFamily="34" charset="0"/>
                <a:cs typeface="Tahoma" pitchFamily="34" charset="0"/>
              </a:rPr>
              <a:t>ima</a:t>
            </a:r>
            <a:r>
              <a:rPr lang="en-US" sz="26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 i </a:t>
            </a:r>
            <a:r>
              <a:rPr lang="en-US" sz="26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deljenje tako dobijenog iznosa troškova brojem jedinica proizvoda.</a:t>
            </a:r>
          </a:p>
          <a:p>
            <a:pPr>
              <a:buNone/>
            </a:pPr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Kalkulacije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Primer  </a:t>
            </a:r>
            <a:r>
              <a:rPr lang="sr-Latn-CS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22 / 228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:                                                            								    Proizvodi   A, B </a:t>
            </a:r>
            <a:r>
              <a:rPr lang="sr-Latn-CS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C .   Ck</a:t>
            </a:r>
            <a:r>
              <a:rPr lang="sr-Latn-CS" sz="2400" dirty="0" smtClean="0">
                <a:latin typeface="Tahoma" pitchFamily="34" charset="0"/>
                <a:cs typeface="Tahoma" pitchFamily="34" charset="0"/>
              </a:rPr>
              <a:t>a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= ? Ck</a:t>
            </a:r>
            <a:r>
              <a:rPr lang="sr-Latn-CS" sz="2400" dirty="0" smtClean="0">
                <a:latin typeface="Tahoma" pitchFamily="34" charset="0"/>
                <a:cs typeface="Tahoma" pitchFamily="34" charset="0"/>
              </a:rPr>
              <a:t>b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= ?  Ck</a:t>
            </a:r>
            <a:r>
              <a:rPr lang="sr-Latn-CS" sz="24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=?                                         Kriterijum za raspodelu indirektnih troškova - troškovi zarada izrade.                                                  Opšti troškovi izrade = 60.000 n.j.                               Opšti troškovi uprave i prodaje = 90.000 n.j.</a:t>
            </a: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4137307"/>
          <a:ext cx="9144000" cy="2617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916017"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VRSTE</a:t>
                      </a:r>
                      <a:r>
                        <a:rPr lang="sr-Latn-CS" sz="2000" b="1" baseline="0" dirty="0" smtClean="0">
                          <a:latin typeface="Tahoma" pitchFamily="34" charset="0"/>
                          <a:cs typeface="Tahoma" pitchFamily="34" charset="0"/>
                        </a:rPr>
                        <a:t> PROIZVODA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PROIZVEDENA</a:t>
                      </a:r>
                      <a:r>
                        <a:rPr lang="sr-Latn-CS" sz="2000" b="1" baseline="0" dirty="0" smtClean="0">
                          <a:latin typeface="Tahoma" pitchFamily="34" charset="0"/>
                          <a:cs typeface="Tahoma" pitchFamily="34" charset="0"/>
                        </a:rPr>
                        <a:t> KOLIČINA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TROŠKOVI MATERIJALA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TROŠKOVI ZARADA IZRADE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05073"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1.000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80.000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solidFill>
                            <a:srgbClr val="00B050"/>
                          </a:solidFill>
                          <a:latin typeface="Tahoma" pitchFamily="34" charset="0"/>
                          <a:cs typeface="Tahoma" pitchFamily="34" charset="0"/>
                        </a:rPr>
                        <a:t>20.000</a:t>
                      </a:r>
                      <a:endParaRPr lang="en-US" sz="2000" b="1" dirty="0">
                        <a:solidFill>
                          <a:srgbClr val="00B05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05073"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B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5.000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100.000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solidFill>
                            <a:srgbClr val="00B050"/>
                          </a:solidFill>
                          <a:latin typeface="Tahoma" pitchFamily="34" charset="0"/>
                          <a:cs typeface="Tahoma" pitchFamily="34" charset="0"/>
                        </a:rPr>
                        <a:t>40.000</a:t>
                      </a:r>
                      <a:endParaRPr lang="en-US" sz="2000" b="1" dirty="0">
                        <a:solidFill>
                          <a:srgbClr val="00B05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05073"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C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2.000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120.000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solidFill>
                            <a:srgbClr val="00B050"/>
                          </a:solidFill>
                          <a:latin typeface="Tahoma" pitchFamily="34" charset="0"/>
                          <a:cs typeface="Tahoma" pitchFamily="34" charset="0"/>
                        </a:rPr>
                        <a:t>60.000</a:t>
                      </a:r>
                      <a:endParaRPr lang="en-US" sz="2000" b="1" dirty="0">
                        <a:solidFill>
                          <a:srgbClr val="00B05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60855"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UKUPNO (</a:t>
                      </a:r>
                      <a:r>
                        <a:rPr lang="el-GR" sz="2000" b="1" dirty="0" smtClean="0">
                          <a:latin typeface="Tahoma" pitchFamily="34" charset="0"/>
                          <a:cs typeface="Tahoma" pitchFamily="34" charset="0"/>
                        </a:rPr>
                        <a:t>Σ</a:t>
                      </a:r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sr-Latn-CS" sz="2000" b="1" kern="1200" dirty="0" smtClean="0">
                          <a:solidFill>
                            <a:srgbClr val="00B05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120.000</a:t>
                      </a:r>
                      <a:endParaRPr kumimoji="0" lang="en-US" sz="2000" b="1" kern="1200" dirty="0">
                        <a:solidFill>
                          <a:srgbClr val="00B05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533399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sz="3000" dirty="0" smtClean="0">
                <a:solidFill>
                  <a:schemeClr val="tx1"/>
                </a:solidFill>
                <a:latin typeface="+mn-lt"/>
              </a:rPr>
              <a:t>Kalkulacije</a:t>
            </a:r>
            <a:r>
              <a:rPr lang="sr-Latn-CS" sz="4000" b="1" dirty="0" smtClean="0">
                <a:solidFill>
                  <a:srgbClr val="FFFF66"/>
                </a:solidFill>
                <a:latin typeface="Tahoma" pitchFamily="34" charset="0"/>
              </a:rPr>
              <a:t> </a:t>
            </a:r>
            <a:endParaRPr lang="en-US" sz="4000" b="1" dirty="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199"/>
            <a:ext cx="9144000" cy="5449889"/>
          </a:xfrm>
        </p:spPr>
        <p:txBody>
          <a:bodyPr>
            <a:normAutofit/>
          </a:bodyPr>
          <a:lstStyle/>
          <a:p>
            <a:r>
              <a:rPr lang="sr-Latn-CS" b="1" dirty="0">
                <a:latin typeface="Tahoma" pitchFamily="34" charset="0"/>
                <a:cs typeface="Tahoma" pitchFamily="34" charset="0"/>
              </a:rPr>
              <a:t>Postupak rasporedjivanja ukupnih troškova na nosioce naziva se kalkulacija (postupak izračunavanja cene koštanja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).</a:t>
            </a:r>
            <a:endParaRPr lang="en-US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sr-Latn-CS" b="1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None/>
            </a:pPr>
            <a:endParaRPr lang="sr-Latn-CS" b="1" dirty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>
                <a:latin typeface="Tahoma" pitchFamily="34" charset="0"/>
                <a:cs typeface="Tahoma" pitchFamily="34" charset="0"/>
              </a:rPr>
              <a:t>Cilj utvrđivanja cene koštanja jeste da se svaki proizvod optereti onim iznosom troškova koji je svojom proizvodnjom izazvao, da bi se što efikasnije sprovela kontrola troškova i stvorila pouzdana osnova za donošenje poslovnih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odluka.</a:t>
            </a:r>
            <a:endParaRPr lang="sr-Latn-CS" b="1" dirty="0">
              <a:latin typeface="Tahoma" pitchFamily="34" charset="0"/>
              <a:cs typeface="Tahoma" pitchFamily="34" charset="0"/>
            </a:endParaRPr>
          </a:p>
          <a:p>
            <a:endParaRPr lang="sr-Latn-CS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sz="3000" dirty="0" smtClean="0"/>
              <a:t>Kalkulacije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sr-Latn-CS" b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20.000 + 40.000 + 60.000 = 120.000 UT zarada i-e</a:t>
            </a:r>
            <a:endParaRPr lang="en-US" b="1" dirty="0" smtClean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sr-Latn-CS" b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endParaRPr lang="sr-Latn-CS" b="1" dirty="0" smtClean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%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OT</a:t>
            </a:r>
            <a:r>
              <a:rPr lang="sr-Latn-CS" sz="1800" b="1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sr-Latn-CS" sz="18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= Ot</a:t>
            </a:r>
            <a:r>
              <a:rPr lang="sr-Latn-CS" sz="1800" b="1" dirty="0" smtClean="0">
                <a:latin typeface="Tahoma" pitchFamily="34" charset="0"/>
                <a:cs typeface="Tahoma" pitchFamily="34" charset="0"/>
              </a:rPr>
              <a:t>i  x 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100 / UT</a:t>
            </a:r>
            <a:r>
              <a:rPr lang="sr-Latn-CS" dirty="0" smtClean="0">
                <a:latin typeface="Tahoma" pitchFamily="34" charset="0"/>
                <a:cs typeface="Tahoma" pitchFamily="34" charset="0"/>
              </a:rPr>
              <a:t>zi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= 60.000 </a:t>
            </a:r>
            <a:r>
              <a:rPr lang="sr-Latn-CS" sz="1800" b="1" dirty="0" smtClean="0">
                <a:latin typeface="Tahoma" pitchFamily="34" charset="0"/>
                <a:cs typeface="Tahoma" pitchFamily="34" charset="0"/>
              </a:rPr>
              <a:t>x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100 / 120.000 = 				       =  600 / 12  =</a:t>
            </a:r>
            <a:r>
              <a:rPr lang="sr-Latn-CS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sr-Latn-CS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50 </a:t>
            </a:r>
            <a:r>
              <a:rPr lang="sr-Latn-C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%</a:t>
            </a:r>
            <a:endParaRPr lang="en-US" sz="24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24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sr-Latn-CS" b="1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%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OT</a:t>
            </a:r>
            <a:r>
              <a:rPr lang="sr-Latn-CS" sz="1800" b="1" dirty="0" smtClean="0">
                <a:latin typeface="Tahoma" pitchFamily="34" charset="0"/>
                <a:cs typeface="Tahoma" pitchFamily="34" charset="0"/>
              </a:rPr>
              <a:t>up</a:t>
            </a:r>
            <a:r>
              <a:rPr lang="sr-Latn-CS" sz="18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= Ot</a:t>
            </a:r>
            <a:r>
              <a:rPr lang="sr-Latn-CS" sz="1800" b="1" dirty="0" smtClean="0">
                <a:latin typeface="Tahoma" pitchFamily="34" charset="0"/>
                <a:cs typeface="Tahoma" pitchFamily="34" charset="0"/>
              </a:rPr>
              <a:t>up  x 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100 / UT</a:t>
            </a:r>
            <a:r>
              <a:rPr lang="sr-Latn-CS" dirty="0" smtClean="0">
                <a:latin typeface="Tahoma" pitchFamily="34" charset="0"/>
                <a:cs typeface="Tahoma" pitchFamily="34" charset="0"/>
              </a:rPr>
              <a:t>zi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= 90.000 </a:t>
            </a:r>
            <a:r>
              <a:rPr lang="sr-Latn-CS" sz="1800" b="1" dirty="0" smtClean="0">
                <a:latin typeface="Tahoma" pitchFamily="34" charset="0"/>
                <a:cs typeface="Tahoma" pitchFamily="34" charset="0"/>
              </a:rPr>
              <a:t>x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100/120.000 					   = 900 / 12 = </a:t>
            </a:r>
            <a:r>
              <a:rPr lang="sr-Latn-CS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75 </a:t>
            </a:r>
            <a:r>
              <a:rPr lang="sr-Latn-CS" sz="2400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%</a:t>
            </a:r>
            <a:endParaRPr lang="sr-Latn-CS" b="1" dirty="0" smtClean="0">
              <a:solidFill>
                <a:schemeClr val="accent1"/>
              </a:solidFill>
              <a:latin typeface="Tahoma" pitchFamily="34" charset="0"/>
              <a:cs typeface="Tahoma" pitchFamily="34" charset="0"/>
            </a:endParaRP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Kalkulacije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>
              <a:buNone/>
            </a:pPr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OT</a:t>
            </a:r>
            <a:r>
              <a:rPr lang="sr-Latn-CS" sz="1800" b="1" dirty="0" smtClean="0">
                <a:latin typeface="Tahoma" pitchFamily="34" charset="0"/>
                <a:cs typeface="Tahoma" pitchFamily="34" charset="0"/>
              </a:rPr>
              <a:t>i A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= T</a:t>
            </a:r>
            <a:r>
              <a:rPr lang="sr-Latn-CS" sz="1800" b="1" dirty="0" smtClean="0">
                <a:latin typeface="Tahoma" pitchFamily="34" charset="0"/>
                <a:cs typeface="Tahoma" pitchFamily="34" charset="0"/>
              </a:rPr>
              <a:t>zi A  X  </a:t>
            </a: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%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OT</a:t>
            </a:r>
            <a:r>
              <a:rPr lang="sr-Latn-CS" sz="1800" b="1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/ 100  =  20.000  </a:t>
            </a:r>
            <a:r>
              <a:rPr lang="sr-Latn-CS" sz="1800" b="1" dirty="0" smtClean="0">
                <a:latin typeface="Tahoma" pitchFamily="34" charset="0"/>
                <a:cs typeface="Tahoma" pitchFamily="34" charset="0"/>
              </a:rPr>
              <a:t>x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sr-Latn-CS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50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/ 100 = 							       =10.000 </a:t>
            </a:r>
            <a:endParaRPr lang="en-US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b="1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OT</a:t>
            </a:r>
            <a:r>
              <a:rPr lang="sr-Latn-CS" sz="1800" b="1" dirty="0" smtClean="0">
                <a:latin typeface="Tahoma" pitchFamily="34" charset="0"/>
                <a:cs typeface="Tahoma" pitchFamily="34" charset="0"/>
              </a:rPr>
              <a:t>i B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= T</a:t>
            </a:r>
            <a:r>
              <a:rPr lang="sr-Latn-CS" sz="1800" b="1" dirty="0" smtClean="0">
                <a:latin typeface="Tahoma" pitchFamily="34" charset="0"/>
                <a:cs typeface="Tahoma" pitchFamily="34" charset="0"/>
              </a:rPr>
              <a:t>zi B  X  </a:t>
            </a: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%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OT</a:t>
            </a:r>
            <a:r>
              <a:rPr lang="sr-Latn-CS" sz="1800" b="1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/ 100  =  40.000  </a:t>
            </a:r>
            <a:r>
              <a:rPr lang="sr-Latn-CS" sz="1800" b="1" dirty="0" smtClean="0">
                <a:latin typeface="Tahoma" pitchFamily="34" charset="0"/>
                <a:cs typeface="Tahoma" pitchFamily="34" charset="0"/>
              </a:rPr>
              <a:t>x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sr-Latn-CS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50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/ 100 = 							       =20.000</a:t>
            </a:r>
            <a:endParaRPr lang="en-US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b="1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OT</a:t>
            </a:r>
            <a:r>
              <a:rPr lang="sr-Latn-CS" sz="1800" b="1" dirty="0" smtClean="0">
                <a:latin typeface="Tahoma" pitchFamily="34" charset="0"/>
                <a:cs typeface="Tahoma" pitchFamily="34" charset="0"/>
              </a:rPr>
              <a:t>i C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= T</a:t>
            </a:r>
            <a:r>
              <a:rPr lang="sr-Latn-CS" sz="1800" b="1" dirty="0" smtClean="0">
                <a:latin typeface="Tahoma" pitchFamily="34" charset="0"/>
                <a:cs typeface="Tahoma" pitchFamily="34" charset="0"/>
              </a:rPr>
              <a:t>zi C  X  </a:t>
            </a: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%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OT</a:t>
            </a:r>
            <a:r>
              <a:rPr lang="sr-Latn-CS" sz="1800" b="1" dirty="0" smtClean="0">
                <a:latin typeface="Tahoma" pitchFamily="34" charset="0"/>
                <a:cs typeface="Tahoma" pitchFamily="34" charset="0"/>
              </a:rPr>
              <a:t>i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/ 100  =  60.000  </a:t>
            </a:r>
            <a:r>
              <a:rPr lang="sr-Latn-CS" sz="1800" b="1" dirty="0" smtClean="0">
                <a:latin typeface="Tahoma" pitchFamily="34" charset="0"/>
                <a:cs typeface="Tahoma" pitchFamily="34" charset="0"/>
              </a:rPr>
              <a:t>x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sr-Latn-CS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50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/ 100 = 							       =30.000    </a:t>
            </a: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sz="3000" dirty="0" smtClean="0"/>
              <a:t>Kalkulacije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lnSpcReduction="10000"/>
          </a:bodyPr>
          <a:lstStyle/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OT</a:t>
            </a:r>
            <a:r>
              <a:rPr lang="sr-Latn-CS" sz="1800" b="1" dirty="0" smtClean="0">
                <a:latin typeface="Tahoma" pitchFamily="34" charset="0"/>
                <a:cs typeface="Tahoma" pitchFamily="34" charset="0"/>
              </a:rPr>
              <a:t>up A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= T</a:t>
            </a:r>
            <a:r>
              <a:rPr lang="sr-Latn-CS" sz="1800" b="1" dirty="0" smtClean="0">
                <a:latin typeface="Tahoma" pitchFamily="34" charset="0"/>
                <a:cs typeface="Tahoma" pitchFamily="34" charset="0"/>
              </a:rPr>
              <a:t>zi A  X  </a:t>
            </a: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%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OT</a:t>
            </a:r>
            <a:r>
              <a:rPr lang="sr-Latn-CS" sz="1800" b="1" dirty="0" smtClean="0">
                <a:latin typeface="Tahoma" pitchFamily="34" charset="0"/>
                <a:cs typeface="Tahoma" pitchFamily="34" charset="0"/>
              </a:rPr>
              <a:t>up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/ 100 = 20.000  </a:t>
            </a:r>
            <a:r>
              <a:rPr lang="sr-Latn-CS" sz="1800" b="1" dirty="0" smtClean="0">
                <a:latin typeface="Tahoma" pitchFamily="34" charset="0"/>
                <a:cs typeface="Tahoma" pitchFamily="34" charset="0"/>
              </a:rPr>
              <a:t>x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sr-Latn-CS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75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/ 100 = 							       = 15.000 </a:t>
            </a:r>
          </a:p>
          <a:p>
            <a:pPr>
              <a:buNone/>
            </a:pPr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sr-Latn-CS" b="1" dirty="0" smtClean="0">
                <a:latin typeface="Tahoma" pitchFamily="34" charset="0"/>
                <a:cs typeface="Tahoma" pitchFamily="34" charset="0"/>
              </a:rPr>
              <a:t>   OT</a:t>
            </a:r>
            <a:r>
              <a:rPr lang="sr-Latn-CS" sz="1800" b="1" dirty="0" smtClean="0">
                <a:latin typeface="Tahoma" pitchFamily="34" charset="0"/>
                <a:cs typeface="Tahoma" pitchFamily="34" charset="0"/>
              </a:rPr>
              <a:t>up B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= T</a:t>
            </a:r>
            <a:r>
              <a:rPr lang="sr-Latn-CS" sz="1800" b="1" dirty="0" smtClean="0">
                <a:latin typeface="Tahoma" pitchFamily="34" charset="0"/>
                <a:cs typeface="Tahoma" pitchFamily="34" charset="0"/>
              </a:rPr>
              <a:t>zi B  X  </a:t>
            </a: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%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OT</a:t>
            </a:r>
            <a:r>
              <a:rPr lang="sr-Latn-CS" sz="1800" b="1" dirty="0" smtClean="0">
                <a:latin typeface="Tahoma" pitchFamily="34" charset="0"/>
                <a:cs typeface="Tahoma" pitchFamily="34" charset="0"/>
              </a:rPr>
              <a:t>up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/ 100 = 40.000  </a:t>
            </a:r>
            <a:r>
              <a:rPr lang="sr-Latn-CS" sz="1800" b="1" dirty="0" smtClean="0">
                <a:latin typeface="Tahoma" pitchFamily="34" charset="0"/>
                <a:cs typeface="Tahoma" pitchFamily="34" charset="0"/>
              </a:rPr>
              <a:t>x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sr-Latn-CS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75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/ 100 = 							       = 30.000 </a:t>
            </a:r>
          </a:p>
          <a:p>
            <a:pPr>
              <a:buNone/>
            </a:pPr>
            <a:r>
              <a:rPr lang="sr-Latn-CS" b="1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r>
              <a:rPr lang="sr-Latn-CS" b="1" dirty="0" smtClean="0">
                <a:latin typeface="Tahoma" pitchFamily="34" charset="0"/>
                <a:cs typeface="Tahoma" pitchFamily="34" charset="0"/>
              </a:rPr>
              <a:t>   OT</a:t>
            </a:r>
            <a:r>
              <a:rPr lang="sr-Latn-CS" sz="1800" b="1" dirty="0" smtClean="0">
                <a:latin typeface="Tahoma" pitchFamily="34" charset="0"/>
                <a:cs typeface="Tahoma" pitchFamily="34" charset="0"/>
              </a:rPr>
              <a:t>up C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= T</a:t>
            </a:r>
            <a:r>
              <a:rPr lang="sr-Latn-CS" sz="1800" b="1" dirty="0" smtClean="0">
                <a:latin typeface="Tahoma" pitchFamily="34" charset="0"/>
                <a:cs typeface="Tahoma" pitchFamily="34" charset="0"/>
              </a:rPr>
              <a:t>zi C  X  </a:t>
            </a: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%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OT</a:t>
            </a:r>
            <a:r>
              <a:rPr lang="sr-Latn-CS" sz="1800" b="1" dirty="0" smtClean="0">
                <a:latin typeface="Tahoma" pitchFamily="34" charset="0"/>
                <a:cs typeface="Tahoma" pitchFamily="34" charset="0"/>
              </a:rPr>
              <a:t>up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/ 100 = 60.000  </a:t>
            </a:r>
            <a:r>
              <a:rPr lang="sr-Latn-CS" sz="1800" b="1" dirty="0" smtClean="0">
                <a:latin typeface="Tahoma" pitchFamily="34" charset="0"/>
                <a:cs typeface="Tahoma" pitchFamily="34" charset="0"/>
              </a:rPr>
              <a:t>x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sr-Latn-CS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75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/ 100 = 							       = 45.000</a:t>
            </a:r>
          </a:p>
          <a:p>
            <a:pPr>
              <a:buNone/>
            </a:pPr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Ck = UT / Q</a:t>
            </a: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sr-Latn-CS" b="1" dirty="0" smtClean="0">
                <a:latin typeface="Tahoma" pitchFamily="34" charset="0"/>
                <a:cs typeface="Tahoma" pitchFamily="34" charset="0"/>
              </a:rPr>
              <a:t>    </a:t>
            </a:r>
          </a:p>
          <a:p>
            <a:pPr>
              <a:buNone/>
            </a:pPr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Kalkulacije</a:t>
            </a:r>
            <a:endParaRPr lang="en-US" sz="3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295400"/>
          <a:ext cx="9144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Proizvod-i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OT</a:t>
                      </a:r>
                      <a:r>
                        <a:rPr lang="sr-Latn-CS" sz="1800" b="1" dirty="0" smtClean="0">
                          <a:latin typeface="Tahoma" pitchFamily="34" charset="0"/>
                          <a:cs typeface="Tahoma" pitchFamily="34" charset="0"/>
                        </a:rPr>
                        <a:t>i</a:t>
                      </a:r>
                      <a:endParaRPr lang="en-US" sz="18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OT</a:t>
                      </a:r>
                      <a:r>
                        <a:rPr lang="sr-Latn-CS" sz="1800" b="1" dirty="0" smtClean="0">
                          <a:latin typeface="Tahoma" pitchFamily="34" charset="0"/>
                          <a:cs typeface="Tahoma" pitchFamily="34" charset="0"/>
                        </a:rPr>
                        <a:t>up</a:t>
                      </a:r>
                      <a:endParaRPr lang="en-US" sz="18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UT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Ck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10.000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15.000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125.000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solidFill>
                            <a:srgbClr val="C00000"/>
                          </a:solidFill>
                          <a:latin typeface="Tahoma" pitchFamily="34" charset="0"/>
                          <a:cs typeface="Tahoma" pitchFamily="34" charset="0"/>
                        </a:rPr>
                        <a:t>125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B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20.000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30.000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190.000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solidFill>
                            <a:srgbClr val="C00000"/>
                          </a:solidFill>
                          <a:latin typeface="Tahoma" pitchFamily="34" charset="0"/>
                          <a:cs typeface="Tahoma" pitchFamily="34" charset="0"/>
                        </a:rPr>
                        <a:t>38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C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30.000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45.000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255.000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solidFill>
                            <a:srgbClr val="C00000"/>
                          </a:solidFill>
                          <a:latin typeface="Tahoma" pitchFamily="34" charset="0"/>
                          <a:cs typeface="Tahoma" pitchFamily="34" charset="0"/>
                        </a:rPr>
                        <a:t>127,5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Ukupno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60.000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90.000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Kalkulacije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>
              <a:buNone/>
            </a:pPr>
            <a:r>
              <a:rPr lang="sr-Latn-CS" b="1" dirty="0" smtClean="0">
                <a:latin typeface="Tahoma" pitchFamily="34" charset="0"/>
                <a:cs typeface="Tahoma" pitchFamily="34" charset="0"/>
              </a:rPr>
              <a:t>   Metoda “DIRECT COSTING”</a:t>
            </a:r>
          </a:p>
          <a:p>
            <a:pPr>
              <a:buNone/>
            </a:pPr>
            <a:r>
              <a:rPr lang="sr-Latn-CS" b="1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Bazira se na podeli troškova na :</a:t>
            </a:r>
          </a:p>
          <a:p>
            <a:pPr>
              <a:buNone/>
            </a:pPr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sr-Latn-CS" b="1" dirty="0" smtClean="0">
                <a:latin typeface="Tahoma" pitchFamily="34" charset="0"/>
                <a:cs typeface="Tahoma" pitchFamily="34" charset="0"/>
              </a:rPr>
              <a:t>Fiksne (uslovljeni održavanjem kapaciteta)</a:t>
            </a:r>
          </a:p>
          <a:p>
            <a:pPr lvl="1"/>
            <a:r>
              <a:rPr lang="sr-Latn-CS" b="1" dirty="0" smtClean="0">
                <a:latin typeface="Tahoma" pitchFamily="34" charset="0"/>
                <a:cs typeface="Tahoma" pitchFamily="34" charset="0"/>
              </a:rPr>
              <a:t>Varijabilne (direktno prouzrokovani proizvodnjom određenog učinka - Q)</a:t>
            </a:r>
          </a:p>
          <a:p>
            <a:pPr lvl="1"/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U  Ck  uračunavaju se samo Varijabilni troškovi (direktni troškovi).                                                         FT - se tretiraju kao rashod perioda i pokrivaju se iz UP. 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Kalkulacije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Tretiranje Direktnih troškova je nešto šire .               U Direktne troškove se uračunava i deo Opštih troškova koji se -direktno- mogu vezati za proizvod.</a:t>
            </a:r>
          </a:p>
          <a:p>
            <a:pPr>
              <a:buNone/>
            </a:pPr>
            <a:r>
              <a:rPr lang="sr-Latn-CS" b="1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Opšti troškovi se dele na :</a:t>
            </a:r>
          </a:p>
          <a:p>
            <a:pPr>
              <a:buNone/>
            </a:pPr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sr-Latn-CS" b="1" dirty="0" smtClean="0">
                <a:latin typeface="Tahoma" pitchFamily="34" charset="0"/>
                <a:cs typeface="Tahoma" pitchFamily="34" charset="0"/>
              </a:rPr>
              <a:t>Fiksnu komponentu (nadoknađuje se iz UP)</a:t>
            </a:r>
          </a:p>
          <a:p>
            <a:pPr lvl="1">
              <a:buNone/>
            </a:pPr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sr-Latn-CS" b="1" dirty="0" smtClean="0">
                <a:latin typeface="Tahoma" pitchFamily="34" charset="0"/>
                <a:cs typeface="Tahoma" pitchFamily="34" charset="0"/>
              </a:rPr>
              <a:t>Varijabilnu komponentu (ulazi u Ck) </a:t>
            </a:r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Kalkulacije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UP  -  Troškovi proizvoda (Direktni t.)  =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BFR                       								            Troškovi proizvoda (DT) :</a:t>
            </a:r>
          </a:p>
          <a:p>
            <a:pPr lvl="1"/>
            <a:r>
              <a:rPr lang="sr-Latn-CS" b="1" dirty="0" smtClean="0">
                <a:latin typeface="Tahoma" pitchFamily="34" charset="0"/>
                <a:cs typeface="Tahoma" pitchFamily="34" charset="0"/>
              </a:rPr>
              <a:t>Zarade izrade</a:t>
            </a:r>
          </a:p>
          <a:p>
            <a:pPr lvl="1"/>
            <a:r>
              <a:rPr lang="sr-Latn-CS" b="1" dirty="0" smtClean="0">
                <a:latin typeface="Tahoma" pitchFamily="34" charset="0"/>
                <a:cs typeface="Tahoma" pitchFamily="34" charset="0"/>
              </a:rPr>
              <a:t>Materijal izrade</a:t>
            </a:r>
          </a:p>
          <a:p>
            <a:pPr lvl="1"/>
            <a:r>
              <a:rPr lang="sr-Latn-CS" b="1" dirty="0" smtClean="0">
                <a:latin typeface="Tahoma" pitchFamily="34" charset="0"/>
                <a:cs typeface="Tahoma" pitchFamily="34" charset="0"/>
              </a:rPr>
              <a:t>Funkcionalna amortizacija</a:t>
            </a:r>
          </a:p>
          <a:p>
            <a:pPr lvl="1"/>
            <a:r>
              <a:rPr lang="sr-Latn-CS" b="1" dirty="0" smtClean="0">
                <a:latin typeface="Tahoma" pitchFamily="34" charset="0"/>
                <a:cs typeface="Tahoma" pitchFamily="34" charset="0"/>
              </a:rPr>
              <a:t>Troškovi proizvoda iz Opštih troškova </a:t>
            </a:r>
            <a:r>
              <a:rPr lang="sr-Latn-CS" sz="1800" b="1" dirty="0" smtClean="0">
                <a:latin typeface="Tahoma" pitchFamily="34" charset="0"/>
                <a:cs typeface="Tahoma" pitchFamily="34" charset="0"/>
              </a:rPr>
              <a:t>(Varijabilni deo OT)  </a:t>
            </a:r>
          </a:p>
          <a:p>
            <a:pPr lvl="1">
              <a:buNone/>
            </a:pP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									           BFR - Bruto finansijski rezultat</a:t>
            </a:r>
          </a:p>
          <a:p>
            <a:pPr lvl="1">
              <a:buNone/>
            </a:pPr>
            <a:endParaRPr lang="sr-Latn-CS" sz="2600" b="1" dirty="0" smtClean="0">
              <a:latin typeface="Tahoma" pitchFamily="34" charset="0"/>
              <a:cs typeface="Tahoma" pitchFamily="34" charset="0"/>
            </a:endParaRPr>
          </a:p>
          <a:p>
            <a:pPr lvl="1">
              <a:buNone/>
            </a:pP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   Ck = DT / Q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Kalkulacije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BFR  -  Troškovi kapaciteta (FT)  =  Neto FR (D ili Gb)</a:t>
            </a:r>
          </a:p>
          <a:p>
            <a:pPr>
              <a:buNone/>
            </a:pP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   </a:t>
            </a:r>
          </a:p>
          <a:p>
            <a:pPr>
              <a:buNone/>
            </a:pP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    Troškovi kapaciteta (FT) :</a:t>
            </a:r>
          </a:p>
          <a:p>
            <a:pPr>
              <a:buNone/>
            </a:pPr>
            <a:endParaRPr lang="sr-Latn-CS" sz="2400" b="1" dirty="0" smtClean="0">
              <a:latin typeface="Tahoma" pitchFamily="34" charset="0"/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sr-Latn-CS" b="1" dirty="0" smtClean="0">
                <a:latin typeface="Tahoma" pitchFamily="34" charset="0"/>
                <a:cs typeface="Tahoma" pitchFamily="34" charset="0"/>
              </a:rPr>
              <a:t>Amortizacija - vremenska </a:t>
            </a:r>
          </a:p>
          <a:p>
            <a:pPr lvl="1">
              <a:buFont typeface="Arial" pitchFamily="34" charset="0"/>
              <a:buChar char="•"/>
            </a:pPr>
            <a:r>
              <a:rPr lang="sr-Latn-CS" b="1" dirty="0" smtClean="0">
                <a:latin typeface="Tahoma" pitchFamily="34" charset="0"/>
                <a:cs typeface="Tahoma" pitchFamily="34" charset="0"/>
              </a:rPr>
              <a:t>Periodični OT izrade, uprave i prodaje (fiksni deo OT)     </a:t>
            </a:r>
            <a:r>
              <a:rPr lang="sr-Latn-CS" sz="2200" b="1" dirty="0" smtClean="0">
                <a:latin typeface="Tahoma" pitchFamily="34" charset="0"/>
                <a:cs typeface="Tahoma" pitchFamily="34" charset="0"/>
              </a:rPr>
              <a:t>	</a:t>
            </a:r>
          </a:p>
          <a:p>
            <a:pPr>
              <a:buNone/>
            </a:pPr>
            <a:endParaRPr lang="sr-Latn-CS" sz="2400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           </a:t>
            </a:r>
            <a:endParaRPr lang="en-US" sz="2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Kalkulacije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Primer : Q = 25.000  </a:t>
            </a:r>
            <a:r>
              <a:rPr lang="sr-Latn-CS" sz="2000" b="1" dirty="0" smtClean="0">
                <a:latin typeface="Tahoma" pitchFamily="34" charset="0"/>
                <a:cs typeface="Tahoma" pitchFamily="34" charset="0"/>
              </a:rPr>
              <a:t>jedinica proizvoda                                       	         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Cq = 4 </a:t>
            </a:r>
            <a:r>
              <a:rPr lang="sr-Latn-CS" sz="2000" b="1" dirty="0" smtClean="0">
                <a:latin typeface="Tahoma" pitchFamily="34" charset="0"/>
                <a:cs typeface="Tahoma" pitchFamily="34" charset="0"/>
              </a:rPr>
              <a:t>n.j.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sr-Latn-CS" b="1" dirty="0" smtClean="0">
                <a:latin typeface="Tahoma" pitchFamily="34" charset="0"/>
                <a:cs typeface="Tahoma" pitchFamily="34" charset="0"/>
              </a:rPr>
              <a:t>   UP = 25.000 </a:t>
            </a:r>
            <a:r>
              <a:rPr lang="sr-Latn-CS" sz="2000" b="1" dirty="0" smtClean="0">
                <a:latin typeface="Tahoma" pitchFamily="34" charset="0"/>
                <a:cs typeface="Tahoma" pitchFamily="34" charset="0"/>
              </a:rPr>
              <a:t>x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4 = 100.000 </a:t>
            </a:r>
            <a:r>
              <a:rPr lang="sr-Latn-CS" sz="2000" b="1" dirty="0" smtClean="0">
                <a:latin typeface="Tahoma" pitchFamily="34" charset="0"/>
                <a:cs typeface="Tahoma" pitchFamily="34" charset="0"/>
              </a:rPr>
              <a:t>n.j.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je ostvaren </a:t>
            </a:r>
          </a:p>
          <a:p>
            <a:pPr>
              <a:buNone/>
            </a:pPr>
            <a:r>
              <a:rPr lang="sr-Latn-CS" b="1" dirty="0" smtClean="0">
                <a:latin typeface="Tahoma" pitchFamily="34" charset="0"/>
                <a:cs typeface="Tahoma" pitchFamily="34" charset="0"/>
              </a:rPr>
              <a:t>   </a:t>
            </a:r>
          </a:p>
          <a:p>
            <a:pPr>
              <a:buNone/>
            </a:pPr>
            <a:r>
              <a:rPr lang="sr-Latn-CS" b="1" dirty="0" smtClean="0">
                <a:latin typeface="Tahoma" pitchFamily="34" charset="0"/>
                <a:cs typeface="Tahoma" pitchFamily="34" charset="0"/>
              </a:rPr>
              <a:t>   Preduzeće je imalo sledeće vrste troškova :</a:t>
            </a:r>
          </a:p>
          <a:p>
            <a:pPr>
              <a:buNone/>
            </a:pPr>
            <a:r>
              <a:rPr lang="sr-Latn-CS" b="1" dirty="0" smtClean="0">
                <a:latin typeface="Tahoma" pitchFamily="34" charset="0"/>
                <a:cs typeface="Tahoma" pitchFamily="34" charset="0"/>
              </a:rPr>
              <a:t>   </a:t>
            </a:r>
          </a:p>
          <a:p>
            <a:pPr>
              <a:buNone/>
            </a:pPr>
            <a:r>
              <a:rPr lang="sr-Latn-CS" b="1" dirty="0" smtClean="0">
                <a:latin typeface="Tahoma" pitchFamily="34" charset="0"/>
                <a:cs typeface="Tahoma" pitchFamily="34" charset="0"/>
              </a:rPr>
              <a:t>   </a:t>
            </a:r>
            <a:endParaRPr lang="en-US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Kalkulacije</a:t>
            </a:r>
            <a:endParaRPr lang="en-US" sz="3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524000"/>
          <a:ext cx="9144000" cy="4772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9491"/>
                <a:gridCol w="4494509"/>
              </a:tblGrid>
              <a:tr h="381334"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Vrste troška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Iznos (n.j.)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720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Lični dohoci</a:t>
                      </a:r>
                      <a:r>
                        <a:rPr lang="sr-Latn-CS" sz="2000" b="1" baseline="0" dirty="0" smtClean="0">
                          <a:latin typeface="Tahoma" pitchFamily="34" charset="0"/>
                          <a:cs typeface="Tahoma" pitchFamily="34" charset="0"/>
                        </a:rPr>
                        <a:t> izrade</a:t>
                      </a:r>
                      <a:endParaRPr lang="en-US" sz="2000" b="1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14.000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426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Materijal izrade</a:t>
                      </a:r>
                      <a:endParaRPr lang="en-US" sz="2000" b="1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30.000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133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Funkcionalna amortizacija</a:t>
                      </a:r>
                      <a:endParaRPr lang="en-US" sz="2000" b="1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1.000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6746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Troškovi proizvoda iz opštih troškova (V deo OT)</a:t>
                      </a:r>
                      <a:endParaRPr lang="en-US" sz="2000" b="1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5.000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6453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Amortizacija - vremenska</a:t>
                      </a:r>
                      <a:endParaRPr lang="en-US" sz="2000" b="1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9.000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927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Periodični opšti troškovi izrade uprave i prodaje (F deo OT)</a:t>
                      </a:r>
                      <a:endParaRPr lang="en-US" sz="2000" b="1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11.000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81334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Kalkulacije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Kalkulacija služi i za kontrolu :</a:t>
            </a:r>
            <a:endParaRPr lang="en-US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sr-Latn-CS" b="1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lvl="1"/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Troškova</a:t>
            </a:r>
          </a:p>
          <a:p>
            <a:pPr lvl="1"/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Efikasnosti (ekonomičnosti) poslovanja,                      radi povećanja uspešnosti poslovanja</a:t>
            </a:r>
          </a:p>
          <a:p>
            <a:pPr lvl="1">
              <a:buNone/>
            </a:pPr>
            <a:endParaRPr lang="sr-Latn-CS" sz="2600" b="1" dirty="0" smtClean="0">
              <a:latin typeface="Tahoma" pitchFamily="34" charset="0"/>
              <a:cs typeface="Tahoma" pitchFamily="34" charset="0"/>
            </a:endParaRP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Prilikom kalkulacije cene koštanja moraju se poštovati odredjeni principi :</a:t>
            </a:r>
          </a:p>
          <a:p>
            <a:pPr lvl="1">
              <a:buNone/>
            </a:pPr>
            <a:endParaRPr lang="sr-Latn-CS" sz="2600" b="1" dirty="0" smtClean="0">
              <a:latin typeface="Tahoma" pitchFamily="34" charset="0"/>
              <a:cs typeface="Tahoma" pitchFamily="34" charset="0"/>
            </a:endParaRP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Tačnost, 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Dokumentarnost, 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Prilagodljivost,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Uporedivost,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Ažurnost i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Ekonomičnost</a:t>
            </a:r>
          </a:p>
          <a:p>
            <a:pPr lvl="1">
              <a:buNone/>
            </a:pPr>
            <a:endParaRPr lang="en-US" sz="26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Kalkulacije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U ovoj metodi se - prvo utvrde UT proizvoda (DT), pa se zatim podele ukupnim obimom proizvodnje, kako bi se dobila  -  Ck.</a:t>
            </a:r>
          </a:p>
          <a:p>
            <a:pPr>
              <a:buNone/>
            </a:pPr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Troškovi proizvoda = DT</a:t>
            </a: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  </a:t>
            </a:r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276600"/>
          <a:ext cx="8686800" cy="3406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/>
                <a:gridCol w="4305300"/>
              </a:tblGrid>
              <a:tr h="530933"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VRSTE TROŠKA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IZNOS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3093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cs typeface="Tahoma" pitchFamily="34" charset="0"/>
                        </a:rPr>
                        <a:t>LI</a:t>
                      </a:r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ČNI</a:t>
                      </a:r>
                      <a:r>
                        <a:rPr lang="sr-Latn-CS" sz="2000" b="1" baseline="0" dirty="0" smtClean="0">
                          <a:latin typeface="Tahoma" pitchFamily="34" charset="0"/>
                          <a:cs typeface="Tahoma" pitchFamily="34" charset="0"/>
                        </a:rPr>
                        <a:t> DOHOTCI IZRADE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14.000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30933"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MATERIJAL IZRADE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30.000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30933"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FUNKCIONALNA AMORTIZACIJA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1.000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51475"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TROŠKOVI PROIZVODA IZ OPŠTIH TROŠKOVA (V. deo OT)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5.000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30933"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UKUPNO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b="1" dirty="0" smtClean="0">
                          <a:latin typeface="Tahoma" pitchFamily="34" charset="0"/>
                          <a:cs typeface="Tahoma" pitchFamily="34" charset="0"/>
                        </a:rPr>
                        <a:t>50.000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Kalkulacije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Ck = Troškovi proizvoda  /  Obim proizvodnje  =           	                                        =  50.000 / 25.000 = 2 </a:t>
            </a:r>
            <a:r>
              <a:rPr lang="sr-Latn-CS" sz="1200" b="1" dirty="0" smtClean="0">
                <a:latin typeface="Tahoma" pitchFamily="34" charset="0"/>
                <a:cs typeface="Tahoma" pitchFamily="34" charset="0"/>
              </a:rPr>
              <a:t>din</a:t>
            </a:r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Za izračunavanje  FR  potrebno je izračunati Troškove kapaciteta (FT).</a:t>
            </a:r>
            <a:endParaRPr lang="en-US" b="1" dirty="0" smtClean="0">
              <a:latin typeface="Tahoma" pitchFamily="34" charset="0"/>
              <a:cs typeface="Tahoma" pitchFamily="34" charset="0"/>
            </a:endParaRP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3276600"/>
          <a:ext cx="9144000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ahoma" pitchFamily="34" charset="0"/>
                          <a:cs typeface="Tahoma" pitchFamily="34" charset="0"/>
                        </a:rPr>
                        <a:t>VRSTA TR</a:t>
                      </a:r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OŠKA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IZNOS (din)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AMORTIZACIJA</a:t>
                      </a:r>
                      <a:r>
                        <a:rPr lang="sr-Latn-CS" sz="2400" b="1" baseline="0" dirty="0" smtClean="0">
                          <a:latin typeface="Tahoma" pitchFamily="34" charset="0"/>
                          <a:cs typeface="Tahoma" pitchFamily="34" charset="0"/>
                        </a:rPr>
                        <a:t> - VREMENSKA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9.000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PERIODIČNI OPŠTI TROŠKOVI IZRADE, UPRAVE</a:t>
                      </a:r>
                      <a:r>
                        <a:rPr lang="sr-Latn-CS" sz="2400" b="1" baseline="0" dirty="0" smtClean="0">
                          <a:latin typeface="Tahoma" pitchFamily="34" charset="0"/>
                          <a:cs typeface="Tahoma" pitchFamily="34" charset="0"/>
                        </a:rPr>
                        <a:t> I PRODAJE (F deo OT)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11.000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UKUPNO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latin typeface="Tahoma" pitchFamily="34" charset="0"/>
                          <a:cs typeface="Tahoma" pitchFamily="34" charset="0"/>
                        </a:rPr>
                        <a:t>20.000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Kalkulacije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Izračunavanje  FR :</a:t>
            </a: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UP  -  Tr. proizvoda  =  BFR </a:t>
            </a:r>
          </a:p>
          <a:p>
            <a:pPr>
              <a:buNone/>
            </a:pPr>
            <a:r>
              <a:rPr lang="sr-Latn-CS" b="1" dirty="0" smtClean="0">
                <a:latin typeface="Tahoma" pitchFamily="34" charset="0"/>
                <a:cs typeface="Tahoma" pitchFamily="34" charset="0"/>
              </a:rPr>
              <a:t>   (25.000</a:t>
            </a:r>
            <a:r>
              <a:rPr lang="sr-Latn-CS" dirty="0" smtClean="0">
                <a:latin typeface="Tahoma" pitchFamily="34" charset="0"/>
                <a:cs typeface="Tahoma" pitchFamily="34" charset="0"/>
              </a:rPr>
              <a:t>   x 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4)  -  50.000  =  100.000 - 50.000 =        				         =  50.000 din  = BFR</a:t>
            </a: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BFR  -  Tr. Kapaciteta  =  50.000  -  20.000  =            	                                =  30.000 din  =  NETO FR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Kalkulacije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U cenu zaliha proizvodnje u toku, poluproizvoda i gotovih proizvoda ne uračunavaju se - FT.                 Oni se u celini pokrivaju (nadoknađuju) iz BFR odnosno razlike u realizaciji.</a:t>
            </a: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Ovakav FR se ne može izjednačiti sa FR obračunom po punoj ceni koštanja.</a:t>
            </a:r>
          </a:p>
          <a:p>
            <a:pPr>
              <a:buNone/>
            </a:pPr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Kalkulacija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FR  je isti onda kada se proizvodnja u obračunskom periodu poklapa sa realizacijom.</a:t>
            </a: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Ako je proizvodnja &gt; realizacije onda je                        FR d.c. &lt; F.R. po punoj ceni koštanja       		</a:t>
            </a:r>
          </a:p>
          <a:p>
            <a:pPr>
              <a:buNone/>
            </a:pPr>
            <a:r>
              <a:rPr lang="sr-Latn-CS" b="1" dirty="0" smtClean="0">
                <a:latin typeface="Tahoma" pitchFamily="34" charset="0"/>
                <a:cs typeface="Tahoma" pitchFamily="34" charset="0"/>
              </a:rPr>
              <a:t>   </a:t>
            </a:r>
          </a:p>
          <a:p>
            <a:pPr>
              <a:buNone/>
            </a:pPr>
            <a:r>
              <a:rPr lang="sr-Latn-CS" b="1" dirty="0" smtClean="0">
                <a:latin typeface="Tahoma" pitchFamily="34" charset="0"/>
                <a:cs typeface="Tahoma" pitchFamily="34" charset="0"/>
              </a:rPr>
              <a:t>   U metodi D.C. svi FT se pokrivaju iz razlike realizacije, dok su u metodi pune cene koštanja - jedan deo FT se uračunava u cenu zaliha i tek u trenutku prodaje zaliha se izdvaja iz prihoda.   </a:t>
            </a:r>
            <a:endParaRPr lang="en-US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sr-Latn-CS" b="1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Kalkulacije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U obračunskim periodima, kada je              Realizacija  &gt; Proizvodnje                                            F.R. d.c. &gt; F.R. po punoj c.k.                                           									      U metodi pune c.k. od  UP  odbija i jedan deo  FT , koji je u ranijim periodima ukalkulisan u cenu zaliha.</a:t>
            </a:r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7086599"/>
          </a:xfrm>
        </p:spPr>
        <p:txBody>
          <a:bodyPr>
            <a:noAutofit/>
          </a:bodyPr>
          <a:lstStyle/>
          <a:p>
            <a:r>
              <a:rPr lang="sr-Latn-CS" sz="2300" b="1" dirty="0">
                <a:latin typeface="Tahoma" pitchFamily="34" charset="0"/>
                <a:cs typeface="Tahoma" pitchFamily="34" charset="0"/>
              </a:rPr>
              <a:t>Prema vremenu izrade kalkulacija može biti</a:t>
            </a:r>
            <a:r>
              <a:rPr lang="sr-Latn-CS" sz="2300" b="1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endParaRPr lang="sr-Latn-CS" sz="2300" b="1" dirty="0">
              <a:latin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sr-Latn-CS" sz="2300" b="1" u="sng" dirty="0">
                <a:latin typeface="Tahoma" pitchFamily="34" charset="0"/>
                <a:cs typeface="Tahoma" pitchFamily="34" charset="0"/>
              </a:rPr>
              <a:t>Planska kalkulacija</a:t>
            </a:r>
          </a:p>
          <a:p>
            <a:pPr lvl="2">
              <a:buFont typeface="Wingdings" pitchFamily="2" charset="2"/>
              <a:buChar char="v"/>
            </a:pPr>
            <a:r>
              <a:rPr lang="sr-Latn-CS" sz="2300" b="1" dirty="0">
                <a:latin typeface="Tahoma" pitchFamily="34" charset="0"/>
                <a:cs typeface="Tahoma" pitchFamily="34" charset="0"/>
              </a:rPr>
              <a:t>sastavlja se pre početka obavljanja aktivnosti, na osnovu procenjenog iznosa troškova ili normativa trošenja</a:t>
            </a:r>
          </a:p>
          <a:p>
            <a:pPr lvl="2">
              <a:buFont typeface="Wingdings" pitchFamily="2" charset="2"/>
              <a:buChar char="v"/>
            </a:pPr>
            <a:r>
              <a:rPr lang="sr-Latn-CS" sz="2300" b="1" dirty="0">
                <a:latin typeface="Tahoma" pitchFamily="34" charset="0"/>
                <a:cs typeface="Tahoma" pitchFamily="34" charset="0"/>
              </a:rPr>
              <a:t>ima za cilj da pruži preliminarni uvid u ekonomsku opravdanost odredjenog </a:t>
            </a:r>
            <a:r>
              <a:rPr lang="sr-Latn-CS" sz="2300" b="1" dirty="0" smtClean="0">
                <a:latin typeface="Tahoma" pitchFamily="34" charset="0"/>
                <a:cs typeface="Tahoma" pitchFamily="34" charset="0"/>
              </a:rPr>
              <a:t>posla</a:t>
            </a:r>
          </a:p>
          <a:p>
            <a:pPr lvl="2">
              <a:buNone/>
            </a:pPr>
            <a:endParaRPr lang="sr-Latn-CS" sz="2300" b="1" dirty="0">
              <a:latin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sr-Latn-CS" sz="2300" b="1" u="sng" dirty="0">
                <a:latin typeface="Tahoma" pitchFamily="34" charset="0"/>
                <a:cs typeface="Tahoma" pitchFamily="34" charset="0"/>
              </a:rPr>
              <a:t>Medjukalkulacija</a:t>
            </a:r>
          </a:p>
          <a:p>
            <a:pPr lvl="2">
              <a:buFont typeface="Wingdings" pitchFamily="2" charset="2"/>
              <a:buChar char="v"/>
            </a:pPr>
            <a:r>
              <a:rPr lang="sr-Latn-CS" sz="2300" b="1" dirty="0">
                <a:latin typeface="Tahoma" pitchFamily="34" charset="0"/>
                <a:cs typeface="Tahoma" pitchFamily="34" charset="0"/>
              </a:rPr>
              <a:t>sastavlja se u toku procesa proizvodnje u cilju kontrole troškova i poredjenja ostvarenih i planiranih troškova</a:t>
            </a:r>
          </a:p>
          <a:p>
            <a:pPr lvl="2">
              <a:buFont typeface="Wingdings" pitchFamily="2" charset="2"/>
              <a:buNone/>
            </a:pPr>
            <a:endParaRPr lang="sr-Latn-CS" sz="2300" b="1" dirty="0">
              <a:latin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sr-Latn-CS" sz="2300" b="1" u="sng" dirty="0">
                <a:latin typeface="Tahoma" pitchFamily="34" charset="0"/>
                <a:cs typeface="Tahoma" pitchFamily="34" charset="0"/>
              </a:rPr>
              <a:t>Stvarna kalkulacija</a:t>
            </a:r>
          </a:p>
          <a:p>
            <a:pPr lvl="2">
              <a:buFont typeface="Wingdings" pitchFamily="2" charset="2"/>
              <a:buChar char="v"/>
            </a:pPr>
            <a:r>
              <a:rPr lang="sr-Latn-CS" sz="2300" b="1" dirty="0">
                <a:latin typeface="Tahoma" pitchFamily="34" charset="0"/>
                <a:cs typeface="Tahoma" pitchFamily="34" charset="0"/>
              </a:rPr>
              <a:t>sastavlja se po obavljenom poslu na osnovu stvarno nastalih troškova</a:t>
            </a:r>
            <a:endParaRPr lang="en-US" sz="23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7999"/>
          </a:xfrm>
        </p:spPr>
        <p:txBody>
          <a:bodyPr>
            <a:noAutofit/>
          </a:bodyPr>
          <a:lstStyle/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Prema </a:t>
            </a:r>
            <a:r>
              <a:rPr lang="sr-Latn-CS" b="1" dirty="0">
                <a:latin typeface="Tahoma" pitchFamily="34" charset="0"/>
                <a:cs typeface="Tahoma" pitchFamily="34" charset="0"/>
              </a:rPr>
              <a:t>načinu izrade, odnosno metodu raspotedjivanja troškova na nosioce, kalkulacije se dele na: </a:t>
            </a:r>
          </a:p>
          <a:p>
            <a:endParaRPr lang="sr-Latn-CS" b="1" dirty="0">
              <a:latin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sr-Latn-CS" sz="2600" b="1" dirty="0">
                <a:latin typeface="Tahoma" pitchFamily="34" charset="0"/>
                <a:cs typeface="Tahoma" pitchFamily="34" charset="0"/>
              </a:rPr>
              <a:t>diviziona kalkulacija </a:t>
            </a:r>
          </a:p>
          <a:p>
            <a:pPr lvl="1">
              <a:buFont typeface="Wingdings" pitchFamily="2" charset="2"/>
              <a:buChar char="Ø"/>
            </a:pPr>
            <a:endParaRPr lang="sr-Latn-CS" sz="2600" b="1" dirty="0">
              <a:latin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sr-Latn-CS" sz="2600" b="1" dirty="0">
                <a:latin typeface="Tahoma" pitchFamily="34" charset="0"/>
                <a:cs typeface="Tahoma" pitchFamily="34" charset="0"/>
              </a:rPr>
              <a:t>kalkulacija ekvivalentnih brojeva </a:t>
            </a:r>
          </a:p>
          <a:p>
            <a:pPr lvl="1">
              <a:buFont typeface="Wingdings" pitchFamily="2" charset="2"/>
              <a:buChar char="Ø"/>
            </a:pPr>
            <a:endParaRPr lang="sr-Latn-CS" sz="2600" b="1" dirty="0">
              <a:latin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sr-Latn-CS" sz="2600" b="1" dirty="0">
                <a:latin typeface="Tahoma" pitchFamily="34" charset="0"/>
                <a:cs typeface="Tahoma" pitchFamily="34" charset="0"/>
              </a:rPr>
              <a:t>kalkulacija vezanih proizvoda</a:t>
            </a:r>
          </a:p>
          <a:p>
            <a:pPr lvl="1">
              <a:buFont typeface="Wingdings" pitchFamily="2" charset="2"/>
              <a:buChar char="Ø"/>
            </a:pPr>
            <a:endParaRPr lang="sr-Latn-CS" sz="2600" b="1" dirty="0">
              <a:latin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sr-Latn-CS" sz="2600" b="1" dirty="0">
                <a:latin typeface="Tahoma" pitchFamily="34" charset="0"/>
                <a:cs typeface="Tahoma" pitchFamily="34" charset="0"/>
              </a:rPr>
              <a:t>dodatna kalkulacija</a:t>
            </a:r>
            <a:endParaRPr lang="en-US" sz="26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>
                <a:solidFill>
                  <a:schemeClr val="tx1"/>
                </a:solidFill>
                <a:latin typeface="Tahoma" pitchFamily="34" charset="0"/>
              </a:rPr>
              <a:t>Kalkulacije</a:t>
            </a:r>
            <a:endParaRPr lang="en-US" sz="300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2700" b="1" dirty="0" smtClean="0">
                <a:latin typeface="Tahoma" pitchFamily="34" charset="0"/>
                <a:cs typeface="Tahoma" pitchFamily="34" charset="0"/>
              </a:rPr>
              <a:t>   DIVIZIONA KALKULACIJA (čista) - (lat. Divio, dividere - deliti) koristi </a:t>
            </a:r>
            <a:r>
              <a:rPr lang="sr-Latn-CS" sz="2700" b="1" dirty="0">
                <a:latin typeface="Tahoma" pitchFamily="34" charset="0"/>
                <a:cs typeface="Tahoma" pitchFamily="34" charset="0"/>
              </a:rPr>
              <a:t>se kod homogenih (jednorodnih) </a:t>
            </a:r>
            <a:r>
              <a:rPr lang="sr-Latn-CS" sz="2700" b="1" dirty="0" smtClean="0">
                <a:latin typeface="Tahoma" pitchFamily="34" charset="0"/>
                <a:cs typeface="Tahoma" pitchFamily="34" charset="0"/>
              </a:rPr>
              <a:t>proizvoda i masovne proizvodnje.</a:t>
            </a:r>
          </a:p>
          <a:p>
            <a:pPr>
              <a:buNone/>
            </a:pPr>
            <a:endParaRPr lang="sr-Latn-CS" sz="2700" b="1" dirty="0">
              <a:latin typeface="Tahoma" pitchFamily="34" charset="0"/>
              <a:cs typeface="Tahoma" pitchFamily="34" charset="0"/>
            </a:endParaRPr>
          </a:p>
          <a:p>
            <a:r>
              <a:rPr lang="sr-Latn-CS" sz="2700" b="1" dirty="0">
                <a:latin typeface="Tahoma" pitchFamily="34" charset="0"/>
                <a:cs typeface="Tahoma" pitchFamily="34" charset="0"/>
              </a:rPr>
              <a:t>sastoji se u utvrdjivanju ukupnih troškova i deljenju tih troškova ukupnom količinom </a:t>
            </a:r>
            <a:r>
              <a:rPr lang="sr-Latn-CS" sz="2700" b="1" dirty="0" smtClean="0">
                <a:latin typeface="Tahoma" pitchFamily="34" charset="0"/>
                <a:cs typeface="Tahoma" pitchFamily="34" charset="0"/>
              </a:rPr>
              <a:t>proizvoda :                                                                               	     </a:t>
            </a:r>
            <a:r>
              <a:rPr lang="sr-Latn-CS" sz="3200" b="1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sr-Latn-CS" sz="2000" b="1" dirty="0" smtClean="0">
                <a:latin typeface="Tahoma" pitchFamily="34" charset="0"/>
                <a:cs typeface="Tahoma" pitchFamily="34" charset="0"/>
              </a:rPr>
              <a:t>k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= UT / Q   (obračunatog perioda)</a:t>
            </a:r>
            <a:endParaRPr lang="sr-Latn-CS" sz="2700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GB" sz="2700" b="1" dirty="0" smtClean="0">
                <a:latin typeface="Tahoma" pitchFamily="34" charset="0"/>
                <a:cs typeface="Tahoma" pitchFamily="34" charset="0"/>
              </a:rPr>
              <a:t> </a:t>
            </a:r>
            <a:endParaRPr lang="sr-Latn-CS" sz="2700" b="1" dirty="0">
              <a:latin typeface="Tahoma" pitchFamily="34" charset="0"/>
              <a:cs typeface="Tahoma" pitchFamily="34" charset="0"/>
            </a:endParaRPr>
          </a:p>
          <a:p>
            <a:r>
              <a:rPr lang="sr-Latn-CS" sz="2700" b="1" dirty="0">
                <a:latin typeface="Tahoma" pitchFamily="34" charset="0"/>
                <a:cs typeface="Tahoma" pitchFamily="34" charset="0"/>
              </a:rPr>
              <a:t>nije potrebno razdvajati troškove na direktne i </a:t>
            </a:r>
            <a:r>
              <a:rPr lang="sr-Latn-CS" sz="2700" b="1" dirty="0" smtClean="0">
                <a:latin typeface="Tahoma" pitchFamily="34" charset="0"/>
                <a:cs typeface="Tahoma" pitchFamily="34" charset="0"/>
              </a:rPr>
              <a:t>indirektne</a:t>
            </a:r>
            <a:endParaRPr lang="sr-Latn-CS" sz="27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Kalkulacije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Višefazna diviziona kalkulacija - primenjuje se u faznoj proizvodnji i podrazumeva da se cena koštanja po jedinici učinka utvrđuje za svaku fazu, a onda se sabiranjem cene koštanja svake faze dobija puna cena koštanja jedinice učinka.</a:t>
            </a:r>
          </a:p>
          <a:p>
            <a:pPr>
              <a:buNone/>
            </a:pPr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Primena ovog metoda kalkulacije ograničena je na preduzeća koja masovno proizvode jednu vrstu proizvoda (cementare, mlinovi i sl.)</a:t>
            </a:r>
            <a:endParaRPr lang="en-US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/>
          </a:bodyPr>
          <a:lstStyle/>
          <a:p>
            <a:pPr algn="ctr"/>
            <a:r>
              <a:rPr lang="sr-Latn-CS" sz="2600" dirty="0" smtClean="0">
                <a:solidFill>
                  <a:schemeClr val="tx1"/>
                </a:solidFill>
                <a:latin typeface="Tahoma" pitchFamily="34" charset="0"/>
              </a:rPr>
              <a:t>Kalkulacije</a:t>
            </a:r>
            <a:endParaRPr lang="en-US" sz="260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b="1" dirty="0" smtClean="0">
                <a:latin typeface="Tahoma" pitchFamily="34" charset="0"/>
              </a:rPr>
              <a:t>   KALKULACIJA POMOĆU EKVIVALENTNIH BROJEVA :</a:t>
            </a:r>
          </a:p>
          <a:p>
            <a:pPr>
              <a:buNone/>
            </a:pPr>
            <a:endParaRPr lang="en-US" b="1" dirty="0" smtClean="0">
              <a:latin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oristi </a:t>
            </a:r>
            <a:r>
              <a:rPr lang="sr-Latn-CS" sz="2600" b="1" dirty="0">
                <a:latin typeface="Tahoma" pitchFamily="34" charset="0"/>
                <a:cs typeface="Tahoma" pitchFamily="34" charset="0"/>
              </a:rPr>
              <a:t>se za rasporedjivanje indirektnih troškova kada  se </a:t>
            </a: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proizvodi, u istom vremenskom periodu,  </a:t>
            </a:r>
            <a:r>
              <a:rPr lang="sr-Latn-CS" sz="2600" b="1" dirty="0">
                <a:latin typeface="Tahoma" pitchFamily="34" charset="0"/>
                <a:cs typeface="Tahoma" pitchFamily="34" charset="0"/>
              </a:rPr>
              <a:t>više </a:t>
            </a: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vrsta jednog proizvoda, od iste sirovine, istim proizvodnim postupkom </a:t>
            </a:r>
            <a:r>
              <a:rPr lang="sr-Latn-CS" sz="2600" b="1" dirty="0">
                <a:latin typeface="Tahoma" pitchFamily="34" charset="0"/>
                <a:cs typeface="Tahoma" pitchFamily="34" charset="0"/>
              </a:rPr>
              <a:t>(npr. u valjaonici lima </a:t>
            </a: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prave se limovi </a:t>
            </a:r>
            <a:r>
              <a:rPr lang="sr-Latn-CS" sz="2600" b="1" dirty="0">
                <a:latin typeface="Tahoma" pitchFamily="34" charset="0"/>
                <a:cs typeface="Tahoma" pitchFamily="34" charset="0"/>
              </a:rPr>
              <a:t>različite debljine</a:t>
            </a: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).</a:t>
            </a:r>
          </a:p>
          <a:p>
            <a:pPr>
              <a:buNone/>
            </a:pPr>
            <a:endParaRPr lang="sr-Latn-CS" sz="2600" b="1" dirty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ako </a:t>
            </a:r>
            <a:r>
              <a:rPr lang="sr-Latn-CS" sz="2600" b="1" dirty="0">
                <a:latin typeface="Tahoma" pitchFamily="34" charset="0"/>
                <a:cs typeface="Tahoma" pitchFamily="34" charset="0"/>
              </a:rPr>
              <a:t>se srodni proizvodi proizvode od istog materijala u istom teh. postupku, indirektni troškovi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se </a:t>
            </a: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rasporedjuju pomoću - koeficijenata - koji </a:t>
            </a:r>
            <a:r>
              <a:rPr lang="sr-Latn-CS" sz="2600" b="1" dirty="0">
                <a:latin typeface="Tahoma" pitchFamily="34" charset="0"/>
                <a:cs typeface="Tahoma" pitchFamily="34" charset="0"/>
              </a:rPr>
              <a:t>se utvrdjuju u skladu sa odredjenim odnosima u trošenju </a:t>
            </a: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- za </a:t>
            </a:r>
            <a:r>
              <a:rPr lang="sr-Latn-CS" sz="2600" b="1" dirty="0">
                <a:latin typeface="Tahoma" pitchFamily="34" charset="0"/>
                <a:cs typeface="Tahoma" pitchFamily="34" charset="0"/>
              </a:rPr>
              <a:t>pojedine vrste proizvoda (na bazi tehničkih normativa, iskustva ili procene</a:t>
            </a: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).</a:t>
            </a:r>
            <a:endParaRPr lang="sr-Latn-CS" sz="26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Kalkulacije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Primer :</a:t>
            </a: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sr-Latn-CS" b="1" dirty="0" smtClean="0">
                <a:latin typeface="Tahoma" pitchFamily="34" charset="0"/>
                <a:cs typeface="Tahoma" pitchFamily="34" charset="0"/>
              </a:rPr>
              <a:t>   Vrste stakla koje su proizvedene u sledećim Q :                          	                                                                            Vrste stakla :     1</a:t>
            </a:r>
            <a:r>
              <a:rPr lang="sr-Latn-CS" dirty="0" smtClean="0">
                <a:latin typeface="Tahoma" pitchFamily="34" charset="0"/>
                <a:cs typeface="Tahoma" pitchFamily="34" charset="0"/>
              </a:rPr>
              <a:t> mm         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2 </a:t>
            </a:r>
            <a:r>
              <a:rPr lang="sr-Latn-CS" dirty="0" smtClean="0">
                <a:latin typeface="Tahoma" pitchFamily="34" charset="0"/>
                <a:cs typeface="Tahoma" pitchFamily="34" charset="0"/>
              </a:rPr>
              <a:t>mm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        3 </a:t>
            </a:r>
            <a:r>
              <a:rPr lang="sr-Latn-CS" dirty="0" smtClean="0">
                <a:latin typeface="Tahoma" pitchFamily="34" charset="0"/>
                <a:cs typeface="Tahoma" pitchFamily="34" charset="0"/>
              </a:rPr>
              <a:t>mm                           	 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Q          :    2.000 </a:t>
            </a:r>
            <a:r>
              <a:rPr lang="sr-Latn-CS" dirty="0" smtClean="0">
                <a:latin typeface="Tahoma" pitchFamily="34" charset="0"/>
                <a:cs typeface="Tahoma" pitchFamily="34" charset="0"/>
              </a:rPr>
              <a:t>t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        500</a:t>
            </a:r>
            <a:r>
              <a:rPr lang="sr-Latn-CS" dirty="0" smtClean="0">
                <a:latin typeface="Tahoma" pitchFamily="34" charset="0"/>
                <a:cs typeface="Tahoma" pitchFamily="34" charset="0"/>
              </a:rPr>
              <a:t> t       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200</a:t>
            </a:r>
            <a:r>
              <a:rPr lang="sr-Latn-CS" dirty="0" smtClean="0">
                <a:latin typeface="Tahoma" pitchFamily="34" charset="0"/>
                <a:cs typeface="Tahoma" pitchFamily="34" charset="0"/>
              </a:rPr>
              <a:t> t</a:t>
            </a:r>
          </a:p>
          <a:p>
            <a:endParaRPr lang="sr-Latn-C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sr-Latn-CS" b="1" dirty="0" smtClean="0">
                <a:latin typeface="Tahoma" pitchFamily="34" charset="0"/>
                <a:cs typeface="Tahoma" pitchFamily="34" charset="0"/>
              </a:rPr>
              <a:t>   Njihovi troškovi izrade po jedinici proizvoda odnose   se kao  1 : 1,5 : 2,5 .  Izračunati - ck - po vrstama i jedinicama proizvoda, ako - UT - za proizvodnju sve tri vrste stakla iznose  1.300.000 n.j.   </a:t>
            </a:r>
            <a:r>
              <a:rPr lang="sr-Latn-CS" dirty="0" smtClean="0">
                <a:latin typeface="Tahoma" pitchFamily="34" charset="0"/>
                <a:cs typeface="Tahoma" pitchFamily="34" charset="0"/>
              </a:rPr>
              <a:t> 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7A32-8D76-4189-BAC5-D25FACD4B9A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3758</TotalTime>
  <Words>1469</Words>
  <Application>Microsoft Office PowerPoint</Application>
  <PresentationFormat>On-screen Show (4:3)</PresentationFormat>
  <Paragraphs>384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Flow</vt:lpstr>
      <vt:lpstr>KALKULACIJE</vt:lpstr>
      <vt:lpstr>Kalkulacije </vt:lpstr>
      <vt:lpstr>Kalkulacije</vt:lpstr>
      <vt:lpstr>Slide 4</vt:lpstr>
      <vt:lpstr>Slide 5</vt:lpstr>
      <vt:lpstr>Kalkulacije</vt:lpstr>
      <vt:lpstr>Kalkulacije</vt:lpstr>
      <vt:lpstr>Kalkulacije</vt:lpstr>
      <vt:lpstr>Kalkulacije</vt:lpstr>
      <vt:lpstr>Kalkulacije</vt:lpstr>
      <vt:lpstr>Kalkulacije</vt:lpstr>
      <vt:lpstr>Kalkulacije</vt:lpstr>
      <vt:lpstr>Kalkulacije</vt:lpstr>
      <vt:lpstr>Kalkulacije</vt:lpstr>
      <vt:lpstr>Kalkulacije</vt:lpstr>
      <vt:lpstr>    PRIMER:</vt:lpstr>
      <vt:lpstr>Kalkulacije</vt:lpstr>
      <vt:lpstr>Kalkulacije</vt:lpstr>
      <vt:lpstr>Kalkulacije</vt:lpstr>
      <vt:lpstr>Kalkulacije</vt:lpstr>
      <vt:lpstr>Kalkulacije</vt:lpstr>
      <vt:lpstr>Kalkulacije</vt:lpstr>
      <vt:lpstr>Kalkulacije</vt:lpstr>
      <vt:lpstr>Kalkulacije</vt:lpstr>
      <vt:lpstr>Kalkulacije</vt:lpstr>
      <vt:lpstr>Kalkulacije</vt:lpstr>
      <vt:lpstr>Kalkulacije</vt:lpstr>
      <vt:lpstr>Kalkulacije</vt:lpstr>
      <vt:lpstr>Kalkulacije</vt:lpstr>
      <vt:lpstr>Kalkulacije</vt:lpstr>
      <vt:lpstr>Kalkulacije</vt:lpstr>
      <vt:lpstr>Kalkulacije</vt:lpstr>
      <vt:lpstr>Kalkulacije</vt:lpstr>
      <vt:lpstr>Kalkulacija</vt:lpstr>
      <vt:lpstr>Kalkulacije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UVOD U POSLOVNU EKONOMIKU</dc:title>
  <dc:creator>Stefan Kocic</dc:creator>
  <cp:lastModifiedBy>slobodan.andzic</cp:lastModifiedBy>
  <cp:revision>355</cp:revision>
  <dcterms:created xsi:type="dcterms:W3CDTF">2012-09-08T08:16:48Z</dcterms:created>
  <dcterms:modified xsi:type="dcterms:W3CDTF">2020-12-11T09:33:12Z</dcterms:modified>
</cp:coreProperties>
</file>