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Структура научног истраживања</a:t>
            </a:r>
            <a:r>
              <a:rPr lang="sr-Latn-RS" dirty="0"/>
              <a:t> 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0" y="3085766"/>
            <a:ext cx="4610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0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Научно истраживање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81200"/>
            <a:ext cx="11029615" cy="4203700"/>
          </a:xfrm>
        </p:spPr>
        <p:txBody>
          <a:bodyPr>
            <a:normAutofit/>
          </a:bodyPr>
          <a:lstStyle/>
          <a:p>
            <a:r>
              <a:rPr lang="ru-RU" sz="2400" dirty="0"/>
              <a:t>Процес тестирања теорија и хипотеза користећи стриктна правила, унутар јасно дефинисаних услова.</a:t>
            </a:r>
          </a:p>
          <a:p>
            <a:r>
              <a:rPr lang="ru-RU" sz="2400" dirty="0"/>
              <a:t>Научно истраживање има три елемента , или фазе: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Логички елемент – теорија,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Процес прикупљања података,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Анализа података.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0" y="4083050"/>
            <a:ext cx="3365500" cy="224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0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Сврха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829385"/>
          </a:xfrm>
        </p:spPr>
        <p:txBody>
          <a:bodyPr/>
          <a:lstStyle/>
          <a:p>
            <a:r>
              <a:rPr lang="ru-RU" sz="2400" dirty="0"/>
              <a:t>Експлоративно истраживање – трагање за новим идејама уз базични увод у проблем;</a:t>
            </a:r>
          </a:p>
          <a:p>
            <a:r>
              <a:rPr lang="ru-RU" sz="2400" dirty="0"/>
              <a:t>Дескриптивно истраживање – опис појаве;</a:t>
            </a:r>
          </a:p>
          <a:p>
            <a:r>
              <a:rPr lang="ru-RU" sz="2400" dirty="0"/>
              <a:t>Експланаторна истраживања – објашњавање појма, или проблема (одговор на питања како и зашто).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" y="5009881"/>
            <a:ext cx="12192000" cy="184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3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266700"/>
            <a:ext cx="11029616" cy="1117600"/>
          </a:xfrm>
        </p:spPr>
        <p:txBody>
          <a:bodyPr/>
          <a:lstStyle/>
          <a:p>
            <a:r>
              <a:rPr lang="sr-Cyrl-RS" dirty="0"/>
              <a:t>Циљ истраживања – дефинисање проблема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905000"/>
            <a:ext cx="10937707" cy="49530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Дефинисање истраживања – ШТА ЋЕТЕ ИСТРАЖИВАТИ?</a:t>
            </a:r>
          </a:p>
          <a:p>
            <a:r>
              <a:rPr lang="ru-RU" sz="2400" dirty="0"/>
              <a:t>Формулисање истраживачког питања;</a:t>
            </a:r>
          </a:p>
          <a:p>
            <a:r>
              <a:rPr lang="ru-RU" sz="2400" dirty="0"/>
              <a:t>Истраживачко питање мора да буде: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Концептуално валидно – оквир који проистиче из неке теорије, формирање веза између појмова,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Теоријски релевантно – да пружи научни допринос,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Практички релевантно – мења нешто у пракси,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Емпиријски валидно – постављено тако да истраживачким поступком можемо доћи до одговора,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Јасно и разговетно,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Могућност операционализације – могућност да се спроведе у пракси истраживање,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Дати могуће одговоре,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Имати у виду могуће методе.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2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Концептуални оквир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Концептуални оквир представља теоријски </a:t>
            </a:r>
            <a:r>
              <a:rPr lang="sr-Cyrl-RS" sz="2400" dirty="0" err="1"/>
              <a:t>операционализовану</a:t>
            </a:r>
            <a:r>
              <a:rPr lang="sr-Cyrl-RS" sz="2400" dirty="0"/>
              <a:t> платформу, изведену из неке шире парадигме, која је мањег степена општости и која као таква олакшава формулисање истраживачког питања;</a:t>
            </a:r>
          </a:p>
          <a:p>
            <a:r>
              <a:rPr lang="sr-Cyrl-RS" sz="2400" dirty="0"/>
              <a:t>Одређивање кључних појмова;</a:t>
            </a:r>
          </a:p>
          <a:p>
            <a:r>
              <a:rPr lang="sr-Cyrl-RS" sz="2400" dirty="0"/>
              <a:t>Одређивање димензије појмова;</a:t>
            </a:r>
          </a:p>
          <a:p>
            <a:r>
              <a:rPr lang="sr-Cyrl-RS" sz="2400" dirty="0"/>
              <a:t>Идентификација материјалних носилаца значења – веза између теорије и емпирије – одређивање индикатора;</a:t>
            </a:r>
          </a:p>
          <a:p>
            <a:r>
              <a:rPr lang="sr-Cyrl-RS" sz="2400" dirty="0"/>
              <a:t>Дефинисање;</a:t>
            </a:r>
          </a:p>
        </p:txBody>
      </p:sp>
    </p:spTree>
    <p:extLst>
      <p:ext uri="{BB962C8B-B14F-4D97-AF65-F5344CB8AC3E}">
        <p14:creationId xmlns:p14="http://schemas.microsoft.com/office/powerpoint/2010/main" val="7558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Одређивање аналитичке јединице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Јединице посматрања, или истраживања</a:t>
            </a:r>
          </a:p>
          <a:p>
            <a:r>
              <a:rPr lang="ru-RU" sz="2400" dirty="0"/>
              <a:t>Најчешће аналитичке јединице у друштвеним истраживањима су: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Индивидуе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Групе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Организације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Социјални артефакти -  производи (писма, слике, филмови, зграде, аутомобили, начна достигнућа...)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643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Узорак и избор финалних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Након одређивања аналитичких јединица бирају се финалне јединице – одређивање укупног броја нпр. испитаника који се може </a:t>
            </a:r>
            <a:r>
              <a:rPr lang="sr-Cyrl-RS" sz="2400" dirty="0" err="1"/>
              <a:t>посмтрати</a:t>
            </a:r>
            <a:r>
              <a:rPr lang="sr-Cyrl-RS" sz="2400" dirty="0"/>
              <a:t> као репрезентативан – узорак.</a:t>
            </a:r>
          </a:p>
          <a:p>
            <a:r>
              <a:rPr lang="sr-Cyrl-RS" sz="2400" dirty="0"/>
              <a:t>Узорак мора да поседује све карактеристике које поседује одређена јединица.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726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Прикупљање, обрада података и закључци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Прикупљање података,</a:t>
            </a:r>
          </a:p>
          <a:p>
            <a:r>
              <a:rPr lang="ru-RU" sz="2400" dirty="0"/>
              <a:t>Анализа података: категоризација, компарацију, проверавање хипотезе, утврђивање веза и односа између појава, тестирање закључака</a:t>
            </a:r>
          </a:p>
          <a:p>
            <a:r>
              <a:rPr lang="ru-RU" sz="2400" dirty="0"/>
              <a:t>Закључак мора да се базира на добијеним подацима., да прати логичке принципе, мора да се уклапа у концептуални оквир.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700" y="1892300"/>
            <a:ext cx="2146300" cy="146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9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Bešić</a:t>
            </a:r>
            <a:r>
              <a:rPr lang="sr-Cyrl-RS" sz="3200" dirty="0"/>
              <a:t>, </a:t>
            </a:r>
            <a:r>
              <a:rPr lang="en-US" sz="3200" dirty="0"/>
              <a:t>M</a:t>
            </a:r>
            <a:r>
              <a:rPr lang="sr-Cyrl-RS" sz="3200" dirty="0"/>
              <a:t>. (2008).</a:t>
            </a:r>
            <a:r>
              <a:rPr lang="en-US" sz="3200" dirty="0"/>
              <a:t> </a:t>
            </a:r>
            <a:r>
              <a:rPr lang="en-US" sz="3200" i="1" dirty="0" err="1"/>
              <a:t>Metodologija</a:t>
            </a:r>
            <a:r>
              <a:rPr lang="en-US" sz="3200" i="1" dirty="0"/>
              <a:t> </a:t>
            </a:r>
            <a:r>
              <a:rPr lang="en-US" sz="3200" i="1" dirty="0" err="1"/>
              <a:t>političkih</a:t>
            </a:r>
            <a:r>
              <a:rPr lang="en-US" sz="3200" i="1" dirty="0"/>
              <a:t> </a:t>
            </a:r>
            <a:r>
              <a:rPr lang="en-US" sz="3200" i="1" dirty="0" err="1"/>
              <a:t>nauka</a:t>
            </a:r>
            <a:r>
              <a:rPr lang="en-US" sz="3200" dirty="0"/>
              <a:t>, </a:t>
            </a:r>
            <a:r>
              <a:rPr lang="sr-Latn-RS" sz="3200" dirty="0"/>
              <a:t>Beograd: </a:t>
            </a:r>
            <a:r>
              <a:rPr lang="en-US" sz="3200" dirty="0" err="1"/>
              <a:t>Fakultet</a:t>
            </a:r>
            <a:r>
              <a:rPr lang="en-US" sz="3200" dirty="0"/>
              <a:t> </a:t>
            </a:r>
            <a:r>
              <a:rPr lang="en-US" sz="3200" dirty="0" err="1"/>
              <a:t>političkih</a:t>
            </a:r>
            <a:r>
              <a:rPr lang="en-US" sz="3200" dirty="0"/>
              <a:t> </a:t>
            </a:r>
            <a:r>
              <a:rPr lang="en-US" sz="3200" dirty="0" err="1"/>
              <a:t>nauka</a:t>
            </a:r>
            <a:r>
              <a:rPr lang="sr-Latn-RS" sz="3200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2083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125</TotalTime>
  <Words>367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Corbel</vt:lpstr>
      <vt:lpstr>Gill Sans MT</vt:lpstr>
      <vt:lpstr>Wingdings 2</vt:lpstr>
      <vt:lpstr>Dividend</vt:lpstr>
      <vt:lpstr>Структура научног истраживања I </vt:lpstr>
      <vt:lpstr>Научно истраживање</vt:lpstr>
      <vt:lpstr>Сврха истраживања</vt:lpstr>
      <vt:lpstr>Циљ истраживања – дефинисање проблема</vt:lpstr>
      <vt:lpstr>Концептуални оквир</vt:lpstr>
      <vt:lpstr>Одређивање аналитичке јединице</vt:lpstr>
      <vt:lpstr>Узорак и избор финалних јединица</vt:lpstr>
      <vt:lpstr>Прикупљање, обрада података и закључци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naučnog istraživanja</dc:title>
  <dc:creator>Windows User</dc:creator>
  <cp:lastModifiedBy>Iva Bubanja</cp:lastModifiedBy>
  <cp:revision>12</cp:revision>
  <dcterms:created xsi:type="dcterms:W3CDTF">2018-10-16T10:01:39Z</dcterms:created>
  <dcterms:modified xsi:type="dcterms:W3CDTF">2020-10-20T11:00:54Z</dcterms:modified>
</cp:coreProperties>
</file>