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7642-ACDD-4A08-AE49-25E597C0CDE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DC7E-7DC6-4BB3-ADDB-77D232B9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sr-Cyrl-RS" dirty="0" smtClean="0"/>
              <a:t>Грађанско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Грађанско право</a:t>
            </a:r>
            <a:r>
              <a:rPr lang="ru-RU" dirty="0" smtClean="0"/>
              <a:t> је породица правних грана које регулишу имовинске и неимовинске односе поводом ствари, чинидби, људских радњи и творевина ума.</a:t>
            </a:r>
          </a:p>
          <a:p>
            <a:r>
              <a:rPr lang="ru-RU" dirty="0" smtClean="0"/>
              <a:t>Неке од грана које обухвата су:</a:t>
            </a:r>
          </a:p>
          <a:p>
            <a:pPr lvl="1"/>
            <a:r>
              <a:rPr lang="ru-RU" dirty="0" smtClean="0"/>
              <a:t>Стварно право</a:t>
            </a:r>
          </a:p>
          <a:p>
            <a:pPr lvl="1"/>
            <a:r>
              <a:rPr lang="ru-RU" dirty="0" smtClean="0"/>
              <a:t>Облигационо право</a:t>
            </a:r>
          </a:p>
          <a:p>
            <a:pPr lvl="1"/>
            <a:r>
              <a:rPr lang="ru-RU" dirty="0" smtClean="0"/>
              <a:t>Наследно право</a:t>
            </a:r>
          </a:p>
          <a:p>
            <a:pPr lvl="1"/>
            <a:r>
              <a:rPr lang="ru-RU" dirty="0" smtClean="0"/>
              <a:t>Породично право</a:t>
            </a:r>
          </a:p>
          <a:p>
            <a:pPr lvl="1"/>
            <a:r>
              <a:rPr lang="ru-RU" dirty="0" smtClean="0"/>
              <a:t>Радно право</a:t>
            </a:r>
          </a:p>
          <a:p>
            <a:pPr lvl="1"/>
            <a:r>
              <a:rPr lang="ru-RU" dirty="0" smtClean="0"/>
              <a:t>Трговинско право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Службености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Су различити облици стварних права на туђим стварима.</a:t>
            </a:r>
          </a:p>
          <a:p>
            <a:endParaRPr lang="sr-Cyrl-RS" sz="900" dirty="0" smtClean="0"/>
          </a:p>
          <a:p>
            <a:r>
              <a:rPr lang="sr-Cyrl-RS" dirty="0" smtClean="0"/>
              <a:t>Деле се на</a:t>
            </a:r>
          </a:p>
          <a:p>
            <a:pPr lvl="1"/>
            <a:r>
              <a:rPr lang="sr-Cyrl-RS" dirty="0" smtClean="0"/>
              <a:t>Земљишне</a:t>
            </a:r>
          </a:p>
          <a:p>
            <a:pPr lvl="1"/>
            <a:r>
              <a:rPr lang="sr-Cyrl-RS" dirty="0" smtClean="0"/>
              <a:t>Личне</a:t>
            </a:r>
          </a:p>
          <a:p>
            <a:pPr lvl="2"/>
            <a:r>
              <a:rPr lang="sr-Cyrl-RS" dirty="0" smtClean="0"/>
              <a:t>Плодоуживање</a:t>
            </a:r>
          </a:p>
          <a:p>
            <a:pPr lvl="2"/>
            <a:r>
              <a:rPr lang="sr-Cyrl-RS" dirty="0" smtClean="0"/>
              <a:t>Коришћење ствари</a:t>
            </a:r>
          </a:p>
          <a:p>
            <a:r>
              <a:rPr lang="sr-Cyrl-RS" sz="2800" dirty="0" smtClean="0"/>
              <a:t>Корисник ствари нема право располагања на ствари.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Облигације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Облигација је правна веза, обавеза на коју се дужник обавезао повериоцу.</a:t>
            </a:r>
          </a:p>
          <a:p>
            <a:r>
              <a:rPr lang="sr-Cyrl-RS" dirty="0" smtClean="0"/>
              <a:t>Субјекти</a:t>
            </a:r>
            <a:r>
              <a:rPr lang="sr-Latn-RS" dirty="0" smtClean="0"/>
              <a:t> </a:t>
            </a:r>
            <a:r>
              <a:rPr lang="sr-Cyrl-RS" dirty="0" smtClean="0"/>
              <a:t>облигационог односа:</a:t>
            </a:r>
          </a:p>
          <a:p>
            <a:pPr lvl="1"/>
            <a:r>
              <a:rPr lang="sr-Cyrl-RS" dirty="0" smtClean="0"/>
              <a:t>Поверилац </a:t>
            </a:r>
            <a:r>
              <a:rPr lang="sr-Cyrl-RS" i="1" dirty="0" smtClean="0"/>
              <a:t>- </a:t>
            </a:r>
            <a:r>
              <a:rPr lang="sr-Latn-RS" i="1" dirty="0" smtClean="0"/>
              <a:t>creditor</a:t>
            </a:r>
            <a:endParaRPr lang="sr-Cyrl-RS" dirty="0" smtClean="0"/>
          </a:p>
          <a:p>
            <a:pPr lvl="1"/>
            <a:r>
              <a:rPr lang="sr-Cyrl-RS" dirty="0" smtClean="0"/>
              <a:t>Дужник</a:t>
            </a:r>
            <a:r>
              <a:rPr lang="sr-Latn-RS" dirty="0" smtClean="0"/>
              <a:t> – </a:t>
            </a:r>
            <a:r>
              <a:rPr lang="sr-Latn-RS" i="1" dirty="0" smtClean="0"/>
              <a:t>debitor</a:t>
            </a:r>
            <a:endParaRPr lang="sr-Cyrl-RS" i="1" dirty="0" smtClean="0"/>
          </a:p>
          <a:p>
            <a:r>
              <a:rPr lang="sr-Cyrl-RS" dirty="0" smtClean="0"/>
              <a:t>Елементи облигационог односа</a:t>
            </a:r>
          </a:p>
          <a:p>
            <a:pPr lvl="1"/>
            <a:r>
              <a:rPr lang="sr-Cyrl-RS" dirty="0" smtClean="0"/>
              <a:t>Садржина облигације</a:t>
            </a:r>
          </a:p>
          <a:p>
            <a:pPr lvl="1"/>
            <a:r>
              <a:rPr lang="sr-Cyrl-RS" dirty="0" smtClean="0"/>
              <a:t>Предмет облигације</a:t>
            </a:r>
          </a:p>
          <a:p>
            <a:pPr lvl="1"/>
            <a:r>
              <a:rPr lang="sr-Cyrl-RS" dirty="0" smtClean="0"/>
              <a:t>Предмет престације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Облигације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b="1" dirty="0" smtClean="0"/>
              <a:t>Садржина облигације</a:t>
            </a:r>
          </a:p>
          <a:p>
            <a:pPr lvl="1"/>
            <a:r>
              <a:rPr lang="sr-Cyrl-RS" dirty="0" smtClean="0"/>
              <a:t>Чине је права и обавезе које поверилац и дужник имају један према другом.</a:t>
            </a:r>
          </a:p>
          <a:p>
            <a:pPr lvl="1"/>
            <a:r>
              <a:rPr lang="sr-Cyrl-RS" dirty="0" smtClean="0"/>
              <a:t>Оно што је право за повериоца, за дужника је обавеза.</a:t>
            </a:r>
          </a:p>
          <a:p>
            <a:r>
              <a:rPr lang="sr-Cyrl-RS" b="1" dirty="0" smtClean="0"/>
              <a:t>Предмет облигације</a:t>
            </a:r>
          </a:p>
          <a:p>
            <a:pPr lvl="1"/>
            <a:r>
              <a:rPr lang="sr-Cyrl-RS" dirty="0" smtClean="0"/>
              <a:t>Предмет облигације је чинидба (престација) на коју се дужник обавезао према повериоцу.</a:t>
            </a:r>
          </a:p>
          <a:p>
            <a:pPr lvl="1"/>
            <a:r>
              <a:rPr lang="sr-Cyrl-RS" dirty="0" smtClean="0"/>
              <a:t>Може се састојати у чињењу, нечињењу, давању, уздржавању или трпљењу.</a:t>
            </a:r>
          </a:p>
          <a:p>
            <a:r>
              <a:rPr lang="sr-Cyrl-RS" b="1" dirty="0" smtClean="0"/>
              <a:t>Предмет престације</a:t>
            </a:r>
          </a:p>
          <a:p>
            <a:pPr lvl="1"/>
            <a:r>
              <a:rPr lang="sr-Cyrl-RS" dirty="0" smtClean="0"/>
              <a:t>Су одређена ствар или радња.</a:t>
            </a:r>
          </a:p>
          <a:p>
            <a:pPr lvl="1"/>
            <a:r>
              <a:rPr lang="sr-Cyrl-RS" dirty="0" smtClean="0"/>
              <a:t>Мора бити: могућ, одређен или одредив и мора имати одређену вредност која се може изразити у новцу.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Јемство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Је облик обезбеђења потраживања код којег се јемац обавезује повериоцу да ће испунити обавезу дужника уколико дужник то не учини. То је уговор који закључују поверилац и јемац.</a:t>
            </a:r>
          </a:p>
          <a:p>
            <a:pPr algn="just"/>
            <a:r>
              <a:rPr lang="sr-Cyrl-RS" dirty="0" smtClean="0"/>
              <a:t>Лица:</a:t>
            </a:r>
          </a:p>
          <a:p>
            <a:pPr lvl="1" algn="just"/>
            <a:r>
              <a:rPr lang="sr-Cyrl-RS" sz="2600" dirty="0" smtClean="0"/>
              <a:t>Поверилац</a:t>
            </a:r>
          </a:p>
          <a:p>
            <a:pPr lvl="1" algn="just"/>
            <a:r>
              <a:rPr lang="sr-Cyrl-RS" sz="2600" dirty="0" smtClean="0"/>
              <a:t>Дужник</a:t>
            </a:r>
          </a:p>
          <a:p>
            <a:pPr lvl="1" algn="just"/>
            <a:r>
              <a:rPr lang="sr-Cyrl-RS" sz="2600" dirty="0" smtClean="0"/>
              <a:t>Јемац</a:t>
            </a:r>
          </a:p>
          <a:p>
            <a:pPr algn="just"/>
            <a:r>
              <a:rPr lang="sr-Cyrl-RS" dirty="0" smtClean="0"/>
              <a:t>Особине уговора о јемству:</a:t>
            </a:r>
          </a:p>
          <a:p>
            <a:pPr lvl="1" algn="just"/>
            <a:r>
              <a:rPr lang="sr-Cyrl-RS" b="1" dirty="0" smtClean="0"/>
              <a:t>Акцесорност</a:t>
            </a:r>
            <a:r>
              <a:rPr lang="sr-Cyrl-RS" dirty="0" smtClean="0"/>
              <a:t> – подразумева се постојање главне обавезе, а са испуњењем главне обавезе престаје јемство.</a:t>
            </a:r>
          </a:p>
          <a:p>
            <a:pPr lvl="1" algn="just"/>
            <a:r>
              <a:rPr lang="sr-Cyrl-RS" b="1" dirty="0" smtClean="0"/>
              <a:t>Супсидијарност</a:t>
            </a:r>
            <a:r>
              <a:rPr lang="sr-Cyrl-RS" dirty="0" smtClean="0"/>
              <a:t> – поверилац се првенствено наплаћује од дужника, а од јемца тек уколико дужник не испуни обавезу.</a:t>
            </a:r>
          </a:p>
          <a:p>
            <a:pPr lvl="1" algn="just"/>
            <a:r>
              <a:rPr lang="sr-Cyrl-RS" b="1" dirty="0" smtClean="0"/>
              <a:t>Право на регрес </a:t>
            </a:r>
            <a:r>
              <a:rPr lang="sr-Cyrl-RS" dirty="0" smtClean="0"/>
              <a:t>– право јемца који је испунио обавезу да од дужника тражи накнаду за испуњену обавезу.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sr-Cyrl-RS" dirty="0" smtClean="0"/>
              <a:t>Грађанско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Састоји се од општег и посебног дела.</a:t>
            </a:r>
          </a:p>
          <a:p>
            <a:endParaRPr lang="sr-Cyrl-RS" b="1" dirty="0" smtClean="0"/>
          </a:p>
          <a:p>
            <a:r>
              <a:rPr lang="sr-Cyrl-RS" b="1" dirty="0" smtClean="0"/>
              <a:t>Општи део</a:t>
            </a:r>
            <a:r>
              <a:rPr lang="sr-Cyrl-RS" dirty="0" smtClean="0"/>
              <a:t> садржи норме које су заједничке за све гране Грађанског права.</a:t>
            </a:r>
          </a:p>
          <a:p>
            <a:r>
              <a:rPr lang="sr-Cyrl-RS" b="1" dirty="0" smtClean="0"/>
              <a:t>Посебни део </a:t>
            </a:r>
            <a:r>
              <a:rPr lang="sr-Cyrl-RS" dirty="0" smtClean="0"/>
              <a:t>чине претходно набројане гране.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Имовинска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Стварно право </a:t>
            </a:r>
          </a:p>
          <a:p>
            <a:pPr lvl="2" algn="just"/>
            <a:r>
              <a:rPr lang="sr-Cyrl-RS" i="1" dirty="0" smtClean="0"/>
              <a:t>Статика имовинских односа</a:t>
            </a:r>
            <a:endParaRPr lang="sr-Cyrl-RS" dirty="0" smtClean="0"/>
          </a:p>
          <a:p>
            <a:pPr lvl="1" algn="just"/>
            <a:r>
              <a:rPr lang="sr-Cyrl-RS" dirty="0" smtClean="0"/>
              <a:t>Бави се човеком као уживаоцем и корисником имовине.</a:t>
            </a:r>
          </a:p>
          <a:p>
            <a:pPr lvl="1" algn="just"/>
            <a:r>
              <a:rPr lang="sr-Cyrl-RS" dirty="0" smtClean="0"/>
              <a:t>Садржи норме које уређују право својине, државину, начине стицања, заштите својине, заложна права и др. права изведена из својине.</a:t>
            </a:r>
          </a:p>
          <a:p>
            <a:pPr algn="just"/>
            <a:r>
              <a:rPr lang="sr-Cyrl-RS" dirty="0" smtClean="0"/>
              <a:t>Облигационо право</a:t>
            </a:r>
          </a:p>
          <a:p>
            <a:pPr lvl="2" algn="just"/>
            <a:r>
              <a:rPr lang="sr-Cyrl-RS" i="1" dirty="0" smtClean="0"/>
              <a:t>Динамика имовинских односа</a:t>
            </a:r>
          </a:p>
          <a:p>
            <a:pPr lvl="1" algn="just"/>
            <a:r>
              <a:rPr lang="sr-Cyrl-RS" dirty="0" smtClean="0"/>
              <a:t>Регулише промет имовине, имовинске односе.</a:t>
            </a:r>
          </a:p>
          <a:p>
            <a:pPr lvl="1" algn="just"/>
            <a:r>
              <a:rPr lang="sr-Cyrl-RS" dirty="0" smtClean="0"/>
              <a:t>Садржи норме које уређују уговоре уопште, настанак и гашење облигација, накнаду штете итд.</a:t>
            </a:r>
          </a:p>
          <a:p>
            <a:pPr algn="just"/>
            <a:r>
              <a:rPr lang="sr-Cyrl-RS" dirty="0" smtClean="0"/>
              <a:t>Наследно право</a:t>
            </a:r>
          </a:p>
          <a:p>
            <a:pPr lvl="1" algn="just"/>
            <a:r>
              <a:rPr lang="sr-Cyrl-RS" dirty="0" smtClean="0"/>
              <a:t>Бави се питањем шта бива са имовином једног лица након њеове смрти. </a:t>
            </a:r>
          </a:p>
          <a:p>
            <a:pPr lvl="1" algn="just"/>
            <a:r>
              <a:rPr lang="sr-Cyrl-RS" dirty="0" smtClean="0"/>
              <a:t>Садржи норме које се тичу: основама наслеђивања, наследним редовима, тестамента, оставинског поступка итд.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и важније поделе ствари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 smtClean="0"/>
              <a:t>Ствар је све оно што може бити предмет права својине.</a:t>
            </a:r>
          </a:p>
          <a:p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Покретне и непокретне ствари</a:t>
            </a:r>
          </a:p>
          <a:p>
            <a:pPr marL="971550" lvl="1" indent="-514350"/>
            <a:r>
              <a:rPr lang="sr-Cyrl-RS" dirty="0" smtClean="0"/>
              <a:t>Непокретне ствари (непокретности) су оне ствари које се не могу померати без штете.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Потрошне и непотрошне ствари</a:t>
            </a:r>
          </a:p>
          <a:p>
            <a:pPr marL="971550" lvl="1" indent="-514350"/>
            <a:r>
              <a:rPr lang="sr-Cyrl-RS" dirty="0" smtClean="0"/>
              <a:t>Подела је начињена на основу тога да ли се ствар употребом троши.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Ствари одређене по роду и индивидуално одређене ствари</a:t>
            </a:r>
          </a:p>
          <a:p>
            <a:pPr marL="971550" lvl="1" indent="-514350"/>
            <a:r>
              <a:rPr lang="sr-Latn-RS" dirty="0" smtClean="0"/>
              <a:t>Genera</a:t>
            </a:r>
            <a:r>
              <a:rPr lang="sr-Cyrl-RS" dirty="0" smtClean="0"/>
              <a:t> – ствари одређене врстом и количином. Ове ствари су замењиве.</a:t>
            </a:r>
          </a:p>
          <a:p>
            <a:pPr marL="971550" lvl="1" indent="-514350"/>
            <a:r>
              <a:rPr lang="sr-Latn-RS" dirty="0" smtClean="0"/>
              <a:t>Species – </a:t>
            </a:r>
            <a:r>
              <a:rPr lang="sr-Cyrl-RS" dirty="0" smtClean="0"/>
              <a:t>индивидуално одређене ствари – незамењиве.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Главна ствар и припадак</a:t>
            </a:r>
          </a:p>
          <a:p>
            <a:pPr marL="971550" lvl="1" indent="-514350"/>
            <a:r>
              <a:rPr lang="sr-Cyrl-RS" dirty="0" smtClean="0"/>
              <a:t>Ствари састављене од више повезаних делова, где припадак служи функцији главне ствари. </a:t>
            </a:r>
          </a:p>
          <a:p>
            <a:pPr marL="971550" lvl="1" indent="-514350"/>
            <a:r>
              <a:rPr lang="sr-Cyrl-RS" dirty="0" smtClean="0"/>
              <a:t>Припадак прати судбину главне ствари.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Својина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Својина је потпуна власт на ствари.</a:t>
            </a:r>
          </a:p>
          <a:p>
            <a:r>
              <a:rPr lang="sr-Cyrl-RS" dirty="0" smtClean="0"/>
              <a:t>Обухвата:</a:t>
            </a:r>
          </a:p>
          <a:p>
            <a:pPr lvl="1"/>
            <a:r>
              <a:rPr lang="sr-Cyrl-RS" dirty="0" smtClean="0"/>
              <a:t>Право коришћења </a:t>
            </a:r>
            <a:r>
              <a:rPr lang="sr-Latn-RS" i="1" dirty="0" smtClean="0"/>
              <a:t>(usus)</a:t>
            </a:r>
          </a:p>
          <a:p>
            <a:pPr lvl="2"/>
            <a:r>
              <a:rPr lang="sr-Cyrl-RS" dirty="0" smtClean="0"/>
              <a:t>Право да ствар употребљава.</a:t>
            </a:r>
          </a:p>
          <a:p>
            <a:pPr lvl="1"/>
            <a:r>
              <a:rPr lang="sr-Cyrl-RS" dirty="0" smtClean="0"/>
              <a:t>Право убирања плодова</a:t>
            </a:r>
            <a:r>
              <a:rPr lang="sr-Latn-RS" dirty="0" smtClean="0"/>
              <a:t> </a:t>
            </a:r>
            <a:r>
              <a:rPr lang="sr-Latn-RS" i="1" dirty="0" smtClean="0"/>
              <a:t>(fructus)</a:t>
            </a:r>
            <a:endParaRPr lang="sr-Cyrl-RS" i="1" dirty="0" smtClean="0"/>
          </a:p>
          <a:p>
            <a:pPr lvl="2"/>
            <a:r>
              <a:rPr lang="sr-Cyrl-RS" dirty="0" smtClean="0"/>
              <a:t>Право да убира плодове које ствар даје. </a:t>
            </a:r>
            <a:r>
              <a:rPr lang="sr-Cyrl-RS" i="1" dirty="0" smtClean="0"/>
              <a:t>(воће из воћњака, камата на зајам и сл.)</a:t>
            </a:r>
            <a:endParaRPr lang="sr-Cyrl-RS" dirty="0" smtClean="0"/>
          </a:p>
          <a:p>
            <a:pPr lvl="1"/>
            <a:r>
              <a:rPr lang="sr-Cyrl-RS" dirty="0" smtClean="0"/>
              <a:t>Право располагања</a:t>
            </a:r>
            <a:r>
              <a:rPr lang="sr-Latn-RS" dirty="0" smtClean="0"/>
              <a:t> </a:t>
            </a:r>
            <a:r>
              <a:rPr lang="sr-Latn-RS" i="1" dirty="0" smtClean="0"/>
              <a:t>(abusus)</a:t>
            </a:r>
            <a:endParaRPr lang="sr-Cyrl-RS" i="1" dirty="0" smtClean="0"/>
          </a:p>
          <a:p>
            <a:pPr lvl="2"/>
            <a:r>
              <a:rPr lang="sr-Cyrl-RS" smtClean="0"/>
              <a:t>Право да ствар отуђи, промени или уништи.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Својина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Опште ограничење својине садржи се у забрани злоупотребе права својине.</a:t>
            </a:r>
          </a:p>
          <a:p>
            <a:r>
              <a:rPr lang="sr-Cyrl-RS" dirty="0" smtClean="0"/>
              <a:t>Заштита својине</a:t>
            </a:r>
          </a:p>
          <a:p>
            <a:pPr lvl="1"/>
            <a:r>
              <a:rPr lang="sr-Cyrl-RS" dirty="0" smtClean="0"/>
              <a:t>Виндикациона тужба</a:t>
            </a:r>
          </a:p>
          <a:p>
            <a:pPr lvl="2"/>
            <a:r>
              <a:rPr lang="sr-Cyrl-RS" dirty="0" smtClean="0"/>
              <a:t>Својинска тужба коју подиже власник ствари код кога се ствар не налази против лица које ствар држи и тврди да је њен власник. Терет доказивања је на тужиоцу.</a:t>
            </a:r>
          </a:p>
          <a:p>
            <a:pPr lvl="1"/>
            <a:r>
              <a:rPr lang="sr-Cyrl-RS" dirty="0" smtClean="0"/>
              <a:t>Негаторна тужба </a:t>
            </a:r>
            <a:r>
              <a:rPr lang="sr-Cyrl-RS" sz="2400" i="1" dirty="0" smtClean="0"/>
              <a:t>(тужба за узнемиравање својине)</a:t>
            </a:r>
          </a:p>
          <a:p>
            <a:pPr lvl="2"/>
            <a:r>
              <a:rPr lang="sr-Cyrl-RS" dirty="0" smtClean="0"/>
              <a:t>Тужба коју покреће власник ствари против неког лица које тврди да има неко право на одређеној ствари, али не право својине. Нпр. заложно право.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Државина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Државина је фактичка власт на ствари.</a:t>
            </a:r>
          </a:p>
          <a:p>
            <a:r>
              <a:rPr lang="sr-Cyrl-RS" dirty="0" smtClean="0"/>
              <a:t>Држалац ствари је оно лице у чијем се поседу ствар налази, био он власник ствари или не.</a:t>
            </a:r>
          </a:p>
          <a:p>
            <a:r>
              <a:rPr lang="sr-Cyrl-RS" dirty="0" smtClean="0"/>
              <a:t>Може бити:</a:t>
            </a:r>
          </a:p>
          <a:p>
            <a:pPr lvl="1"/>
            <a:r>
              <a:rPr lang="sr-Cyrl-RS" dirty="0" smtClean="0"/>
              <a:t>Савесна и несавесна</a:t>
            </a:r>
          </a:p>
          <a:p>
            <a:pPr lvl="1"/>
            <a:r>
              <a:rPr lang="sr-Cyrl-RS" dirty="0" smtClean="0"/>
              <a:t>Законита и незаконита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Државина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Савесна државина постоји:</a:t>
            </a:r>
          </a:p>
          <a:p>
            <a:pPr lvl="1"/>
            <a:r>
              <a:rPr lang="sr-Cyrl-RS" dirty="0" smtClean="0"/>
              <a:t>Када је власник ствари држалац ствари.</a:t>
            </a:r>
          </a:p>
          <a:p>
            <a:pPr lvl="1"/>
            <a:r>
              <a:rPr lang="sr-Cyrl-RS" dirty="0" smtClean="0"/>
              <a:t>Онда када је држалац ствари у заблуди да је ствар његова.</a:t>
            </a:r>
          </a:p>
          <a:p>
            <a:pPr lvl="1"/>
            <a:r>
              <a:rPr lang="sr-Cyrl-RS" dirty="0" smtClean="0"/>
              <a:t>Држалац који је ствар купио од лица које није власник ствари.</a:t>
            </a:r>
          </a:p>
          <a:p>
            <a:r>
              <a:rPr lang="sr-Cyrl-RS" dirty="0" smtClean="0"/>
              <a:t>Несавесна државина</a:t>
            </a:r>
          </a:p>
          <a:p>
            <a:pPr lvl="1"/>
            <a:r>
              <a:rPr lang="sr-Cyrl-RS" dirty="0" smtClean="0"/>
              <a:t>Када држалац зна да није власник ствари.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Заложна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Заложно право је стварно право заложног повериоца према имовини дужника.</a:t>
            </a:r>
          </a:p>
          <a:p>
            <a:endParaRPr lang="sr-Cyrl-RS" sz="900" dirty="0" smtClean="0"/>
          </a:p>
          <a:p>
            <a:r>
              <a:rPr lang="sr-Cyrl-RS" b="1" dirty="0" smtClean="0"/>
              <a:t>Ручна залога</a:t>
            </a:r>
            <a:endParaRPr lang="sr-Cyrl-RS" b="1" dirty="0"/>
          </a:p>
          <a:p>
            <a:pPr lvl="1"/>
            <a:r>
              <a:rPr lang="sr-Cyrl-RS" dirty="0" smtClean="0"/>
              <a:t>Је облик заложног права где дужник повериоцу преда покретну ствар као гаранцију да ће испунити своју обавезу.</a:t>
            </a:r>
          </a:p>
          <a:p>
            <a:r>
              <a:rPr lang="sr-Cyrl-RS" b="1" dirty="0" smtClean="0"/>
              <a:t>Хипотека</a:t>
            </a:r>
          </a:p>
          <a:p>
            <a:pPr lvl="1"/>
            <a:r>
              <a:rPr lang="sr-Cyrl-RS" dirty="0" smtClean="0"/>
              <a:t>Је облик заложног права код којег ствар (непокретност) остаје код дужника, дужник користи ствар током трајања обавезе.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sr-Cyrl-R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r-Cyrl-RS" sz="3100" dirty="0" smtClean="0"/>
              <a:t>Уколико дужник не испуни обавезу, поверилац ствар може да прода преко суда и тако се наплати из добијене цене, а вишак новца врати дужнику.</a:t>
            </a:r>
          </a:p>
          <a:p>
            <a:endParaRPr lang="sr-Cyrl-R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831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Грађанско право</vt:lpstr>
      <vt:lpstr> Грађанско право</vt:lpstr>
      <vt:lpstr>Имовинска права</vt:lpstr>
      <vt:lpstr>Појам и важније поделе ствари</vt:lpstr>
      <vt:lpstr>Својина</vt:lpstr>
      <vt:lpstr>Својина</vt:lpstr>
      <vt:lpstr>Државина</vt:lpstr>
      <vt:lpstr>Државина</vt:lpstr>
      <vt:lpstr>Заложна права</vt:lpstr>
      <vt:lpstr>Службености</vt:lpstr>
      <vt:lpstr>Облигације</vt:lpstr>
      <vt:lpstr>Облигације</vt:lpstr>
      <vt:lpstr>Јемство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Грађанско право</dc:title>
  <dc:creator>Petar</dc:creator>
  <cp:lastModifiedBy>Petar</cp:lastModifiedBy>
  <cp:revision>13</cp:revision>
  <dcterms:created xsi:type="dcterms:W3CDTF">2021-12-07T14:55:04Z</dcterms:created>
  <dcterms:modified xsi:type="dcterms:W3CDTF">2021-12-08T06:50:32Z</dcterms:modified>
</cp:coreProperties>
</file>