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72" r:id="rId8"/>
    <p:sldId id="276" r:id="rId9"/>
    <p:sldId id="277" r:id="rId10"/>
    <p:sldId id="274" r:id="rId11"/>
    <p:sldId id="275" r:id="rId12"/>
    <p:sldId id="278" r:id="rId13"/>
    <p:sldId id="262" r:id="rId14"/>
    <p:sldId id="263" r:id="rId15"/>
    <p:sldId id="264" r:id="rId16"/>
    <p:sldId id="265" r:id="rId17"/>
    <p:sldId id="284" r:id="rId18"/>
    <p:sldId id="282" r:id="rId19"/>
    <p:sldId id="280" r:id="rId20"/>
    <p:sldId id="285" r:id="rId21"/>
    <p:sldId id="279" r:id="rId22"/>
    <p:sldId id="266" r:id="rId23"/>
    <p:sldId id="267"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25760-28CE-4B35-902E-D8FB7DA7BF8A}" type="datetimeFigureOut">
              <a:rPr lang="sr-Latn-CS" smtClean="0"/>
              <a:t>15.4.2021</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C8C46-2EA5-4AA0-9B72-B1979C0875A8}" type="slidenum">
              <a:rPr lang="sr-Latn-CS" smtClean="0"/>
              <a:t>‹#›</a:t>
            </a:fld>
            <a:endParaRPr lang="sr-Latn-CS"/>
          </a:p>
        </p:txBody>
      </p:sp>
    </p:spTree>
    <p:extLst>
      <p:ext uri="{BB962C8B-B14F-4D97-AF65-F5344CB8AC3E}">
        <p14:creationId xmlns:p14="http://schemas.microsoft.com/office/powerpoint/2010/main" val="1779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371210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70966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109290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8141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48434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247223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70528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184472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231759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42761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D1416-21FB-4C59-B697-EE8EAF6AD14D}" type="datetimeFigureOut">
              <a:rPr lang="sr-Latn-CS" smtClean="0"/>
              <a:t>15.4.2021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3247957-F9E8-4209-BADA-E629B3229BF7}" type="slidenum">
              <a:rPr lang="sr-Latn-CS" smtClean="0"/>
              <a:t>‹#›</a:t>
            </a:fld>
            <a:endParaRPr lang="sr-Latn-CS"/>
          </a:p>
        </p:txBody>
      </p:sp>
    </p:spTree>
    <p:extLst>
      <p:ext uri="{BB962C8B-B14F-4D97-AF65-F5344CB8AC3E}">
        <p14:creationId xmlns:p14="http://schemas.microsoft.com/office/powerpoint/2010/main" val="64714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D1416-21FB-4C59-B697-EE8EAF6AD14D}" type="datetimeFigureOut">
              <a:rPr lang="sr-Latn-CS" smtClean="0"/>
              <a:t>15.4.2021</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47957-F9E8-4209-BADA-E629B3229BF7}" type="slidenum">
              <a:rPr lang="sr-Latn-CS" smtClean="0"/>
              <a:t>‹#›</a:t>
            </a:fld>
            <a:endParaRPr lang="sr-Latn-CS"/>
          </a:p>
        </p:txBody>
      </p:sp>
    </p:spTree>
    <p:extLst>
      <p:ext uri="{BB962C8B-B14F-4D97-AF65-F5344CB8AC3E}">
        <p14:creationId xmlns:p14="http://schemas.microsoft.com/office/powerpoint/2010/main" val="355085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normAutofit/>
          </a:bodyPr>
          <a:lstStyle/>
          <a:p>
            <a:r>
              <a:rPr lang="sr-Latn-CS" sz="3200" b="1" dirty="0" smtClean="0"/>
              <a:t>Predmet: EKOLOŠKI MARKETING</a:t>
            </a:r>
            <a:br>
              <a:rPr lang="sr-Latn-CS" sz="3200" b="1" dirty="0" smtClean="0"/>
            </a:br>
            <a:r>
              <a:rPr lang="sr-Latn-CS" sz="2400" b="1" dirty="0"/>
              <a:t>3</a:t>
            </a:r>
            <a:r>
              <a:rPr lang="sr-Latn-CS" sz="2400" b="1" dirty="0" smtClean="0"/>
              <a:t>. </a:t>
            </a:r>
            <a:r>
              <a:rPr lang="sr-Latn-CS" sz="2400" b="1" dirty="0"/>
              <a:t>P</a:t>
            </a:r>
            <a:r>
              <a:rPr lang="sr-Latn-CS" sz="2400" b="1" dirty="0" smtClean="0"/>
              <a:t>REDAVANJE</a:t>
            </a:r>
            <a:endParaRPr lang="sr-Latn-CS" sz="2400" b="1" dirty="0"/>
          </a:p>
        </p:txBody>
      </p:sp>
      <p:sp>
        <p:nvSpPr>
          <p:cNvPr id="3" name="Subtitle 2"/>
          <p:cNvSpPr>
            <a:spLocks noGrp="1"/>
          </p:cNvSpPr>
          <p:nvPr>
            <p:ph type="subTitle" idx="1"/>
          </p:nvPr>
        </p:nvSpPr>
        <p:spPr>
          <a:xfrm>
            <a:off x="107504" y="1844824"/>
            <a:ext cx="8928992" cy="4896544"/>
          </a:xfrm>
        </p:spPr>
        <p:txBody>
          <a:bodyPr>
            <a:normAutofit/>
          </a:bodyPr>
          <a:lstStyle/>
          <a:p>
            <a:endParaRPr lang="sr-Latn-CS" sz="4300" b="1" dirty="0" smtClean="0">
              <a:solidFill>
                <a:schemeClr val="tx1"/>
              </a:solidFill>
            </a:endParaRPr>
          </a:p>
          <a:p>
            <a:r>
              <a:rPr lang="sr-Latn-CS" sz="4000" b="1" dirty="0" smtClean="0">
                <a:solidFill>
                  <a:schemeClr val="tx1"/>
                </a:solidFill>
              </a:rPr>
              <a:t>EKOLOŠKI MARKETING-NOVI TREND U POSLOVANJU</a:t>
            </a:r>
          </a:p>
          <a:p>
            <a:endParaRPr lang="sr-Latn-CS" sz="4000" b="1" dirty="0">
              <a:solidFill>
                <a:schemeClr val="tx1"/>
              </a:solidFill>
            </a:endParaRPr>
          </a:p>
          <a:p>
            <a:r>
              <a:rPr lang="sr-Latn-CS" sz="3600" b="1" dirty="0" smtClean="0">
                <a:solidFill>
                  <a:schemeClr val="tx1"/>
                </a:solidFill>
              </a:rPr>
              <a:t>dr Sonja Milojević</a:t>
            </a:r>
          </a:p>
          <a:p>
            <a:endParaRPr lang="sr-Latn-CS" sz="3600" b="1" dirty="0">
              <a:solidFill>
                <a:schemeClr val="tx1"/>
              </a:solidFill>
            </a:endParaRPr>
          </a:p>
          <a:p>
            <a:r>
              <a:rPr lang="sr-Latn-CS" sz="2400" b="1" dirty="0" smtClean="0">
                <a:solidFill>
                  <a:schemeClr val="tx1"/>
                </a:solidFill>
              </a:rPr>
              <a:t>Beograd</a:t>
            </a:r>
          </a:p>
        </p:txBody>
      </p:sp>
    </p:spTree>
    <p:extLst>
      <p:ext uri="{BB962C8B-B14F-4D97-AF65-F5344CB8AC3E}">
        <p14:creationId xmlns:p14="http://schemas.microsoft.com/office/powerpoint/2010/main" val="3235736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sr-Latn-CS" sz="3200" dirty="0" smtClean="0"/>
              <a:t>KOMPONENTE EKOLOŠKE SVESTI</a:t>
            </a:r>
            <a:endParaRPr lang="sr-Latn-CS" sz="3200" dirty="0"/>
          </a:p>
        </p:txBody>
      </p:sp>
      <p:sp>
        <p:nvSpPr>
          <p:cNvPr id="3" name="Content Placeholder 2"/>
          <p:cNvSpPr>
            <a:spLocks noGrp="1"/>
          </p:cNvSpPr>
          <p:nvPr>
            <p:ph idx="1"/>
          </p:nvPr>
        </p:nvSpPr>
        <p:spPr>
          <a:xfrm>
            <a:off x="-6246" y="692696"/>
            <a:ext cx="9150246" cy="6165304"/>
          </a:xfrm>
        </p:spPr>
        <p:txBody>
          <a:bodyPr>
            <a:normAutofit/>
          </a:bodyPr>
          <a:lstStyle/>
          <a:p>
            <a:pPr marL="0" indent="0">
              <a:buNone/>
            </a:pPr>
            <a:r>
              <a:rPr lang="sr-Latn-CS" sz="2800" dirty="0" smtClean="0"/>
              <a:t>Bez želje za velikim detaljisanjem i dubljim definisanjem i proučavanjem, biće navedene samo komponente ekološke svesti a to su:</a:t>
            </a:r>
          </a:p>
          <a:p>
            <a:pPr marL="0" indent="0">
              <a:buNone/>
            </a:pPr>
            <a:r>
              <a:rPr lang="sr-Latn-CS" sz="2800" dirty="0" smtClean="0"/>
              <a:t>1.Kognitivna komponenta ili deo (gde spadaju znanje i uviđanje ozbiljnosti problema životne sredine);</a:t>
            </a:r>
          </a:p>
          <a:p>
            <a:pPr marL="0" indent="0">
              <a:buNone/>
            </a:pPr>
            <a:r>
              <a:rPr lang="sr-Latn-CS" sz="2800" dirty="0" smtClean="0"/>
              <a:t>2. Emocionalna komponenta ili deo (emocija, empatija, briga za probleme životne sredine, strah, bespomoćnost, uznemirenost, zadovoljstvo);</a:t>
            </a:r>
          </a:p>
          <a:p>
            <a:pPr marL="0" indent="0">
              <a:buNone/>
            </a:pPr>
            <a:r>
              <a:rPr lang="sr-Latn-CS" sz="2800" dirty="0" smtClean="0"/>
              <a:t>3. Psihološko-socijalno-normativna komponenta ili deo (vrednosni stavovi, verovanja, samokontrola,  samoefikasnost, lične moralne norme, odgovornost, unutrašnja motivacija, i</a:t>
            </a:r>
          </a:p>
          <a:p>
            <a:pPr marL="0" indent="0">
              <a:buNone/>
            </a:pPr>
            <a:r>
              <a:rPr lang="sr-Latn-CS" sz="2800" dirty="0" smtClean="0"/>
              <a:t>4. </a:t>
            </a:r>
            <a:r>
              <a:rPr lang="sr-Latn-CS" sz="2800" dirty="0"/>
              <a:t>B</a:t>
            </a:r>
            <a:r>
              <a:rPr lang="sr-Latn-CS" sz="2800" dirty="0" smtClean="0"/>
              <a:t>ihejvioralno-konativna komponenta ili deo (gde spadaju namera, spremnost i ponašanje).</a:t>
            </a:r>
            <a:endParaRPr lang="sr-Latn-CS" sz="2800" dirty="0"/>
          </a:p>
        </p:txBody>
      </p:sp>
    </p:spTree>
    <p:extLst>
      <p:ext uri="{BB962C8B-B14F-4D97-AF65-F5344CB8AC3E}">
        <p14:creationId xmlns:p14="http://schemas.microsoft.com/office/powerpoint/2010/main" val="41222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sr-Latn-CS" sz="2800" b="1" dirty="0" smtClean="0"/>
              <a:t>EKOLOŠKA INTELIGENCIJA</a:t>
            </a:r>
            <a:endParaRPr lang="sr-Latn-CS" sz="2800" b="1" dirty="0"/>
          </a:p>
        </p:txBody>
      </p:sp>
      <p:sp>
        <p:nvSpPr>
          <p:cNvPr id="3" name="Content Placeholder 2"/>
          <p:cNvSpPr>
            <a:spLocks noGrp="1"/>
          </p:cNvSpPr>
          <p:nvPr>
            <p:ph idx="1"/>
          </p:nvPr>
        </p:nvSpPr>
        <p:spPr>
          <a:xfrm>
            <a:off x="-2797" y="1052736"/>
            <a:ext cx="9119801" cy="6381328"/>
          </a:xfrm>
        </p:spPr>
        <p:txBody>
          <a:bodyPr>
            <a:normAutofit/>
          </a:bodyPr>
          <a:lstStyle/>
          <a:p>
            <a:pPr marL="0" indent="0">
              <a:buNone/>
            </a:pPr>
            <a:endParaRPr lang="sr-Latn-CS" sz="2800" dirty="0" smtClean="0"/>
          </a:p>
          <a:p>
            <a:pPr marL="0" indent="0">
              <a:buNone/>
            </a:pPr>
            <a:r>
              <a:rPr lang="sr-Latn-CS" sz="2800" dirty="0" smtClean="0"/>
              <a:t>Kako </a:t>
            </a:r>
            <a:r>
              <a:rPr lang="sr-Latn-CS" sz="2800" dirty="0" smtClean="0"/>
              <a:t>Danijel Goleman navodi u svojoj knjizi, Ekološka </a:t>
            </a:r>
            <a:r>
              <a:rPr lang="sr-Latn-CS" sz="2800" dirty="0"/>
              <a:t>inteligencija </a:t>
            </a:r>
            <a:r>
              <a:rPr lang="sr-Latn-CS" sz="2800" dirty="0" smtClean="0"/>
              <a:t>je </a:t>
            </a:r>
            <a:r>
              <a:rPr lang="sr-Latn-CS" sz="2800" dirty="0"/>
              <a:t>poznavanje skrivenih uticaja onoga što </a:t>
            </a:r>
            <a:r>
              <a:rPr lang="sr-Latn-CS" sz="2800" dirty="0" smtClean="0"/>
              <a:t>kupujemo. Predstavlja novi model inteligencije i ona se uči i stiče, sa njom se ne rađamo. Ne svodi se samo na govor, na samo jednom dobijeno saznanje ili na samo jednom savladanu veštinu. Ona podrazumeva stalno učenje i unapređivanje kao i istinsko delovanje u vremenu i prostoru,  između „da“ i „ne“ i onoga što „treba“ i što „ne treba</a:t>
            </a:r>
            <a:r>
              <a:rPr lang="sr-Latn-CS" sz="2800" dirty="0" smtClean="0"/>
              <a:t>“.</a:t>
            </a:r>
          </a:p>
          <a:p>
            <a:pPr marL="0" indent="0">
              <a:buNone/>
            </a:pPr>
            <a:r>
              <a:rPr lang="sr-Latn-CS" sz="2800" dirty="0" smtClean="0"/>
              <a:t>Ekološke sposobnosti koje su nam danas potrebne  da bismo opstali , moraju biti kolektivna inteligencija, ona koju usvajamo kao vrsta (ali i među „zabačenim“ vrstama ljudi). </a:t>
            </a:r>
          </a:p>
          <a:p>
            <a:pPr marL="0" indent="0">
              <a:buNone/>
            </a:pPr>
            <a:r>
              <a:rPr lang="vi-VN" sz="2800" dirty="0" smtClean="0">
                <a:latin typeface="Calibri" panose="020F0502020204030204" pitchFamily="34" charset="0"/>
              </a:rPr>
              <a:t> </a:t>
            </a:r>
            <a:endParaRPr lang="sr-Latn-CS" sz="2800" dirty="0">
              <a:latin typeface="Calibri" panose="020F0502020204030204" pitchFamily="34" charset="0"/>
            </a:endParaRPr>
          </a:p>
        </p:txBody>
      </p:sp>
    </p:spTree>
    <p:extLst>
      <p:ext uri="{BB962C8B-B14F-4D97-AF65-F5344CB8AC3E}">
        <p14:creationId xmlns:p14="http://schemas.microsoft.com/office/powerpoint/2010/main" val="35004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Autofit/>
          </a:bodyPr>
          <a:lstStyle/>
          <a:p>
            <a:pPr lvl="0" algn="l">
              <a:spcBef>
                <a:spcPct val="20000"/>
              </a:spcBef>
            </a:pPr>
            <a:r>
              <a:rPr lang="sr-Latn-CS" sz="2800" dirty="0">
                <a:solidFill>
                  <a:prstClr val="black"/>
                </a:solidFill>
                <a:latin typeface="Calibri" panose="020F0502020204030204" pitchFamily="34" charset="0"/>
                <a:ea typeface="+mn-ea"/>
                <a:cs typeface="+mn-cs"/>
              </a:rPr>
              <a:t>Reč </a:t>
            </a:r>
            <a:r>
              <a:rPr lang="vi-VN" sz="2800" dirty="0">
                <a:solidFill>
                  <a:prstClr val="black"/>
                </a:solidFill>
                <a:latin typeface="Calibri" panose="020F0502020204030204" pitchFamily="34" charset="0"/>
                <a:ea typeface="+mn-ea"/>
                <a:cs typeface="+mn-cs"/>
              </a:rPr>
              <a:t>"Ekološka</a:t>
            </a:r>
            <a:r>
              <a:rPr lang="sr-Latn-CS" sz="2800" dirty="0">
                <a:solidFill>
                  <a:prstClr val="black"/>
                </a:solidFill>
                <a:latin typeface="Calibri" panose="020F0502020204030204" pitchFamily="34" charset="0"/>
                <a:ea typeface="+mn-ea"/>
                <a:cs typeface="+mn-cs"/>
              </a:rPr>
              <a:t>“ </a:t>
            </a:r>
            <a:r>
              <a:rPr lang="vi-VN" sz="2800" dirty="0">
                <a:solidFill>
                  <a:prstClr val="black"/>
                </a:solidFill>
                <a:latin typeface="Calibri" panose="020F0502020204030204" pitchFamily="34" charset="0"/>
                <a:ea typeface="+mn-ea"/>
                <a:cs typeface="+mn-cs"/>
              </a:rPr>
              <a:t>se odnosi na razumevanje organizama i njihovih ekosistema, a </a:t>
            </a:r>
            <a:r>
              <a:rPr lang="sr-Latn-CS" sz="2800" dirty="0">
                <a:solidFill>
                  <a:prstClr val="black"/>
                </a:solidFill>
                <a:latin typeface="Calibri" panose="020F0502020204030204" pitchFamily="34" charset="0"/>
                <a:ea typeface="+mn-ea"/>
                <a:cs typeface="+mn-cs"/>
              </a:rPr>
              <a:t>reč „</a:t>
            </a:r>
            <a:r>
              <a:rPr lang="vi-VN" sz="2800" dirty="0">
                <a:solidFill>
                  <a:prstClr val="black"/>
                </a:solidFill>
                <a:latin typeface="Calibri" panose="020F0502020204030204" pitchFamily="34" charset="0"/>
                <a:ea typeface="+mn-ea"/>
                <a:cs typeface="+mn-cs"/>
              </a:rPr>
              <a:t>inteligencija</a:t>
            </a:r>
            <a:r>
              <a:rPr lang="sr-Latn-CS" sz="2800" dirty="0">
                <a:solidFill>
                  <a:prstClr val="black"/>
                </a:solidFill>
                <a:latin typeface="Calibri" panose="020F0502020204030204" pitchFamily="34" charset="0"/>
                <a:ea typeface="+mn-ea"/>
                <a:cs typeface="+mn-cs"/>
              </a:rPr>
              <a:t>“</a:t>
            </a:r>
            <a:r>
              <a:rPr lang="vi-VN" sz="2800" dirty="0">
                <a:solidFill>
                  <a:prstClr val="black"/>
                </a:solidFill>
                <a:latin typeface="Calibri" panose="020F0502020204030204" pitchFamily="34" charset="0"/>
                <a:ea typeface="+mn-ea"/>
                <a:cs typeface="+mn-cs"/>
              </a:rPr>
              <a:t> podrazumeva kapacitet da se uči iz iskustva i efikasno ophodi prema svojoj okolini.  </a:t>
            </a:r>
            <a:endParaRPr lang="sr-Latn-CS" sz="2800" dirty="0">
              <a:solidFill>
                <a:prstClr val="black"/>
              </a:solidFill>
              <a:latin typeface="Calibri" panose="020F0502020204030204" pitchFamily="34" charset="0"/>
              <a:ea typeface="+mn-ea"/>
              <a:cs typeface="+mn-cs"/>
            </a:endParaRPr>
          </a:p>
        </p:txBody>
      </p:sp>
      <p:sp>
        <p:nvSpPr>
          <p:cNvPr id="3" name="Content Placeholder 2"/>
          <p:cNvSpPr>
            <a:spLocks noGrp="1"/>
          </p:cNvSpPr>
          <p:nvPr>
            <p:ph idx="1"/>
          </p:nvPr>
        </p:nvSpPr>
        <p:spPr>
          <a:xfrm>
            <a:off x="457200" y="1988840"/>
            <a:ext cx="8229600" cy="4869160"/>
          </a:xfrm>
        </p:spPr>
        <p:txBody>
          <a:bodyPr>
            <a:normAutofit/>
          </a:bodyPr>
          <a:lstStyle/>
          <a:p>
            <a:pPr marL="0" lvl="0" indent="0">
              <a:buNone/>
            </a:pPr>
            <a:r>
              <a:rPr lang="vi-VN" sz="2800" dirty="0" smtClean="0">
                <a:solidFill>
                  <a:prstClr val="black"/>
                </a:solidFill>
                <a:latin typeface="Calibri" panose="020F0502020204030204" pitchFamily="34" charset="0"/>
              </a:rPr>
              <a:t>Ekološka </a:t>
            </a:r>
            <a:r>
              <a:rPr lang="vi-VN" sz="2800" dirty="0">
                <a:solidFill>
                  <a:prstClr val="black"/>
                </a:solidFill>
                <a:latin typeface="Calibri" panose="020F0502020204030204" pitchFamily="34" charset="0"/>
              </a:rPr>
              <a:t>inteligencija nam omogućava da primenjujemo ono što naučimo o načinima na koje ljudska delatnost utiče na ekosisteme da bismo nanosili manje štete i ponovo živeli održivo u svom </a:t>
            </a:r>
            <a:r>
              <a:rPr lang="sr-Latn-CS" sz="2800" dirty="0">
                <a:solidFill>
                  <a:prstClr val="black"/>
                </a:solidFill>
                <a:latin typeface="Calibri" panose="020F0502020204030204" pitchFamily="34" charset="0"/>
              </a:rPr>
              <a:t>„</a:t>
            </a:r>
            <a:r>
              <a:rPr lang="vi-VN" sz="2800" dirty="0">
                <a:solidFill>
                  <a:prstClr val="black"/>
                </a:solidFill>
                <a:latin typeface="Calibri" panose="020F0502020204030204" pitchFamily="34" charset="0"/>
              </a:rPr>
              <a:t>kutku</a:t>
            </a:r>
            <a:r>
              <a:rPr lang="sr-Latn-CS" sz="2800" dirty="0">
                <a:solidFill>
                  <a:prstClr val="black"/>
                </a:solidFill>
                <a:latin typeface="Calibri" panose="020F0502020204030204" pitchFamily="34" charset="0"/>
              </a:rPr>
              <a:t>“</a:t>
            </a:r>
            <a:r>
              <a:rPr lang="vi-VN" sz="2800" dirty="0">
                <a:solidFill>
                  <a:prstClr val="black"/>
                </a:solidFill>
                <a:latin typeface="Calibri" panose="020F0502020204030204" pitchFamily="34" charset="0"/>
              </a:rPr>
              <a:t> – a danas je to cela planeta.</a:t>
            </a:r>
            <a:br>
              <a:rPr lang="vi-VN" sz="2800" dirty="0">
                <a:solidFill>
                  <a:prstClr val="black"/>
                </a:solidFill>
                <a:latin typeface="Calibri" panose="020F0502020204030204" pitchFamily="34" charset="0"/>
              </a:rPr>
            </a:br>
            <a:r>
              <a:rPr lang="vi-VN" sz="2800" dirty="0">
                <a:solidFill>
                  <a:prstClr val="black"/>
                </a:solidFill>
                <a:latin typeface="Calibri" panose="020F0502020204030204" pitchFamily="34" charset="0"/>
              </a:rPr>
              <a:t>Sadašnje pretnje zahtevaju da izoštrimo jedan novi senzibilitet, odnosno kapacitet</a:t>
            </a:r>
            <a:r>
              <a:rPr lang="sr-Latn-CS" sz="2800" dirty="0">
                <a:solidFill>
                  <a:prstClr val="black"/>
                </a:solidFill>
                <a:latin typeface="Calibri" panose="020F0502020204030204" pitchFamily="34" charset="0"/>
              </a:rPr>
              <a:t> </a:t>
            </a:r>
            <a:r>
              <a:rPr lang="vi-VN" sz="2800" dirty="0">
                <a:solidFill>
                  <a:prstClr val="black"/>
                </a:solidFill>
                <a:latin typeface="Calibri" panose="020F0502020204030204" pitchFamily="34" charset="0"/>
              </a:rPr>
              <a:t>za prepoznavanje skrivene mreže povezanosti između ljudske aktivnosti i prirodnih</a:t>
            </a:r>
            <a:r>
              <a:rPr lang="sr-Latn-CS" sz="2800" dirty="0">
                <a:solidFill>
                  <a:prstClr val="black"/>
                </a:solidFill>
                <a:latin typeface="Calibri" panose="020F0502020204030204" pitchFamily="34" charset="0"/>
              </a:rPr>
              <a:t> </a:t>
            </a:r>
            <a:r>
              <a:rPr lang="vi-VN" sz="2800" dirty="0">
                <a:solidFill>
                  <a:prstClr val="black"/>
                </a:solidFill>
                <a:latin typeface="Calibri" panose="020F0502020204030204" pitchFamily="34" charset="0"/>
              </a:rPr>
              <a:t>sistema i tananih složenosti njihovih preseka. </a:t>
            </a:r>
            <a:endParaRPr lang="sr-Latn-CS" sz="2800" dirty="0">
              <a:solidFill>
                <a:prstClr val="black"/>
              </a:solidFill>
              <a:latin typeface="Calibri" panose="020F0502020204030204" pitchFamily="34" charset="0"/>
            </a:endParaRPr>
          </a:p>
          <a:p>
            <a:endParaRPr lang="sr-Latn-CS" sz="2800" dirty="0"/>
          </a:p>
        </p:txBody>
      </p:sp>
    </p:spTree>
    <p:extLst>
      <p:ext uri="{BB962C8B-B14F-4D97-AF65-F5344CB8AC3E}">
        <p14:creationId xmlns:p14="http://schemas.microsoft.com/office/powerpoint/2010/main" val="144267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fontScale="90000"/>
          </a:bodyPr>
          <a:lstStyle/>
          <a:p>
            <a:r>
              <a:rPr lang="sr-Latn-CS" sz="3200" b="1" dirty="0" smtClean="0"/>
              <a:t>Faze razvoja ekološkog marketinga i njihove karakteristike</a:t>
            </a:r>
            <a:endParaRPr lang="sr-Latn-CS" sz="3200" b="1" dirty="0"/>
          </a:p>
        </p:txBody>
      </p:sp>
      <p:sp>
        <p:nvSpPr>
          <p:cNvPr id="3" name="Content Placeholder 2"/>
          <p:cNvSpPr>
            <a:spLocks noGrp="1"/>
          </p:cNvSpPr>
          <p:nvPr>
            <p:ph idx="1"/>
          </p:nvPr>
        </p:nvSpPr>
        <p:spPr>
          <a:xfrm>
            <a:off x="10344" y="980728"/>
            <a:ext cx="9133656" cy="5877273"/>
          </a:xfrm>
        </p:spPr>
        <p:txBody>
          <a:bodyPr>
            <a:normAutofit fontScale="92500" lnSpcReduction="20000"/>
          </a:bodyPr>
          <a:lstStyle/>
          <a:p>
            <a:r>
              <a:rPr lang="sr-Latn-CS" dirty="0"/>
              <a:t>I faza </a:t>
            </a:r>
            <a:r>
              <a:rPr lang="sr-Latn-CS" dirty="0" smtClean="0"/>
              <a:t>počinje 1980-te  i tada se pojavljuju  </a:t>
            </a:r>
            <a:r>
              <a:rPr lang="sr-Latn-CS" dirty="0"/>
              <a:t>ekološki proizvodi, ali je njihova potrošnja </a:t>
            </a:r>
            <a:r>
              <a:rPr lang="sr-Latn-CS" dirty="0" smtClean="0"/>
              <a:t> </a:t>
            </a:r>
            <a:r>
              <a:rPr lang="sr-Latn-CS" dirty="0"/>
              <a:t>na vrlo niskom </a:t>
            </a:r>
            <a:r>
              <a:rPr lang="sr-Latn-CS" dirty="0" smtClean="0"/>
              <a:t>nivou.</a:t>
            </a:r>
          </a:p>
          <a:p>
            <a:r>
              <a:rPr lang="sr-Latn-CS" dirty="0"/>
              <a:t>II faza </a:t>
            </a:r>
            <a:r>
              <a:rPr lang="sr-Latn-CS" dirty="0" smtClean="0"/>
              <a:t>obuhvata rane </a:t>
            </a:r>
            <a:r>
              <a:rPr lang="sr-Latn-CS" dirty="0"/>
              <a:t>1990-te </a:t>
            </a:r>
            <a:r>
              <a:rPr lang="sr-Latn-CS" dirty="0" smtClean="0"/>
              <a:t>i tu je karakteristična povećana </a:t>
            </a:r>
            <a:r>
              <a:rPr lang="sr-Latn-CS" dirty="0"/>
              <a:t>briga o ekološkim </a:t>
            </a:r>
            <a:r>
              <a:rPr lang="sr-Latn-CS" dirty="0" smtClean="0"/>
              <a:t>problemima. I </a:t>
            </a:r>
            <a:r>
              <a:rPr lang="sr-Latn-CS" dirty="0"/>
              <a:t>dalje je nizak nivo upotrebe ekoloških </a:t>
            </a:r>
            <a:r>
              <a:rPr lang="sr-Latn-CS" dirty="0" smtClean="0"/>
              <a:t>proizvoda ali </a:t>
            </a:r>
            <a:r>
              <a:rPr lang="sr-Latn-CS" dirty="0"/>
              <a:t>kompanije reaguju na ove probleme </a:t>
            </a:r>
            <a:r>
              <a:rPr lang="sr-Latn-CS" dirty="0" smtClean="0"/>
              <a:t>tako što koriste </a:t>
            </a:r>
            <a:r>
              <a:rPr lang="sr-Latn-CS" dirty="0"/>
              <a:t>manje sirovina, smanjuju </a:t>
            </a:r>
            <a:r>
              <a:rPr lang="sr-Latn-CS" dirty="0" smtClean="0"/>
              <a:t>otpad, rastu </a:t>
            </a:r>
            <a:r>
              <a:rPr lang="sr-Latn-CS" dirty="0"/>
              <a:t>korporativni napori </a:t>
            </a:r>
            <a:r>
              <a:rPr lang="sr-Latn-CS" dirty="0" smtClean="0"/>
              <a:t>koji su usmereni </a:t>
            </a:r>
            <a:r>
              <a:rPr lang="sr-Latn-CS" dirty="0"/>
              <a:t>ka recikliranju, energetskoj </a:t>
            </a:r>
            <a:r>
              <a:rPr lang="sr-Latn-CS" dirty="0" smtClean="0"/>
              <a:t>efikasnosti i kompletnoj korporativnoj odgovorinosti. </a:t>
            </a:r>
          </a:p>
          <a:p>
            <a:r>
              <a:rPr lang="sr-Latn-CS" dirty="0"/>
              <a:t>III faza </a:t>
            </a:r>
            <a:r>
              <a:rPr lang="sr-Latn-CS" dirty="0" smtClean="0"/>
              <a:t>obuhvata kasne 1990-te. U ovoj fazi su karakte-ristične promene </a:t>
            </a:r>
            <a:r>
              <a:rPr lang="sr-Latn-CS" dirty="0"/>
              <a:t>u proizvodnim procesima i </a:t>
            </a:r>
            <a:r>
              <a:rPr lang="sr-Latn-CS" dirty="0" smtClean="0"/>
              <a:t>tehnolo-gijama</a:t>
            </a:r>
            <a:r>
              <a:rPr lang="sr-Latn-CS" dirty="0"/>
              <a:t>.</a:t>
            </a:r>
            <a:r>
              <a:rPr lang="sr-Latn-CS" dirty="0" smtClean="0"/>
              <a:t> Marketing </a:t>
            </a:r>
            <a:r>
              <a:rPr lang="sr-Latn-CS" dirty="0"/>
              <a:t>se povezuje sa </a:t>
            </a:r>
            <a:r>
              <a:rPr lang="sr-Latn-CS" dirty="0" smtClean="0"/>
              <a:t>održivošću i imple-mentira se menadžment </a:t>
            </a:r>
            <a:r>
              <a:rPr lang="sr-Latn-CS" dirty="0"/>
              <a:t>ukupnog kvaliteta </a:t>
            </a:r>
            <a:r>
              <a:rPr lang="sr-Latn-CS" dirty="0" smtClean="0"/>
              <a:t>–TQM (total </a:t>
            </a:r>
            <a:r>
              <a:rPr lang="sr-Latn-CS" dirty="0"/>
              <a:t>quality management) </a:t>
            </a:r>
            <a:r>
              <a:rPr lang="sr-Latn-CS" dirty="0" smtClean="0"/>
              <a:t>koji uključuje </a:t>
            </a:r>
            <a:r>
              <a:rPr lang="sr-Latn-CS" dirty="0"/>
              <a:t>u svoje aktivnosti pitanja životne </a:t>
            </a:r>
            <a:r>
              <a:rPr lang="sr-Latn-CS" dirty="0" smtClean="0"/>
              <a:t>sredine.</a:t>
            </a:r>
          </a:p>
          <a:p>
            <a:endParaRPr lang="sr-Latn-CS" dirty="0"/>
          </a:p>
        </p:txBody>
      </p:sp>
    </p:spTree>
    <p:extLst>
      <p:ext uri="{BB962C8B-B14F-4D97-AF65-F5344CB8AC3E}">
        <p14:creationId xmlns:p14="http://schemas.microsoft.com/office/powerpoint/2010/main" val="286716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2520280"/>
          </a:xfrm>
        </p:spPr>
        <p:txBody>
          <a:bodyPr>
            <a:normAutofit fontScale="90000"/>
          </a:bodyPr>
          <a:lstStyle/>
          <a:p>
            <a:pPr marL="457200" indent="-457200" algn="just">
              <a:buFont typeface="Arial" panose="020B0604020202020204" pitchFamily="34" charset="0"/>
              <a:buChar char="•"/>
            </a:pPr>
            <a:r>
              <a:rPr lang="sr-Latn-CS" sz="3200" dirty="0"/>
              <a:t>IV faza </a:t>
            </a:r>
            <a:r>
              <a:rPr lang="sr-Latn-CS" sz="3200" dirty="0" smtClean="0"/>
              <a:t>kreće od </a:t>
            </a:r>
            <a:r>
              <a:rPr lang="sr-Latn-CS" sz="3200" dirty="0"/>
              <a:t>2000-te </a:t>
            </a:r>
            <a:r>
              <a:rPr lang="sr-Latn-CS" sz="3200" dirty="0" smtClean="0"/>
              <a:t>godine i u ovoj fazi ponovo dolaze u fokus ekološki </a:t>
            </a:r>
            <a:r>
              <a:rPr lang="sr-Latn-CS" sz="3200" dirty="0"/>
              <a:t>podobni proizvodi i </a:t>
            </a:r>
            <a:r>
              <a:rPr lang="sr-Latn-CS" sz="3200" dirty="0" smtClean="0"/>
              <a:t>usluge, odnosno proizvodi </a:t>
            </a:r>
            <a:r>
              <a:rPr lang="sr-Latn-CS" sz="3200" dirty="0"/>
              <a:t>koji su podobniji po životnu sredinu postaju sve popularniji i kod kompanija i kod </a:t>
            </a:r>
            <a:r>
              <a:rPr lang="sr-Latn-CS" sz="3200" dirty="0" smtClean="0"/>
              <a:t>potrošača. Ekološki </a:t>
            </a:r>
            <a:r>
              <a:rPr lang="sr-Latn-CS" sz="3200" dirty="0"/>
              <a:t>marketing se snažno povezuje sa održivim razvojem.</a:t>
            </a:r>
          </a:p>
        </p:txBody>
      </p:sp>
      <p:sp>
        <p:nvSpPr>
          <p:cNvPr id="3" name="Content Placeholder 2"/>
          <p:cNvSpPr>
            <a:spLocks noGrp="1"/>
          </p:cNvSpPr>
          <p:nvPr>
            <p:ph idx="1"/>
          </p:nvPr>
        </p:nvSpPr>
        <p:spPr>
          <a:xfrm>
            <a:off x="0" y="2636912"/>
            <a:ext cx="9144000" cy="4221088"/>
          </a:xfrm>
        </p:spPr>
        <p:txBody>
          <a:bodyPr>
            <a:noAutofit/>
          </a:bodyPr>
          <a:lstStyle/>
          <a:p>
            <a:pPr marL="0" indent="0">
              <a:buNone/>
            </a:pPr>
            <a:endParaRPr lang="sr-Latn-CS" sz="2600" b="1" u="sng" dirty="0" smtClean="0">
              <a:solidFill>
                <a:prstClr val="black"/>
              </a:solidFill>
              <a:latin typeface="Calibri" panose="020F0502020204030204" pitchFamily="34" charset="0"/>
              <a:ea typeface="+mj-ea"/>
              <a:cs typeface="+mj-cs"/>
            </a:endParaRPr>
          </a:p>
          <a:p>
            <a:pPr marL="0" indent="0">
              <a:buNone/>
            </a:pPr>
            <a:r>
              <a:rPr lang="sr-Latn-CS" sz="2600" b="1" dirty="0" smtClean="0">
                <a:solidFill>
                  <a:prstClr val="black"/>
                </a:solidFill>
                <a:latin typeface="Calibri" panose="020F0502020204030204" pitchFamily="34" charset="0"/>
                <a:ea typeface="+mj-ea"/>
                <a:cs typeface="+mj-cs"/>
              </a:rPr>
              <a:t>              </a:t>
            </a:r>
            <a:r>
              <a:rPr lang="sr-Latn-CS" sz="2600" b="1" u="sng" dirty="0" smtClean="0">
                <a:solidFill>
                  <a:prstClr val="black"/>
                </a:solidFill>
                <a:latin typeface="Calibri" panose="020F0502020204030204" pitchFamily="34" charset="0"/>
                <a:ea typeface="+mj-ea"/>
                <a:cs typeface="+mj-cs"/>
              </a:rPr>
              <a:t> KRITERIJUMI </a:t>
            </a:r>
            <a:r>
              <a:rPr lang="sr-Latn-CS" sz="2600" b="1" u="sng" dirty="0">
                <a:solidFill>
                  <a:prstClr val="black"/>
                </a:solidFill>
                <a:latin typeface="Calibri" panose="020F0502020204030204" pitchFamily="34" charset="0"/>
                <a:ea typeface="+mj-ea"/>
                <a:cs typeface="+mj-cs"/>
              </a:rPr>
              <a:t>USPEŠNOSTI </a:t>
            </a:r>
            <a:r>
              <a:rPr lang="en-US" sz="2600" b="1" u="sng" dirty="0" smtClean="0">
                <a:solidFill>
                  <a:prstClr val="black"/>
                </a:solidFill>
                <a:latin typeface="Calibri" panose="020F0502020204030204" pitchFamily="34" charset="0"/>
                <a:ea typeface="+mj-ea"/>
                <a:cs typeface="+mj-cs"/>
              </a:rPr>
              <a:t> </a:t>
            </a:r>
            <a:r>
              <a:rPr lang="sr-Latn-CS" sz="2600" b="1" u="sng" dirty="0" smtClean="0">
                <a:solidFill>
                  <a:prstClr val="black"/>
                </a:solidFill>
                <a:latin typeface="Calibri" panose="020F0502020204030204" pitchFamily="34" charset="0"/>
                <a:ea typeface="+mj-ea"/>
                <a:cs typeface="+mj-cs"/>
              </a:rPr>
              <a:t>EKO-MARKETINGA</a:t>
            </a:r>
            <a:r>
              <a:rPr lang="sr-Latn-CS" sz="2600" dirty="0">
                <a:solidFill>
                  <a:prstClr val="black"/>
                </a:solidFill>
                <a:latin typeface="Calibri" panose="020F0502020204030204" pitchFamily="34" charset="0"/>
                <a:ea typeface="+mj-ea"/>
                <a:cs typeface="+mj-cs"/>
              </a:rPr>
              <a:t/>
            </a:r>
            <a:br>
              <a:rPr lang="sr-Latn-CS" sz="2600" dirty="0">
                <a:solidFill>
                  <a:prstClr val="black"/>
                </a:solidFill>
                <a:latin typeface="Calibri" panose="020F0502020204030204" pitchFamily="34" charset="0"/>
                <a:ea typeface="+mj-ea"/>
                <a:cs typeface="+mj-cs"/>
              </a:rPr>
            </a:br>
            <a:endParaRPr lang="sr-Latn-CS" sz="2600" dirty="0" smtClean="0">
              <a:solidFill>
                <a:prstClr val="black"/>
              </a:solidFill>
              <a:latin typeface="Calibri" panose="020F0502020204030204" pitchFamily="34" charset="0"/>
              <a:ea typeface="+mj-ea"/>
              <a:cs typeface="+mj-cs"/>
            </a:endParaRPr>
          </a:p>
          <a:p>
            <a:pPr marL="0" indent="0">
              <a:buNone/>
            </a:pPr>
            <a:r>
              <a:rPr lang="vi-VN" sz="2800" dirty="0" smtClean="0">
                <a:solidFill>
                  <a:prstClr val="black"/>
                </a:solidFill>
                <a:latin typeface="Calibri" panose="020F0502020204030204" pitchFamily="34" charset="0"/>
                <a:ea typeface="+mj-ea"/>
                <a:cs typeface="+mj-cs"/>
              </a:rPr>
              <a:t>Tradicionalna </a:t>
            </a:r>
            <a:r>
              <a:rPr lang="vi-VN" sz="2800" dirty="0">
                <a:solidFill>
                  <a:prstClr val="black"/>
                </a:solidFill>
                <a:latin typeface="Calibri" panose="020F0502020204030204" pitchFamily="34" charset="0"/>
                <a:ea typeface="+mj-ea"/>
                <a:cs typeface="+mj-cs"/>
              </a:rPr>
              <a:t>marketinška teorija podrazumeva da će kvalitetno realizovan marketing miks (4P) dovesti do petog P - Profita (Peattie i Charter, 2003). Međutim, Peattie (1995) smatra da je </a:t>
            </a:r>
            <a:r>
              <a:rPr lang="vi-VN" sz="2800" b="1" i="1" u="sng" dirty="0">
                <a:solidFill>
                  <a:prstClr val="black"/>
                </a:solidFill>
                <a:latin typeface="Calibri" panose="020F0502020204030204" pitchFamily="34" charset="0"/>
                <a:ea typeface="+mj-ea"/>
                <a:cs typeface="+mj-cs"/>
              </a:rPr>
              <a:t>za obezbeđenje uspešnosti eko marketinga, neophodno ostvariti i tzv. 4S kriterijume </a:t>
            </a:r>
            <a:r>
              <a:rPr lang="sr-Latn-CS" sz="2800" dirty="0">
                <a:solidFill>
                  <a:prstClr val="black"/>
                </a:solidFill>
                <a:latin typeface="Calibri" panose="020F0502020204030204" pitchFamily="34" charset="0"/>
                <a:ea typeface="+mj-ea"/>
                <a:cs typeface="+mj-cs"/>
              </a:rPr>
              <a:t>:</a:t>
            </a:r>
            <a:endParaRPr lang="sr-Latn-CS" sz="2800" dirty="0">
              <a:latin typeface="Calibri" panose="020F0502020204030204" pitchFamily="34" charset="0"/>
            </a:endParaRPr>
          </a:p>
        </p:txBody>
      </p:sp>
    </p:spTree>
    <p:extLst>
      <p:ext uri="{BB962C8B-B14F-4D97-AF65-F5344CB8AC3E}">
        <p14:creationId xmlns:p14="http://schemas.microsoft.com/office/powerpoint/2010/main" val="34873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21288"/>
          </a:xfrm>
        </p:spPr>
        <p:txBody>
          <a:bodyPr>
            <a:noAutofit/>
          </a:bodyPr>
          <a:lstStyle/>
          <a:p>
            <a:pPr algn="l"/>
            <a:r>
              <a:rPr lang="vi-VN" sz="2800" b="1" dirty="0" smtClean="0">
                <a:latin typeface="Calibri" panose="020F0502020204030204" pitchFamily="34" charset="0"/>
              </a:rPr>
              <a:t>1</a:t>
            </a:r>
            <a:r>
              <a:rPr lang="vi-VN" sz="2800" b="1" dirty="0">
                <a:latin typeface="Calibri" panose="020F0502020204030204" pitchFamily="34" charset="0"/>
              </a:rPr>
              <a:t>. sigurnost, </a:t>
            </a:r>
            <a:r>
              <a:rPr lang="vi-VN" sz="2800" dirty="0">
                <a:latin typeface="Calibri" panose="020F0502020204030204" pitchFamily="34" charset="0"/>
              </a:rPr>
              <a:t>tj. bezbednost </a:t>
            </a:r>
            <a:r>
              <a:rPr lang="vi-VN" sz="2800" b="1" dirty="0">
                <a:latin typeface="Calibri" panose="020F0502020204030204" pitchFamily="34" charset="0"/>
              </a:rPr>
              <a:t>(Safety) </a:t>
            </a:r>
            <a:r>
              <a:rPr lang="vi-VN" sz="2800" dirty="0">
                <a:latin typeface="Calibri" panose="020F0502020204030204" pitchFamily="34" charset="0"/>
              </a:rPr>
              <a:t>proizvoda i proizvodnih procesa (po kupce, zaposlene u kompaniji, društvo u celini i životnu sredinu); </a:t>
            </a:r>
            <a:r>
              <a:rPr lang="sr-Latn-CS" sz="2800" dirty="0" smtClean="0">
                <a:latin typeface="Calibri" panose="020F0502020204030204" pitchFamily="34" charset="0"/>
              </a:rPr>
              <a:t/>
            </a:r>
            <a:br>
              <a:rPr lang="sr-Latn-CS" sz="2800" dirty="0" smtClean="0">
                <a:latin typeface="Calibri" panose="020F0502020204030204" pitchFamily="34" charset="0"/>
              </a:rPr>
            </a:br>
            <a:r>
              <a:rPr lang="vi-VN" sz="2800" b="1" dirty="0" smtClean="0">
                <a:latin typeface="Calibri" panose="020F0502020204030204" pitchFamily="34" charset="0"/>
              </a:rPr>
              <a:t>2</a:t>
            </a:r>
            <a:r>
              <a:rPr lang="vi-VN" sz="2800" b="1" dirty="0">
                <a:latin typeface="Calibri" panose="020F0502020204030204" pitchFamily="34" charset="0"/>
              </a:rPr>
              <a:t>. društvena prihvatljivost (Social acceptability) </a:t>
            </a:r>
            <a:r>
              <a:rPr lang="vi-VN" sz="2800" dirty="0">
                <a:latin typeface="Calibri" panose="020F0502020204030204" pitchFamily="34" charset="0"/>
              </a:rPr>
              <a:t>proizvoda, pripadajućih procesa i ostalih aktivnosti kompanije; </a:t>
            </a:r>
            <a:r>
              <a:rPr lang="sr-Latn-CS" sz="2800" dirty="0" smtClean="0">
                <a:latin typeface="Calibri" panose="020F0502020204030204" pitchFamily="34" charset="0"/>
              </a:rPr>
              <a:t/>
            </a:r>
            <a:br>
              <a:rPr lang="sr-Latn-CS" sz="2800" dirty="0" smtClean="0">
                <a:latin typeface="Calibri" panose="020F0502020204030204" pitchFamily="34" charset="0"/>
              </a:rPr>
            </a:br>
            <a:r>
              <a:rPr lang="vi-VN" sz="2800" b="1" dirty="0" smtClean="0">
                <a:latin typeface="Calibri" panose="020F0502020204030204" pitchFamily="34" charset="0"/>
              </a:rPr>
              <a:t>3</a:t>
            </a:r>
            <a:r>
              <a:rPr lang="vi-VN" sz="2800" b="1" dirty="0">
                <a:latin typeface="Calibri" panose="020F0502020204030204" pitchFamily="34" charset="0"/>
              </a:rPr>
              <a:t>. održivost (Sustainability) </a:t>
            </a:r>
            <a:r>
              <a:rPr lang="vi-VN" sz="2800" dirty="0">
                <a:latin typeface="Calibri" panose="020F0502020204030204" pitchFamily="34" charset="0"/>
              </a:rPr>
              <a:t>proizvoda, pripadajućih procesa i ostalih aktivnosti kompanije, u smislu što manje upotrebe neobnovljivih resursa; </a:t>
            </a:r>
            <a:r>
              <a:rPr lang="sr-Latn-CS" sz="2800" dirty="0" smtClean="0">
                <a:latin typeface="Calibri" panose="020F0502020204030204" pitchFamily="34" charset="0"/>
              </a:rPr>
              <a:t/>
            </a:r>
            <a:br>
              <a:rPr lang="sr-Latn-CS" sz="2800" dirty="0" smtClean="0">
                <a:latin typeface="Calibri" panose="020F0502020204030204" pitchFamily="34" charset="0"/>
              </a:rPr>
            </a:br>
            <a:r>
              <a:rPr lang="vi-VN" sz="2800" b="1" dirty="0" smtClean="0">
                <a:latin typeface="Calibri" panose="020F0502020204030204" pitchFamily="34" charset="0"/>
              </a:rPr>
              <a:t>4</a:t>
            </a:r>
            <a:r>
              <a:rPr lang="vi-VN" sz="2800" b="1" dirty="0">
                <a:latin typeface="Calibri" panose="020F0502020204030204" pitchFamily="34" charset="0"/>
              </a:rPr>
              <a:t>. zadovoljstvo (Satisfaction) </a:t>
            </a:r>
            <a:r>
              <a:rPr lang="vi-VN" sz="2800" dirty="0">
                <a:latin typeface="Calibri" panose="020F0502020204030204" pitchFamily="34" charset="0"/>
              </a:rPr>
              <a:t>kupaca, koje ima složenji kontekst od konvencionalnog shvatanja zadovoljstva kupaca proizvodom, </a:t>
            </a:r>
            <a:r>
              <a:rPr lang="vi-VN" sz="2800" dirty="0" smtClean="0">
                <a:latin typeface="Calibri" panose="020F0502020204030204" pitchFamily="34" charset="0"/>
              </a:rPr>
              <a:t>jer</a:t>
            </a:r>
            <a:r>
              <a:rPr lang="sr-Latn-CS" sz="2800" dirty="0">
                <a:solidFill>
                  <a:prstClr val="black"/>
                </a:solidFill>
                <a:latin typeface="Calibri" panose="020F0502020204030204" pitchFamily="34" charset="0"/>
                <a:ea typeface="+mn-ea"/>
                <a:cs typeface="+mn-cs"/>
              </a:rPr>
              <a:t> podrazumeva i zadovoljstvo </a:t>
            </a:r>
            <a:endParaRPr lang="sr-Latn-CS" sz="2800" dirty="0">
              <a:latin typeface="Calibri" panose="020F0502020204030204" pitchFamily="34" charset="0"/>
            </a:endParaRPr>
          </a:p>
        </p:txBody>
      </p:sp>
      <p:sp>
        <p:nvSpPr>
          <p:cNvPr id="3" name="Content Placeholder 2"/>
          <p:cNvSpPr>
            <a:spLocks noGrp="1"/>
          </p:cNvSpPr>
          <p:nvPr>
            <p:ph idx="1"/>
          </p:nvPr>
        </p:nvSpPr>
        <p:spPr>
          <a:xfrm>
            <a:off x="0" y="5445224"/>
            <a:ext cx="9144000" cy="1412776"/>
          </a:xfrm>
        </p:spPr>
        <p:txBody>
          <a:bodyPr>
            <a:normAutofit/>
          </a:bodyPr>
          <a:lstStyle/>
          <a:p>
            <a:pPr marL="0" indent="0">
              <a:buNone/>
            </a:pPr>
            <a:r>
              <a:rPr lang="sr-Latn-CS" sz="2800" dirty="0" smtClean="0"/>
              <a:t>„</a:t>
            </a:r>
            <a:r>
              <a:rPr lang="sr-Latn-CS" sz="2800" dirty="0"/>
              <a:t>zelenom” strategijom kompanije i rezultatima </a:t>
            </a:r>
            <a:r>
              <a:rPr lang="sr-Latn-CS" sz="2800" dirty="0" smtClean="0"/>
              <a:t>njene prime-ne</a:t>
            </a:r>
            <a:r>
              <a:rPr lang="sr-Latn-CS" sz="2800" dirty="0"/>
              <a:t>.</a:t>
            </a:r>
          </a:p>
        </p:txBody>
      </p:sp>
    </p:spTree>
    <p:extLst>
      <p:ext uri="{BB962C8B-B14F-4D97-AF65-F5344CB8AC3E}">
        <p14:creationId xmlns:p14="http://schemas.microsoft.com/office/powerpoint/2010/main" val="3115439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sr-Latn-CS" sz="2800" b="1" dirty="0" smtClean="0"/>
              <a:t>Mogući izazovi primene</a:t>
            </a:r>
            <a:r>
              <a:rPr lang="en-US" sz="2800" b="1" dirty="0" smtClean="0"/>
              <a:t> </a:t>
            </a:r>
            <a:r>
              <a:rPr lang="en-US" sz="2800" b="1" dirty="0" err="1" smtClean="0"/>
              <a:t>ekolo</a:t>
            </a:r>
            <a:r>
              <a:rPr lang="sr-Latn-RS" sz="2800" b="1" dirty="0"/>
              <a:t>š</a:t>
            </a:r>
            <a:r>
              <a:rPr lang="en-US" sz="2800" b="1" dirty="0" err="1" smtClean="0"/>
              <a:t>kog</a:t>
            </a:r>
            <a:r>
              <a:rPr lang="en-US" sz="2800" b="1" dirty="0" smtClean="0"/>
              <a:t> </a:t>
            </a:r>
            <a:r>
              <a:rPr lang="en-US" sz="2800" b="1" dirty="0" err="1" smtClean="0"/>
              <a:t>marketinga</a:t>
            </a:r>
            <a:r>
              <a:rPr lang="sr-Latn-CS" sz="2800" b="1" dirty="0" smtClean="0"/>
              <a:t> </a:t>
            </a:r>
            <a:endParaRPr lang="sr-Latn-CS" sz="2800" b="1" dirty="0"/>
          </a:p>
        </p:txBody>
      </p:sp>
      <p:sp>
        <p:nvSpPr>
          <p:cNvPr id="3" name="Content Placeholder 2"/>
          <p:cNvSpPr>
            <a:spLocks noGrp="1"/>
          </p:cNvSpPr>
          <p:nvPr>
            <p:ph idx="1"/>
          </p:nvPr>
        </p:nvSpPr>
        <p:spPr>
          <a:xfrm>
            <a:off x="-2736" y="836712"/>
            <a:ext cx="9146735" cy="6021288"/>
          </a:xfrm>
        </p:spPr>
        <p:txBody>
          <a:bodyPr>
            <a:normAutofit lnSpcReduction="10000"/>
          </a:bodyPr>
          <a:lstStyle/>
          <a:p>
            <a:pPr marL="0" indent="0">
              <a:buNone/>
            </a:pPr>
            <a:r>
              <a:rPr lang="sr-Latn-CS" sz="2800" dirty="0" smtClean="0">
                <a:latin typeface="Calibri" panose="020F0502020204030204" pitchFamily="34" charset="0"/>
              </a:rPr>
              <a:t>Kod uvođenja i implementacije eko-marketinga se javlja čitav niz izazova. </a:t>
            </a:r>
            <a:r>
              <a:rPr lang="sr-Latn-CS" sz="2800" b="1" i="1" dirty="0" smtClean="0">
                <a:latin typeface="Calibri" panose="020F0502020204030204" pitchFamily="34" charset="0"/>
              </a:rPr>
              <a:t>Pre svega, sve je jača </a:t>
            </a:r>
            <a:r>
              <a:rPr lang="sr-Latn-CS" sz="2800" b="1" i="1" dirty="0">
                <a:latin typeface="Calibri" panose="020F0502020204030204" pitchFamily="34" charset="0"/>
              </a:rPr>
              <a:t>i vidljivija </a:t>
            </a:r>
            <a:r>
              <a:rPr lang="sr-Latn-CS" sz="2800" b="1" i="1" dirty="0" smtClean="0">
                <a:latin typeface="Calibri" panose="020F0502020204030204" pitchFamily="34" charset="0"/>
              </a:rPr>
              <a:t>zavisnost trgovine i ekologije. </a:t>
            </a:r>
            <a:r>
              <a:rPr lang="sr-Latn-CS" sz="2800" dirty="0" smtClean="0">
                <a:latin typeface="Calibri" panose="020F0502020204030204" pitchFamily="34" charset="0"/>
              </a:rPr>
              <a:t>To dalje implicira da su pored </a:t>
            </a:r>
            <a:r>
              <a:rPr lang="sr-Latn-CS" sz="2800" dirty="0">
                <a:latin typeface="Calibri" panose="020F0502020204030204" pitchFamily="34" charset="0"/>
              </a:rPr>
              <a:t>funkcionalnih </a:t>
            </a:r>
            <a:r>
              <a:rPr lang="sr-Latn-CS" sz="2800" dirty="0" smtClean="0">
                <a:latin typeface="Calibri" panose="020F0502020204030204" pitchFamily="34" charset="0"/>
              </a:rPr>
              <a:t>svojstava</a:t>
            </a:r>
            <a:r>
              <a:rPr lang="sr-Latn-CS" sz="2800" dirty="0">
                <a:latin typeface="Calibri" panose="020F0502020204030204" pitchFamily="34" charset="0"/>
              </a:rPr>
              <a:t>, </a:t>
            </a:r>
            <a:r>
              <a:rPr lang="sr-Latn-CS" sz="2800" dirty="0" smtClean="0">
                <a:latin typeface="Calibri" panose="020F0502020204030204" pitchFamily="34" charset="0"/>
              </a:rPr>
              <a:t>potrošači </a:t>
            </a:r>
            <a:r>
              <a:rPr lang="sr-Latn-CS" sz="2800" dirty="0">
                <a:latin typeface="Calibri" panose="020F0502020204030204" pitchFamily="34" charset="0"/>
              </a:rPr>
              <a:t>sve više orijentisani i na kupovinu </a:t>
            </a:r>
            <a:r>
              <a:rPr lang="sr-Latn-CS" sz="2800" dirty="0" smtClean="0">
                <a:latin typeface="Calibri" panose="020F0502020204030204" pitchFamily="34" charset="0"/>
              </a:rPr>
              <a:t>proizvoda </a:t>
            </a:r>
            <a:r>
              <a:rPr lang="sr-Latn-CS" sz="2800" dirty="0">
                <a:latin typeface="Calibri" panose="020F0502020204030204" pitchFamily="34" charset="0"/>
              </a:rPr>
              <a:t>sa oznakom </a:t>
            </a:r>
            <a:r>
              <a:rPr lang="sr-Latn-CS" sz="2800" dirty="0" smtClean="0">
                <a:latin typeface="Calibri" panose="020F0502020204030204" pitchFamily="34" charset="0"/>
              </a:rPr>
              <a:t>„eko“,  što </a:t>
            </a:r>
            <a:r>
              <a:rPr lang="sr-Latn-CS" sz="2800" dirty="0">
                <a:latin typeface="Calibri" panose="020F0502020204030204" pitchFamily="34" charset="0"/>
              </a:rPr>
              <a:t>dovodi do promene trgovinskog </a:t>
            </a:r>
            <a:r>
              <a:rPr lang="sr-Latn-CS" sz="2800" dirty="0" smtClean="0">
                <a:latin typeface="Calibri" panose="020F0502020204030204" pitchFamily="34" charset="0"/>
              </a:rPr>
              <a:t>menadžmenta </a:t>
            </a:r>
            <a:r>
              <a:rPr lang="sr-Latn-CS" sz="2800" dirty="0">
                <a:latin typeface="Calibri" panose="020F0502020204030204" pitchFamily="34" charset="0"/>
              </a:rPr>
              <a:t>i marketing menadžmenta </a:t>
            </a:r>
            <a:r>
              <a:rPr lang="sr-Latn-CS" sz="2800" dirty="0" smtClean="0">
                <a:latin typeface="Calibri" panose="020F0502020204030204" pitchFamily="34" charset="0"/>
              </a:rPr>
              <a:t>uopšte. Marketing </a:t>
            </a:r>
            <a:r>
              <a:rPr lang="sr-Latn-CS" sz="2800" dirty="0">
                <a:latin typeface="Calibri" panose="020F0502020204030204" pitchFamily="34" charset="0"/>
              </a:rPr>
              <a:t>menadžerima se prigovara da i pored principa istinitosti privredne propagande, nisu retki slučajevi kada se saopštavaju kvalitativna svojstva proizvoda i usluga koja pospešuju prodaju, a da ne odgovaraju standardima kvaliteta. </a:t>
            </a:r>
            <a:r>
              <a:rPr lang="sr-Latn-CS" sz="2800" dirty="0" smtClean="0">
                <a:latin typeface="Calibri" panose="020F0502020204030204" pitchFamily="34" charset="0"/>
              </a:rPr>
              <a:t>Kao izazov se javlja prevazilaženje čitavog niza etičkih situacija/problema. </a:t>
            </a:r>
            <a:r>
              <a:rPr lang="sr-Latn-CS" sz="2800" b="1" i="1" dirty="0" smtClean="0">
                <a:latin typeface="Calibri" panose="020F0502020204030204" pitchFamily="34" charset="0"/>
              </a:rPr>
              <a:t>Sledeći izazov je na realan i korektan način odgovoriti ekonomskim i fiskalnim „pritiscima“ i ne „ozelenjavati“ preduzeće samo zbog određenih fiskalnih olakšica i benefita.</a:t>
            </a:r>
            <a:endParaRPr lang="sr-Latn-CS" sz="2800" dirty="0">
              <a:latin typeface="Calibri" panose="020F0502020204030204" pitchFamily="34" charset="0"/>
            </a:endParaRPr>
          </a:p>
          <a:p>
            <a:pPr marL="0" indent="0">
              <a:buNone/>
            </a:pPr>
            <a:endParaRPr lang="sr-Latn-CS" sz="3000" dirty="0">
              <a:latin typeface="Calibri" panose="020F0502020204030204" pitchFamily="34" charset="0"/>
            </a:endParaRPr>
          </a:p>
          <a:p>
            <a:pPr marL="0" indent="0">
              <a:buNone/>
            </a:pPr>
            <a:endParaRPr lang="sr-Latn-CS" sz="3000" dirty="0">
              <a:latin typeface="Calibri" panose="020F0502020204030204" pitchFamily="34" charset="0"/>
            </a:endParaRPr>
          </a:p>
        </p:txBody>
      </p:sp>
    </p:spTree>
    <p:extLst>
      <p:ext uri="{BB962C8B-B14F-4D97-AF65-F5344CB8AC3E}">
        <p14:creationId xmlns:p14="http://schemas.microsoft.com/office/powerpoint/2010/main" val="2030829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2794322"/>
          </a:xfrm>
        </p:spPr>
        <p:txBody>
          <a:bodyPr>
            <a:normAutofit/>
          </a:bodyPr>
          <a:lstStyle/>
          <a:p>
            <a:pPr algn="l"/>
            <a:r>
              <a:rPr lang="vi-VN" sz="2800" dirty="0"/>
              <a:t>Ekonomski ili </a:t>
            </a:r>
            <a:r>
              <a:rPr lang="vi-VN" sz="2800" dirty="0" smtClean="0"/>
              <a:t>fiskalni</a:t>
            </a:r>
            <a:r>
              <a:rPr lang="sr-Latn-CS" sz="2800" dirty="0" smtClean="0"/>
              <a:t> koncept obuhvata benefite i izazove „ozelenjavanja“ preduzeća</a:t>
            </a:r>
            <a:r>
              <a:rPr lang="vi-VN" sz="2800" dirty="0"/>
              <a:t/>
            </a:r>
            <a:br>
              <a:rPr lang="vi-VN" sz="2800" dirty="0"/>
            </a:br>
            <a:r>
              <a:rPr lang="vi-VN" sz="2800" dirty="0">
                <a:latin typeface="Calibri" panose="020F0502020204030204" pitchFamily="34" charset="0"/>
              </a:rPr>
              <a:t>- Uvođenjem poreza i taksi („zelene“ takse);</a:t>
            </a:r>
            <a:br>
              <a:rPr lang="vi-VN" sz="2800" dirty="0">
                <a:latin typeface="Calibri" panose="020F0502020204030204" pitchFamily="34" charset="0"/>
              </a:rPr>
            </a:br>
            <a:r>
              <a:rPr lang="vi-VN" sz="2800" dirty="0">
                <a:latin typeface="Calibri" panose="020F0502020204030204" pitchFamily="34" charset="0"/>
              </a:rPr>
              <a:t>- Davanjem zajmova, pomoći, grantova;</a:t>
            </a:r>
            <a:br>
              <a:rPr lang="vi-VN" sz="2800" dirty="0">
                <a:latin typeface="Calibri" panose="020F0502020204030204" pitchFamily="34" charset="0"/>
              </a:rPr>
            </a:br>
            <a:r>
              <a:rPr lang="vi-VN" sz="2800" dirty="0">
                <a:latin typeface="Calibri" panose="020F0502020204030204" pitchFamily="34" charset="0"/>
              </a:rPr>
              <a:t>- Subvencijama;</a:t>
            </a:r>
            <a:br>
              <a:rPr lang="vi-VN" sz="2800" dirty="0">
                <a:latin typeface="Calibri" panose="020F0502020204030204" pitchFamily="34" charset="0"/>
              </a:rPr>
            </a:br>
            <a:r>
              <a:rPr lang="vi-VN" sz="2800" dirty="0">
                <a:latin typeface="Calibri" panose="020F0502020204030204" pitchFamily="34" charset="0"/>
              </a:rPr>
              <a:t>- Kvotama ili trgovinskim sporazumima.</a:t>
            </a:r>
          </a:p>
        </p:txBody>
      </p:sp>
      <p:sp>
        <p:nvSpPr>
          <p:cNvPr id="3" name="Content Placeholder 2"/>
          <p:cNvSpPr>
            <a:spLocks noGrp="1"/>
          </p:cNvSpPr>
          <p:nvPr>
            <p:ph idx="1"/>
          </p:nvPr>
        </p:nvSpPr>
        <p:spPr>
          <a:xfrm>
            <a:off x="0" y="3068960"/>
            <a:ext cx="9144000" cy="3789040"/>
          </a:xfrm>
        </p:spPr>
        <p:txBody>
          <a:bodyPr>
            <a:normAutofit/>
          </a:bodyPr>
          <a:lstStyle/>
          <a:p>
            <a:pPr marL="0" indent="0">
              <a:buNone/>
            </a:pPr>
            <a:r>
              <a:rPr lang="sr-Latn-CS" sz="2800" b="1" i="1" dirty="0" smtClean="0"/>
              <a:t>Naredni izazov je </a:t>
            </a:r>
            <a:r>
              <a:rPr lang="sr-Latn-CS" sz="2800" b="1" i="1" dirty="0"/>
              <a:t>ne „</a:t>
            </a:r>
            <a:r>
              <a:rPr lang="sr-Latn-CS" sz="2800" b="1" i="1" dirty="0" smtClean="0"/>
              <a:t>ozelenjavati</a:t>
            </a:r>
            <a:r>
              <a:rPr lang="sr-Latn-CS" sz="2800" b="1" i="1" dirty="0"/>
              <a:t>“ preduzeće </a:t>
            </a:r>
            <a:r>
              <a:rPr lang="sr-Latn-CS" sz="2800" b="1" i="1" dirty="0" smtClean="0"/>
              <a:t>samo zato što je u novije vreme nametnut zaključak i shvatanje da biznis </a:t>
            </a:r>
            <a:r>
              <a:rPr lang="sr-Latn-CS" sz="2800" b="1" i="1" dirty="0"/>
              <a:t>nije dobar biznis ako nema neku nijansu zelenog u sebi, odnosno ako nije nekim svojim segmentom koncentrisan na zaštitu životne sredine. </a:t>
            </a:r>
          </a:p>
        </p:txBody>
      </p:sp>
    </p:spTree>
    <p:extLst>
      <p:ext uri="{BB962C8B-B14F-4D97-AF65-F5344CB8AC3E}">
        <p14:creationId xmlns:p14="http://schemas.microsoft.com/office/powerpoint/2010/main" val="212899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3658418"/>
          </a:xfrm>
        </p:spPr>
        <p:txBody>
          <a:bodyPr>
            <a:noAutofit/>
          </a:bodyPr>
          <a:lstStyle/>
          <a:p>
            <a:pPr algn="l"/>
            <a:r>
              <a:rPr lang="sr-Latn-CS" sz="2800" dirty="0" smtClean="0">
                <a:latin typeface="Calibri" panose="020F0502020204030204" pitchFamily="34" charset="0"/>
              </a:rPr>
              <a:t/>
            </a:r>
            <a:br>
              <a:rPr lang="sr-Latn-CS" sz="2800" dirty="0" smtClean="0">
                <a:latin typeface="Calibri" panose="020F0502020204030204" pitchFamily="34" charset="0"/>
              </a:rPr>
            </a:br>
            <a:r>
              <a:rPr lang="sr-Latn-CS" sz="2800" dirty="0">
                <a:latin typeface="Calibri" panose="020F0502020204030204" pitchFamily="34" charset="0"/>
              </a:rPr>
              <a:t/>
            </a:r>
            <a:br>
              <a:rPr lang="sr-Latn-CS" sz="2800" dirty="0">
                <a:latin typeface="Calibri" panose="020F0502020204030204" pitchFamily="34" charset="0"/>
              </a:rPr>
            </a:br>
            <a:r>
              <a:rPr lang="sr-Latn-CS" sz="2800" dirty="0" smtClean="0">
                <a:latin typeface="Calibri" panose="020F0502020204030204" pitchFamily="34" charset="0"/>
              </a:rPr>
              <a:t>Ostvarivanje </a:t>
            </a:r>
            <a:r>
              <a:rPr lang="sr-Latn-CS" sz="2800" dirty="0">
                <a:latin typeface="Calibri" panose="020F0502020204030204" pitchFamily="34" charset="0"/>
              </a:rPr>
              <a:t>ovog koncepta zasnovano je na zakonskim regulativama i kroz promenu eko-standarda (ISO </a:t>
            </a:r>
            <a:r>
              <a:rPr lang="sr-Latn-CS" sz="2800" dirty="0" smtClean="0">
                <a:latin typeface="Calibri" panose="020F0502020204030204" pitchFamily="34" charset="0"/>
              </a:rPr>
              <a:t>14000 i ISO 14001). </a:t>
            </a:r>
            <a:r>
              <a:rPr lang="sr-Latn-CS" sz="2800" dirty="0">
                <a:latin typeface="Calibri" panose="020F0502020204030204" pitchFamily="34" charset="0"/>
              </a:rPr>
              <a:t>Ovo zahteva sve veće ekološko obrazovanje iz kolektivno prihvaćenih ekoloških kodeksa, kao sastavnog dela procesa proizvodnje, trgovine i potrošnje. </a:t>
            </a:r>
            <a:r>
              <a:rPr lang="sr-Latn-CS" sz="2800" dirty="0" smtClean="0">
                <a:latin typeface="Calibri" panose="020F0502020204030204" pitchFamily="34" charset="0"/>
              </a:rPr>
              <a:t> I u</a:t>
            </a:r>
            <a:r>
              <a:rPr lang="pl-PL" sz="2800" dirty="0" smtClean="0">
                <a:latin typeface="Calibri" panose="020F0502020204030204" pitchFamily="34" charset="0"/>
              </a:rPr>
              <a:t> </a:t>
            </a:r>
            <a:r>
              <a:rPr lang="pl-PL" sz="2800" dirty="0">
                <a:latin typeface="Calibri" panose="020F0502020204030204" pitchFamily="34" charset="0"/>
              </a:rPr>
              <a:t>našoj zemlji povećan je eko standard (ISO </a:t>
            </a:r>
            <a:r>
              <a:rPr lang="pl-PL" sz="2800" dirty="0" smtClean="0">
                <a:latin typeface="Calibri" panose="020F0502020204030204" pitchFamily="34" charset="0"/>
              </a:rPr>
              <a:t>14000), </a:t>
            </a:r>
            <a:r>
              <a:rPr lang="vi-VN" sz="2800" dirty="0" smtClean="0">
                <a:latin typeface="Calibri" panose="020F0502020204030204" pitchFamily="34" charset="0"/>
              </a:rPr>
              <a:t>pa </a:t>
            </a:r>
            <a:r>
              <a:rPr lang="vi-VN" sz="2800" dirty="0">
                <a:latin typeface="Calibri" panose="020F0502020204030204" pitchFamily="34" charset="0"/>
              </a:rPr>
              <a:t>se </a:t>
            </a:r>
            <a:r>
              <a:rPr lang="sr-Latn-CS" sz="2800" dirty="0" smtClean="0">
                <a:latin typeface="Calibri" panose="020F0502020204030204" pitchFamily="34" charset="0"/>
              </a:rPr>
              <a:t>m</a:t>
            </a:r>
            <a:r>
              <a:rPr lang="vi-VN" sz="2800" dirty="0" smtClean="0">
                <a:latin typeface="Calibri" panose="020F0502020204030204" pitchFamily="34" charset="0"/>
              </a:rPr>
              <a:t>ože očekivati </a:t>
            </a:r>
            <a:r>
              <a:rPr lang="vi-VN" sz="2800" dirty="0">
                <a:latin typeface="Calibri" panose="020F0502020204030204" pitchFamily="34" charset="0"/>
              </a:rPr>
              <a:t>da će trgovina izgrađivati svoju poslovnu filozofiju na osnovama ekomarketinga uz afirmaciju </a:t>
            </a:r>
            <a:r>
              <a:rPr lang="vi-VN" sz="2800" dirty="0" smtClean="0">
                <a:latin typeface="Calibri" panose="020F0502020204030204" pitchFamily="34" charset="0"/>
              </a:rPr>
              <a:t>ekomenadžmenta</a:t>
            </a:r>
            <a:r>
              <a:rPr lang="sr-Latn-CS" sz="2800" dirty="0" smtClean="0">
                <a:latin typeface="Calibri" panose="020F0502020204030204" pitchFamily="34" charset="0"/>
              </a:rPr>
              <a:t> upravo </a:t>
            </a:r>
            <a:r>
              <a:rPr lang="sr-Latn-CS" sz="2800" dirty="0">
                <a:latin typeface="Calibri" panose="020F0502020204030204" pitchFamily="34" charset="0"/>
              </a:rPr>
              <a:t>zato </a:t>
            </a:r>
            <a:r>
              <a:rPr lang="sr-Latn-CS" sz="2800" dirty="0" smtClean="0">
                <a:latin typeface="Calibri" panose="020F0502020204030204" pitchFamily="34" charset="0"/>
              </a:rPr>
              <a:t>što je pored </a:t>
            </a:r>
            <a:r>
              <a:rPr lang="sr-Latn-CS" sz="2800" dirty="0">
                <a:latin typeface="Calibri" panose="020F0502020204030204" pitchFamily="34" charset="0"/>
              </a:rPr>
              <a:t>funkcionalnih i estetskih karakteristika proizvoda i usluga eko kvalitet </a:t>
            </a:r>
            <a:r>
              <a:rPr lang="sr-Latn-CS" sz="2800" dirty="0" smtClean="0">
                <a:latin typeface="Calibri" panose="020F0502020204030204" pitchFamily="34" charset="0"/>
              </a:rPr>
              <a:t>postao sastavni </a:t>
            </a:r>
            <a:r>
              <a:rPr lang="sr-Latn-CS" sz="2800" dirty="0">
                <a:latin typeface="Calibri" panose="020F0502020204030204" pitchFamily="34" charset="0"/>
              </a:rPr>
              <a:t>deo ''paketa ponude'' trgovinskog </a:t>
            </a:r>
            <a:r>
              <a:rPr lang="sr-Latn-CS" sz="2800" dirty="0" smtClean="0">
                <a:latin typeface="Calibri" panose="020F0502020204030204" pitchFamily="34" charset="0"/>
              </a:rPr>
              <a:t>preduzeća. </a:t>
            </a:r>
            <a:endParaRPr lang="sr-Latn-CS" sz="2800" dirty="0">
              <a:latin typeface="Calibri" panose="020F0502020204030204" pitchFamily="34" charset="0"/>
            </a:endParaRPr>
          </a:p>
        </p:txBody>
      </p:sp>
      <p:sp>
        <p:nvSpPr>
          <p:cNvPr id="3" name="Content Placeholder 2"/>
          <p:cNvSpPr>
            <a:spLocks noGrp="1"/>
          </p:cNvSpPr>
          <p:nvPr>
            <p:ph idx="1"/>
          </p:nvPr>
        </p:nvSpPr>
        <p:spPr>
          <a:xfrm>
            <a:off x="0" y="4869160"/>
            <a:ext cx="9144000" cy="1988840"/>
          </a:xfrm>
        </p:spPr>
        <p:txBody>
          <a:bodyPr>
            <a:normAutofit/>
          </a:bodyPr>
          <a:lstStyle/>
          <a:p>
            <a:pPr marL="0" indent="0">
              <a:buNone/>
            </a:pPr>
            <a:r>
              <a:rPr lang="vi-VN" sz="2800" dirty="0">
                <a:solidFill>
                  <a:prstClr val="black"/>
                </a:solidFill>
                <a:latin typeface="Calibri" panose="020F0502020204030204" pitchFamily="34" charset="0"/>
                <a:ea typeface="+mj-ea"/>
                <a:cs typeface="+mj-cs"/>
              </a:rPr>
              <a:t>To znači da će opstanak na tržištu obezbediti samo ona preduzeća koja su u mogućnosti da ponude proizvode koji nisu zagađivači životne sredine sa oznakom ''eko‘’, ''bio'' ili ''prirodan''. </a:t>
            </a:r>
            <a:endParaRPr lang="sr-Latn-CS" sz="2800" dirty="0"/>
          </a:p>
        </p:txBody>
      </p:sp>
    </p:spTree>
    <p:extLst>
      <p:ext uri="{BB962C8B-B14F-4D97-AF65-F5344CB8AC3E}">
        <p14:creationId xmlns:p14="http://schemas.microsoft.com/office/powerpoint/2010/main" val="1274674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2290266"/>
          </a:xfrm>
        </p:spPr>
        <p:txBody>
          <a:bodyPr>
            <a:normAutofit/>
          </a:bodyPr>
          <a:lstStyle/>
          <a:p>
            <a:pPr algn="l"/>
            <a:r>
              <a:rPr lang="sr-Latn-CS" sz="2800" dirty="0" smtClean="0"/>
              <a:t>Kad se pominje „ozelenjavanje“ preduzeća, treba naglasiti da je veoma dug i težak put od proklamovanja zelenog statusa u kompaniji do stvarne realizacije i implementacije, pa čak iako su ta preduzeća/kmpanije spremni da izdvoje zaista veliki budžet za tu namenu.</a:t>
            </a:r>
            <a:endParaRPr lang="sr-Latn-CS" sz="2800" dirty="0"/>
          </a:p>
        </p:txBody>
      </p:sp>
      <p:sp>
        <p:nvSpPr>
          <p:cNvPr id="3" name="Content Placeholder 2"/>
          <p:cNvSpPr>
            <a:spLocks noGrp="1"/>
          </p:cNvSpPr>
          <p:nvPr>
            <p:ph idx="1"/>
          </p:nvPr>
        </p:nvSpPr>
        <p:spPr>
          <a:xfrm>
            <a:off x="0" y="2492896"/>
            <a:ext cx="9144000" cy="4365104"/>
          </a:xfrm>
        </p:spPr>
        <p:txBody>
          <a:bodyPr/>
          <a:lstStyle/>
          <a:p>
            <a:pPr marL="0" indent="0">
              <a:buNone/>
            </a:pPr>
            <a:r>
              <a:rPr lang="sr-Latn-CS" sz="2800" dirty="0" smtClean="0"/>
              <a:t>Takođe, treba pojasniti i „sam put ozelenjavanja“ i istaći da postoje bar „4 nijanse zelene“ tog „ozelenjavanja biznis politike i korporativnih strategija, a to su:</a:t>
            </a:r>
          </a:p>
          <a:p>
            <a:pPr marL="514350" indent="-514350">
              <a:buAutoNum type="arabicPeriod"/>
            </a:pPr>
            <a:r>
              <a:rPr lang="sr-Latn-CS" sz="2800" dirty="0" smtClean="0"/>
              <a:t>Svetlo zelena</a:t>
            </a:r>
          </a:p>
          <a:p>
            <a:pPr marL="514350" indent="-514350">
              <a:buAutoNum type="arabicPeriod"/>
            </a:pPr>
            <a:r>
              <a:rPr lang="sr-Latn-CS" sz="2800" dirty="0" smtClean="0"/>
              <a:t>Tržišno zelena</a:t>
            </a:r>
          </a:p>
          <a:p>
            <a:pPr marL="514350" indent="-514350">
              <a:buAutoNum type="arabicPeriod"/>
            </a:pPr>
            <a:r>
              <a:rPr lang="sr-Latn-CS" sz="2800" dirty="0" smtClean="0"/>
              <a:t>Stejkholder/deoničarsko  zelena</a:t>
            </a:r>
          </a:p>
          <a:p>
            <a:pPr marL="514350" indent="-514350">
              <a:buAutoNum type="arabicPeriod"/>
            </a:pPr>
            <a:r>
              <a:rPr lang="sr-Latn-CS" sz="2800" dirty="0" smtClean="0"/>
              <a:t>Tamno zelena.</a:t>
            </a:r>
          </a:p>
          <a:p>
            <a:pPr marL="0" indent="0">
              <a:buNone/>
            </a:pPr>
            <a:r>
              <a:rPr lang="sr-Latn-CS" sz="2800" dirty="0" smtClean="0"/>
              <a:t>Svaka od ovih nijansi ima dovoljno „ekološki prijemčivosti“, ali i kontradiktornosti između zahteva da se ostvari što veći profit </a:t>
            </a:r>
            <a:endParaRPr lang="sr-Latn-CS" sz="2800" dirty="0"/>
          </a:p>
        </p:txBody>
      </p:sp>
    </p:spTree>
    <p:extLst>
      <p:ext uri="{BB962C8B-B14F-4D97-AF65-F5344CB8AC3E}">
        <p14:creationId xmlns:p14="http://schemas.microsoft.com/office/powerpoint/2010/main" val="413591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832648"/>
          </a:xfrm>
        </p:spPr>
        <p:txBody>
          <a:bodyPr>
            <a:noAutofit/>
          </a:bodyPr>
          <a:lstStyle/>
          <a:p>
            <a:pPr algn="l"/>
            <a:r>
              <a:rPr lang="sr-Latn-RS" sz="3200" dirty="0" smtClean="0"/>
              <a:t>Ekološki marketing se javlja krajem XX veka, sa povećanjem zabrinutosti čovečanstva za očuvanje životne sredine. </a:t>
            </a:r>
            <a:br>
              <a:rPr lang="sr-Latn-RS" sz="3200" dirty="0" smtClean="0"/>
            </a:br>
            <a:r>
              <a:rPr lang="sr-Latn-RS" sz="3200" dirty="0" smtClean="0"/>
              <a:t>Ekološki marketing predstavlja jedan od novijih tren-dova u poslovanju sa ciljem da se što uspešnije odgo-vori zahtevima tržišta kao i da se iskoriste svi postojeći potencijali (uz pronalaženje novih) kako bi se što efi-kasnije iskomuniciralo sa  svim segmentima tržišta, a posebno sa  najnovijim segmentom – </a:t>
            </a:r>
            <a:r>
              <a:rPr lang="sr-Latn-RS" sz="3200" b="1" i="1" dirty="0" smtClean="0"/>
              <a:t>ekološki svesnih potrošača. </a:t>
            </a:r>
            <a:r>
              <a:rPr lang="sr-Latn-RS" sz="3200" dirty="0" smtClean="0"/>
              <a:t>Time se, pored ispunjavanja osnovne fun-kcije marketinga (marketing komuniciranja), postižu i drugi ciljevi poslovanja preduzeća a to su proširenje i povećanje plasmana proizvoda i usluga, bolje pozicio-</a:t>
            </a:r>
            <a:endParaRPr lang="sr-Latn-RS" sz="3200" dirty="0"/>
          </a:p>
        </p:txBody>
      </p:sp>
      <p:sp>
        <p:nvSpPr>
          <p:cNvPr id="3" name="Content Placeholder 2"/>
          <p:cNvSpPr>
            <a:spLocks noGrp="1"/>
          </p:cNvSpPr>
          <p:nvPr>
            <p:ph idx="1"/>
          </p:nvPr>
        </p:nvSpPr>
        <p:spPr>
          <a:xfrm>
            <a:off x="0" y="6165304"/>
            <a:ext cx="9144000" cy="692696"/>
          </a:xfrm>
        </p:spPr>
        <p:txBody>
          <a:bodyPr>
            <a:normAutofit/>
          </a:bodyPr>
          <a:lstStyle/>
          <a:p>
            <a:pPr marL="0" indent="0">
              <a:buNone/>
            </a:pPr>
            <a:r>
              <a:rPr lang="sr-Latn-RS" dirty="0" smtClean="0"/>
              <a:t>niranje, postizanje veće zarade, boljeg imidža itd. </a:t>
            </a:r>
            <a:endParaRPr lang="sr-Latn-RS" dirty="0"/>
          </a:p>
        </p:txBody>
      </p:sp>
    </p:spTree>
    <p:extLst>
      <p:ext uri="{BB962C8B-B14F-4D97-AF65-F5344CB8AC3E}">
        <p14:creationId xmlns:p14="http://schemas.microsoft.com/office/powerpoint/2010/main" val="3782580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354162"/>
          </a:xfrm>
        </p:spPr>
        <p:txBody>
          <a:bodyPr>
            <a:noAutofit/>
          </a:bodyPr>
          <a:lstStyle/>
          <a:p>
            <a:pPr algn="l"/>
            <a:r>
              <a:rPr lang="sr-Latn-CS" sz="2800" dirty="0"/>
              <a:t>k</a:t>
            </a:r>
            <a:r>
              <a:rPr lang="sr-Latn-CS" sz="2800" dirty="0" smtClean="0"/>
              <a:t>roz uštede utrošaka (tj. što manju potrošnju svih resursa) uz istovremeno postizanje što većeg stepena zaštite životne sredine.</a:t>
            </a:r>
            <a:endParaRPr lang="sr-Latn-CS" sz="2800" dirty="0"/>
          </a:p>
        </p:txBody>
      </p:sp>
      <p:sp>
        <p:nvSpPr>
          <p:cNvPr id="3" name="Content Placeholder 2"/>
          <p:cNvSpPr>
            <a:spLocks noGrp="1"/>
          </p:cNvSpPr>
          <p:nvPr>
            <p:ph idx="1"/>
          </p:nvPr>
        </p:nvSpPr>
        <p:spPr>
          <a:xfrm>
            <a:off x="0" y="1700808"/>
            <a:ext cx="9144000" cy="5157192"/>
          </a:xfrm>
        </p:spPr>
        <p:txBody>
          <a:bodyPr>
            <a:normAutofit/>
          </a:bodyPr>
          <a:lstStyle/>
          <a:p>
            <a:pPr marL="0" indent="0">
              <a:buNone/>
            </a:pPr>
            <a:r>
              <a:rPr lang="sr-Latn-CS" sz="2800" dirty="0" smtClean="0"/>
              <a:t>Još jedna bitna konstatacija koju treba istaći je da nije dovoljnio samo „ozeleneti“  korporativnu politiku u sferi proizvodnje i distribucije, već treba insistirati i na korišćenju tih proizvoda /usluga na „zeleni način“. Primer je korišćenje interneta u nekoj promotivnoj kampanji umesto, recimo, korišćenja štampanih letaka u te svrhe, i to iz najmanje dva razloga (a ima ih i više): ušteda drveta/šume za izradu hartije ali i izbegavanje onih gomila „đubreta“ od tih istih zgužvanih i bačenih letaka.</a:t>
            </a:r>
            <a:endParaRPr lang="sr-Latn-CS" sz="2800" dirty="0"/>
          </a:p>
        </p:txBody>
      </p:sp>
    </p:spTree>
    <p:extLst>
      <p:ext uri="{BB962C8B-B14F-4D97-AF65-F5344CB8AC3E}">
        <p14:creationId xmlns:p14="http://schemas.microsoft.com/office/powerpoint/2010/main" val="1530809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b="1" dirty="0">
                <a:solidFill>
                  <a:prstClr val="black"/>
                </a:solidFill>
              </a:rPr>
              <a:t>Osnovne korporativne strategije u ekološkom marketingu</a:t>
            </a:r>
            <a:endParaRPr lang="sr-Latn-CS" sz="3200" b="1" dirty="0"/>
          </a:p>
        </p:txBody>
      </p:sp>
      <p:sp>
        <p:nvSpPr>
          <p:cNvPr id="3" name="Content Placeholder 2"/>
          <p:cNvSpPr>
            <a:spLocks noGrp="1"/>
          </p:cNvSpPr>
          <p:nvPr>
            <p:ph idx="1"/>
          </p:nvPr>
        </p:nvSpPr>
        <p:spPr>
          <a:xfrm>
            <a:off x="0" y="1600200"/>
            <a:ext cx="9144000" cy="5141168"/>
          </a:xfrm>
        </p:spPr>
        <p:txBody>
          <a:bodyPr>
            <a:normAutofit/>
          </a:bodyPr>
          <a:lstStyle/>
          <a:p>
            <a:pPr marL="0" indent="0">
              <a:buNone/>
            </a:pPr>
            <a:r>
              <a:rPr lang="sr-Latn-CS" dirty="0">
                <a:latin typeface="Calibri" panose="020F0502020204030204" pitchFamily="34" charset="0"/>
              </a:rPr>
              <a:t>K</a:t>
            </a:r>
            <a:r>
              <a:rPr lang="vi-VN" dirty="0" smtClean="0">
                <a:latin typeface="Calibri" panose="020F0502020204030204" pitchFamily="34" charset="0"/>
              </a:rPr>
              <a:t>oncept eko</a:t>
            </a:r>
            <a:r>
              <a:rPr lang="sr-Latn-CS" dirty="0" smtClean="0">
                <a:latin typeface="Calibri" panose="020F0502020204030204" pitchFamily="34" charset="0"/>
              </a:rPr>
              <a:t>loškog</a:t>
            </a:r>
            <a:r>
              <a:rPr lang="vi-VN" dirty="0" smtClean="0">
                <a:latin typeface="Calibri" panose="020F0502020204030204" pitchFamily="34" charset="0"/>
              </a:rPr>
              <a:t> </a:t>
            </a:r>
            <a:r>
              <a:rPr lang="vi-VN" dirty="0">
                <a:latin typeface="Calibri" panose="020F0502020204030204" pitchFamily="34" charset="0"/>
              </a:rPr>
              <a:t>marketinga </a:t>
            </a:r>
            <a:r>
              <a:rPr lang="sr-Latn-CS" dirty="0" smtClean="0">
                <a:latin typeface="Calibri" panose="020F0502020204030204" pitchFamily="34" charset="0"/>
              </a:rPr>
              <a:t>se </a:t>
            </a:r>
            <a:r>
              <a:rPr lang="vi-VN" dirty="0" smtClean="0">
                <a:latin typeface="Calibri" panose="020F0502020204030204" pitchFamily="34" charset="0"/>
              </a:rPr>
              <a:t>može </a:t>
            </a:r>
            <a:r>
              <a:rPr lang="vi-VN" dirty="0">
                <a:latin typeface="Calibri" panose="020F0502020204030204" pitchFamily="34" charset="0"/>
              </a:rPr>
              <a:t>uspešno </a:t>
            </a:r>
            <a:r>
              <a:rPr lang="vi-VN" dirty="0" smtClean="0">
                <a:latin typeface="Calibri" panose="020F0502020204030204" pitchFamily="34" charset="0"/>
              </a:rPr>
              <a:t>implementirati </a:t>
            </a:r>
            <a:r>
              <a:rPr lang="vi-VN" dirty="0">
                <a:latin typeface="Calibri" panose="020F0502020204030204" pitchFamily="34" charset="0"/>
              </a:rPr>
              <a:t>u koncepciju </a:t>
            </a:r>
            <a:r>
              <a:rPr lang="vi-VN" dirty="0" smtClean="0">
                <a:latin typeface="Calibri" panose="020F0502020204030204" pitchFamily="34" charset="0"/>
              </a:rPr>
              <a:t>poslovanja</a:t>
            </a:r>
            <a:r>
              <a:rPr lang="sr-Latn-CS" dirty="0" smtClean="0">
                <a:latin typeface="Calibri" panose="020F0502020204030204" pitchFamily="34" charset="0"/>
              </a:rPr>
              <a:t> svake radne organizacije.</a:t>
            </a:r>
            <a:r>
              <a:rPr lang="vi-VN" dirty="0" smtClean="0">
                <a:latin typeface="Calibri" panose="020F0502020204030204" pitchFamily="34" charset="0"/>
              </a:rPr>
              <a:t> </a:t>
            </a:r>
            <a:r>
              <a:rPr lang="vi-VN" dirty="0">
                <a:latin typeface="Calibri" panose="020F0502020204030204" pitchFamily="34" charset="0"/>
              </a:rPr>
              <a:t>Uz određene napore i uz dobro razrađenu misiju i viziju, može se ostvariti značajna </a:t>
            </a:r>
            <a:r>
              <a:rPr lang="vi-VN" dirty="0" smtClean="0">
                <a:latin typeface="Calibri" panose="020F0502020204030204" pitchFamily="34" charset="0"/>
              </a:rPr>
              <a:t>konkurent</a:t>
            </a:r>
            <a:r>
              <a:rPr lang="sr-Latn-CS" dirty="0" smtClean="0">
                <a:latin typeface="Calibri" panose="020F0502020204030204" pitchFamily="34" charset="0"/>
              </a:rPr>
              <a:t>sk</a:t>
            </a:r>
            <a:r>
              <a:rPr lang="vi-VN" dirty="0" smtClean="0">
                <a:latin typeface="Calibri" panose="020F0502020204030204" pitchFamily="34" charset="0"/>
              </a:rPr>
              <a:t>a </a:t>
            </a:r>
            <a:r>
              <a:rPr lang="vi-VN" dirty="0">
                <a:latin typeface="Calibri" panose="020F0502020204030204" pitchFamily="34" charset="0"/>
              </a:rPr>
              <a:t>prednost. </a:t>
            </a:r>
            <a:r>
              <a:rPr lang="sr-Latn-CS" dirty="0" smtClean="0">
                <a:latin typeface="Calibri" panose="020F0502020204030204" pitchFamily="34" charset="0"/>
              </a:rPr>
              <a:t>Šta više, moglo bi se reći i da je </a:t>
            </a:r>
            <a:r>
              <a:rPr lang="vi-VN" dirty="0" smtClean="0">
                <a:latin typeface="Calibri" panose="020F0502020204030204" pitchFamily="34" charset="0"/>
              </a:rPr>
              <a:t>Eko marketing</a:t>
            </a:r>
            <a:r>
              <a:rPr lang="sr-Latn-CS" dirty="0" smtClean="0">
                <a:latin typeface="Calibri" panose="020F0502020204030204" pitchFamily="34" charset="0"/>
              </a:rPr>
              <a:t> </a:t>
            </a:r>
            <a:r>
              <a:rPr lang="vi-VN" dirty="0" smtClean="0">
                <a:latin typeface="Calibri" panose="020F0502020204030204" pitchFamily="34" charset="0"/>
              </a:rPr>
              <a:t>danas </a:t>
            </a:r>
            <a:r>
              <a:rPr lang="vi-VN" dirty="0">
                <a:latin typeface="Calibri" panose="020F0502020204030204" pitchFamily="34" charset="0"/>
              </a:rPr>
              <a:t>jedna od najvažnijih aktivnosti preduzeća, i ako ga dobro </a:t>
            </a:r>
            <a:r>
              <a:rPr lang="vi-VN" dirty="0" smtClean="0">
                <a:latin typeface="Calibri" panose="020F0502020204030204" pitchFamily="34" charset="0"/>
              </a:rPr>
              <a:t>sprovode</a:t>
            </a:r>
            <a:r>
              <a:rPr lang="sr-Latn-CS" dirty="0" smtClean="0">
                <a:latin typeface="Calibri" panose="020F0502020204030204" pitchFamily="34" charset="0"/>
              </a:rPr>
              <a:t>, preduzeća</a:t>
            </a:r>
            <a:r>
              <a:rPr lang="vi-VN" dirty="0" smtClean="0">
                <a:latin typeface="Calibri" panose="020F0502020204030204" pitchFamily="34" charset="0"/>
              </a:rPr>
              <a:t> </a:t>
            </a:r>
            <a:r>
              <a:rPr lang="vi-VN" dirty="0">
                <a:latin typeface="Calibri" panose="020F0502020204030204" pitchFamily="34" charset="0"/>
              </a:rPr>
              <a:t>mogu </a:t>
            </a:r>
            <a:r>
              <a:rPr lang="vi-VN" dirty="0" smtClean="0">
                <a:latin typeface="Calibri" panose="020F0502020204030204" pitchFamily="34" charset="0"/>
              </a:rPr>
              <a:t>ostvariti </a:t>
            </a:r>
            <a:r>
              <a:rPr lang="vi-VN" dirty="0">
                <a:latin typeface="Calibri" panose="020F0502020204030204" pitchFamily="34" charset="0"/>
              </a:rPr>
              <a:t>pozitivnu sliku o sebi i svom poslovanju, a samim time i </a:t>
            </a:r>
            <a:r>
              <a:rPr lang="sr-Latn-CS" dirty="0" smtClean="0">
                <a:latin typeface="Calibri" panose="020F0502020204030204" pitchFamily="34" charset="0"/>
              </a:rPr>
              <a:t>postići </a:t>
            </a:r>
            <a:r>
              <a:rPr lang="vi-VN" dirty="0" smtClean="0">
                <a:latin typeface="Calibri" panose="020F0502020204030204" pitchFamily="34" charset="0"/>
              </a:rPr>
              <a:t>profit </a:t>
            </a:r>
            <a:r>
              <a:rPr lang="vi-VN" dirty="0">
                <a:latin typeface="Calibri" panose="020F0502020204030204" pitchFamily="34" charset="0"/>
              </a:rPr>
              <a:t>kao i dodatno probuditi svest kod potrošača o pitanju zaštite okoline. </a:t>
            </a:r>
            <a:endParaRPr lang="sr-Latn-CS" dirty="0">
              <a:latin typeface="Calibri" panose="020F0502020204030204" pitchFamily="34" charset="0"/>
            </a:endParaRPr>
          </a:p>
        </p:txBody>
      </p:sp>
    </p:spTree>
    <p:extLst>
      <p:ext uri="{BB962C8B-B14F-4D97-AF65-F5344CB8AC3E}">
        <p14:creationId xmlns:p14="http://schemas.microsoft.com/office/powerpoint/2010/main" val="497727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Autofit/>
          </a:bodyPr>
          <a:lstStyle/>
          <a:p>
            <a:pPr algn="l"/>
            <a:r>
              <a:rPr lang="sr-Latn-CS" sz="2400" dirty="0" smtClean="0"/>
              <a:t>Svakako, da bi se sve to postiglo, neophodno je odabrati optimalnu eko-marketinšku stratigiju (ili više njih kao miks koji postiže sinergetski efekat) i implementirati je uz adekvatne alate (naravno uz strategije koje su prisutne kod „tradicionalnog marketinga“)</a:t>
            </a:r>
            <a:r>
              <a:rPr lang="sr-Latn-CS" sz="3200" dirty="0" smtClean="0"/>
              <a:t>.</a:t>
            </a:r>
            <a:endParaRPr lang="sr-Latn-CS" sz="3200" dirty="0"/>
          </a:p>
        </p:txBody>
      </p:sp>
      <p:sp>
        <p:nvSpPr>
          <p:cNvPr id="3" name="Content Placeholder 2"/>
          <p:cNvSpPr>
            <a:spLocks noGrp="1"/>
          </p:cNvSpPr>
          <p:nvPr>
            <p:ph idx="1"/>
          </p:nvPr>
        </p:nvSpPr>
        <p:spPr>
          <a:xfrm>
            <a:off x="0" y="1844824"/>
            <a:ext cx="9144000" cy="4896544"/>
          </a:xfrm>
        </p:spPr>
        <p:txBody>
          <a:bodyPr>
            <a:normAutofit fontScale="77500" lnSpcReduction="20000"/>
          </a:bodyPr>
          <a:lstStyle/>
          <a:p>
            <a:pPr marL="0" indent="0">
              <a:buNone/>
            </a:pPr>
            <a:r>
              <a:rPr lang="pl-PL" dirty="0" smtClean="0"/>
              <a:t>Osnovne korporativne </a:t>
            </a:r>
            <a:r>
              <a:rPr lang="pl-PL" dirty="0"/>
              <a:t>strategije </a:t>
            </a:r>
            <a:r>
              <a:rPr lang="pl-PL" dirty="0" smtClean="0"/>
              <a:t>koje se koriste u </a:t>
            </a:r>
            <a:r>
              <a:rPr lang="pl-PL" dirty="0"/>
              <a:t>eko </a:t>
            </a:r>
            <a:r>
              <a:rPr lang="pl-PL" dirty="0" smtClean="0"/>
              <a:t>marketingu, su:</a:t>
            </a:r>
          </a:p>
          <a:p>
            <a:pPr>
              <a:buFont typeface="Wingdings" panose="05000000000000000000" pitchFamily="2" charset="2"/>
              <a:buChar char="§"/>
            </a:pPr>
            <a:r>
              <a:rPr lang="sr-Latn-CS" dirty="0" smtClean="0"/>
              <a:t>Ponovna potrošnja ili prolongirana upotreba (Reconsumpton), </a:t>
            </a:r>
          </a:p>
          <a:p>
            <a:pPr>
              <a:buFont typeface="Wingdings" panose="05000000000000000000" pitchFamily="2" charset="2"/>
              <a:buChar char="§"/>
            </a:pPr>
            <a:r>
              <a:rPr lang="sr-Latn-CS" dirty="0" smtClean="0"/>
              <a:t>Preusmeravanje </a:t>
            </a:r>
            <a:r>
              <a:rPr lang="sr-Latn-CS" dirty="0"/>
              <a:t>potreba </a:t>
            </a:r>
            <a:r>
              <a:rPr lang="sr-Latn-CS" dirty="0" smtClean="0"/>
              <a:t>potrošača (Redirection), </a:t>
            </a:r>
          </a:p>
          <a:p>
            <a:pPr>
              <a:buFont typeface="Wingdings" panose="05000000000000000000" pitchFamily="2" charset="2"/>
              <a:buChar char="§"/>
            </a:pPr>
            <a:r>
              <a:rPr lang="sr-Latn-CS" dirty="0" smtClean="0"/>
              <a:t>Preorijentacija (Reorientation), </a:t>
            </a:r>
          </a:p>
          <a:p>
            <a:pPr>
              <a:buFont typeface="Wingdings" panose="05000000000000000000" pitchFamily="2" charset="2"/>
              <a:buChar char="§"/>
            </a:pPr>
            <a:r>
              <a:rPr lang="sr-Latn-CS" dirty="0" smtClean="0"/>
              <a:t>Reorganizacija (Reorganisation), </a:t>
            </a:r>
          </a:p>
          <a:p>
            <a:pPr>
              <a:buFont typeface="Wingdings" panose="05000000000000000000" pitchFamily="2" charset="2"/>
              <a:buChar char="§"/>
            </a:pPr>
            <a:r>
              <a:rPr lang="sr-Latn-CS" dirty="0" smtClean="0"/>
              <a:t>Repozicioniranje (dodavanjem ekološkog sadržaja),</a:t>
            </a:r>
            <a:endParaRPr lang="sr-Latn-CS" dirty="0"/>
          </a:p>
          <a:p>
            <a:pPr>
              <a:buFont typeface="Wingdings" panose="05000000000000000000" pitchFamily="2" charset="2"/>
              <a:buChar char="§"/>
            </a:pPr>
            <a:r>
              <a:rPr lang="sr-Latn-CS" dirty="0" smtClean="0"/>
              <a:t>Proaktivne </a:t>
            </a:r>
            <a:r>
              <a:rPr lang="sr-Latn-CS" dirty="0"/>
              <a:t>strategije eko </a:t>
            </a:r>
            <a:r>
              <a:rPr lang="sr-Latn-CS" dirty="0" smtClean="0"/>
              <a:t>marketinga  - u gde spadaju:</a:t>
            </a:r>
            <a:r>
              <a:rPr lang="vi-VN" dirty="0" smtClean="0"/>
              <a:t> </a:t>
            </a:r>
            <a:endParaRPr lang="sr-Latn-CS" dirty="0" smtClean="0"/>
          </a:p>
          <a:p>
            <a:pPr marL="0" indent="0">
              <a:buNone/>
            </a:pPr>
            <a:r>
              <a:rPr lang="sr-Latn-CS" dirty="0" smtClean="0">
                <a:latin typeface="Calibri" panose="020F0502020204030204" pitchFamily="34" charset="0"/>
              </a:rPr>
              <a:t>- </a:t>
            </a:r>
            <a:r>
              <a:rPr lang="vi-VN" dirty="0" smtClean="0">
                <a:latin typeface="Calibri" panose="020F0502020204030204" pitchFamily="34" charset="0"/>
              </a:rPr>
              <a:t>Sprečavanje zagađenja</a:t>
            </a:r>
            <a:r>
              <a:rPr lang="sr-Latn-CS" dirty="0">
                <a:latin typeface="Calibri" panose="020F0502020204030204" pitchFamily="34" charset="0"/>
              </a:rPr>
              <a:t> i </a:t>
            </a:r>
            <a:endParaRPr lang="sr-Latn-CS" dirty="0" smtClean="0">
              <a:latin typeface="Calibri" panose="020F0502020204030204" pitchFamily="34" charset="0"/>
            </a:endParaRPr>
          </a:p>
          <a:p>
            <a:pPr marL="0" indent="0">
              <a:buNone/>
            </a:pPr>
            <a:r>
              <a:rPr lang="sr-Latn-CS" dirty="0">
                <a:latin typeface="Calibri" panose="020F0502020204030204" pitchFamily="34" charset="0"/>
              </a:rPr>
              <a:t> </a:t>
            </a:r>
            <a:r>
              <a:rPr lang="sr-Latn-CS" dirty="0" smtClean="0">
                <a:latin typeface="Calibri" panose="020F0502020204030204" pitchFamily="34" charset="0"/>
              </a:rPr>
              <a:t>- Povraćaj </a:t>
            </a:r>
            <a:r>
              <a:rPr lang="sr-Latn-CS" dirty="0">
                <a:latin typeface="Calibri" panose="020F0502020204030204" pitchFamily="34" charset="0"/>
              </a:rPr>
              <a:t>resursa, </a:t>
            </a:r>
            <a:r>
              <a:rPr lang="sr-Latn-CS" dirty="0" smtClean="0">
                <a:latin typeface="Calibri" panose="020F0502020204030204" pitchFamily="34" charset="0"/>
              </a:rPr>
              <a:t>(u ovu pak strategiju, Povraćaj resursa,  dalje spadaju sledeće):</a:t>
            </a:r>
          </a:p>
          <a:p>
            <a:pPr>
              <a:buFont typeface="Courier New" panose="02070309020205020404" pitchFamily="49" charset="0"/>
              <a:buChar char="o"/>
            </a:pPr>
            <a:r>
              <a:rPr lang="sr-Latn-CS" dirty="0" smtClean="0">
                <a:latin typeface="Calibri" panose="020F0502020204030204" pitchFamily="34" charset="0"/>
              </a:rPr>
              <a:t>Ponovno </a:t>
            </a:r>
            <a:r>
              <a:rPr lang="sr-Latn-CS" dirty="0">
                <a:latin typeface="Calibri" panose="020F0502020204030204" pitchFamily="34" charset="0"/>
              </a:rPr>
              <a:t>korišćenje proizvoda, </a:t>
            </a:r>
            <a:endParaRPr lang="sr-Latn-CS" dirty="0" smtClean="0">
              <a:latin typeface="Calibri" panose="020F0502020204030204" pitchFamily="34" charset="0"/>
            </a:endParaRPr>
          </a:p>
          <a:p>
            <a:pPr>
              <a:buFont typeface="Courier New" panose="02070309020205020404" pitchFamily="49" charset="0"/>
              <a:buChar char="o"/>
            </a:pPr>
            <a:r>
              <a:rPr lang="sr-Latn-CS" dirty="0" smtClean="0">
                <a:latin typeface="Calibri" panose="020F0502020204030204" pitchFamily="34" charset="0"/>
              </a:rPr>
              <a:t>Reciklaža </a:t>
            </a:r>
            <a:r>
              <a:rPr lang="sr-Latn-CS" dirty="0">
                <a:latin typeface="Calibri" panose="020F0502020204030204" pitchFamily="34" charset="0"/>
              </a:rPr>
              <a:t>materijala, </a:t>
            </a:r>
            <a:endParaRPr lang="sr-Latn-CS" dirty="0" smtClean="0">
              <a:latin typeface="Calibri" panose="020F0502020204030204" pitchFamily="34" charset="0"/>
            </a:endParaRPr>
          </a:p>
          <a:p>
            <a:pPr>
              <a:buFont typeface="Courier New" panose="02070309020205020404" pitchFamily="49" charset="0"/>
              <a:buChar char="o"/>
            </a:pPr>
            <a:r>
              <a:rPr lang="sr-Latn-CS" dirty="0" smtClean="0">
                <a:latin typeface="Calibri" panose="020F0502020204030204" pitchFamily="34" charset="0"/>
              </a:rPr>
              <a:t>Transformacija materijala).</a:t>
            </a:r>
          </a:p>
          <a:p>
            <a:pPr marL="0" indent="0">
              <a:buNone/>
            </a:pPr>
            <a:endParaRPr lang="sr-Latn-CS" dirty="0">
              <a:latin typeface="Calibri" panose="020F0502020204030204" pitchFamily="34" charset="0"/>
            </a:endParaRPr>
          </a:p>
        </p:txBody>
      </p:sp>
    </p:spTree>
    <p:extLst>
      <p:ext uri="{BB962C8B-B14F-4D97-AF65-F5344CB8AC3E}">
        <p14:creationId xmlns:p14="http://schemas.microsoft.com/office/powerpoint/2010/main" val="3085591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498178"/>
          </a:xfrm>
        </p:spPr>
        <p:txBody>
          <a:bodyPr>
            <a:normAutofit/>
          </a:bodyPr>
          <a:lstStyle/>
          <a:p>
            <a:pPr algn="l"/>
            <a:r>
              <a:rPr lang="sr-Latn-CS" sz="2800" dirty="0" smtClean="0"/>
              <a:t>Kad pričamo o ovim o</a:t>
            </a:r>
            <a:r>
              <a:rPr lang="pl-PL" sz="2800" dirty="0" smtClean="0"/>
              <a:t>snovnim korporativnim strategijama </a:t>
            </a:r>
            <a:r>
              <a:rPr lang="pl-PL" sz="2800" dirty="0"/>
              <a:t>u ekološkom </a:t>
            </a:r>
            <a:r>
              <a:rPr lang="pl-PL" sz="2800" dirty="0" smtClean="0"/>
              <a:t>marketingu</a:t>
            </a:r>
            <a:r>
              <a:rPr lang="sr-Latn-CS" sz="2800" dirty="0" smtClean="0"/>
              <a:t>, treba naglasiti veoma veliku (možda čak i primarnu) ulogu šeme takozvanog „TROSTRUKOG  </a:t>
            </a:r>
            <a:r>
              <a:rPr lang="sr-Latn-CS" sz="2800" b="1" u="sng" dirty="0" smtClean="0"/>
              <a:t>R“</a:t>
            </a:r>
            <a:r>
              <a:rPr lang="sr-Latn-CS" sz="2800" dirty="0" smtClean="0"/>
              <a:t> :</a:t>
            </a:r>
            <a:endParaRPr lang="sr-Latn-CS" sz="2800" b="1" u="sng" dirty="0"/>
          </a:p>
        </p:txBody>
      </p:sp>
      <p:sp>
        <p:nvSpPr>
          <p:cNvPr id="3" name="Content Placeholder 2"/>
          <p:cNvSpPr>
            <a:spLocks noGrp="1"/>
          </p:cNvSpPr>
          <p:nvPr>
            <p:ph idx="1"/>
          </p:nvPr>
        </p:nvSpPr>
        <p:spPr>
          <a:xfrm>
            <a:off x="-30624" y="1772816"/>
            <a:ext cx="9174623" cy="5085184"/>
          </a:xfrm>
        </p:spPr>
        <p:txBody>
          <a:bodyPr>
            <a:normAutofit fontScale="92500" lnSpcReduction="10000"/>
          </a:bodyPr>
          <a:lstStyle/>
          <a:p>
            <a:r>
              <a:rPr lang="sr-Latn-CS" sz="2800" b="1" dirty="0" smtClean="0"/>
              <a:t>REDUCE-</a:t>
            </a:r>
            <a:r>
              <a:rPr lang="sr-Latn-CS" sz="2800" dirty="0" smtClean="0"/>
              <a:t> (REDUKCIJA ILI SMANJENJE POTROŠNJE)</a:t>
            </a:r>
            <a:endParaRPr lang="sr-Latn-CS" sz="2800" b="1" dirty="0" smtClean="0"/>
          </a:p>
          <a:p>
            <a:r>
              <a:rPr lang="sr-Latn-CS" sz="2800" b="1" dirty="0" smtClean="0"/>
              <a:t>REUSE- </a:t>
            </a:r>
            <a:r>
              <a:rPr lang="sr-Latn-CS" sz="2800" dirty="0" smtClean="0"/>
              <a:t>(PONOVNA/VIŠEKRATNA UPOTREBA)</a:t>
            </a:r>
          </a:p>
          <a:p>
            <a:r>
              <a:rPr lang="sr-Latn-CS" sz="2800" b="1" dirty="0" smtClean="0"/>
              <a:t>RECYCLE- </a:t>
            </a:r>
            <a:r>
              <a:rPr lang="sr-Latn-CS" sz="2800" dirty="0" smtClean="0"/>
              <a:t>(RECIKLAŽA VEĆ ISKORIŠĆENOG).</a:t>
            </a:r>
          </a:p>
          <a:p>
            <a:pPr marL="0" indent="0">
              <a:buNone/>
            </a:pPr>
            <a:r>
              <a:rPr lang="sr-Latn-CS" sz="2800" dirty="0" smtClean="0"/>
              <a:t>S tim u vezi, treba pomenuti (pojasniti) da su prema </a:t>
            </a:r>
            <a:r>
              <a:rPr lang="sr-Latn-CS" sz="2800" dirty="0"/>
              <a:t>direktivama EU, </a:t>
            </a:r>
            <a:r>
              <a:rPr lang="sr-Latn-CS" sz="2800" dirty="0" smtClean="0"/>
              <a:t>usvojene </a:t>
            </a:r>
            <a:r>
              <a:rPr lang="sr-Latn-CS" sz="2800" dirty="0"/>
              <a:t>najprihvatljivije strategije za upravljanje proizvodom na </a:t>
            </a:r>
            <a:r>
              <a:rPr lang="sr-Latn-CS" sz="2800" dirty="0" smtClean="0"/>
              <a:t>kraju životnog </a:t>
            </a:r>
            <a:r>
              <a:rPr lang="sr-Latn-CS" sz="2800" dirty="0"/>
              <a:t>ciklusa, kao što su </a:t>
            </a:r>
            <a:r>
              <a:rPr lang="sr-Latn-CS" sz="2800" dirty="0" smtClean="0"/>
              <a:t>: </a:t>
            </a:r>
          </a:p>
          <a:p>
            <a:r>
              <a:rPr lang="sr-Latn-CS" sz="2800" dirty="0" smtClean="0"/>
              <a:t> </a:t>
            </a:r>
            <a:r>
              <a:rPr lang="sr-Latn-CS" sz="2800" dirty="0"/>
              <a:t>ponovna upotreba upotrebljavanih proizvoda, </a:t>
            </a:r>
            <a:endParaRPr lang="sr-Latn-CS" sz="2800" dirty="0" smtClean="0"/>
          </a:p>
          <a:p>
            <a:r>
              <a:rPr lang="sr-Latn-CS" sz="2800" dirty="0" smtClean="0"/>
              <a:t>rekonstrukcija </a:t>
            </a:r>
            <a:r>
              <a:rPr lang="sr-Latn-CS" sz="2800" dirty="0"/>
              <a:t>upotrebljavanih proizvoda, </a:t>
            </a:r>
            <a:endParaRPr lang="sr-Latn-CS" sz="2800" dirty="0" smtClean="0"/>
          </a:p>
          <a:p>
            <a:r>
              <a:rPr lang="sr-Latn-CS" sz="2800" dirty="0" smtClean="0"/>
              <a:t>korišćenje </a:t>
            </a:r>
            <a:r>
              <a:rPr lang="sr-Latn-CS" sz="2800" dirty="0"/>
              <a:t>upotrebljavanih proizvoda za </a:t>
            </a:r>
            <a:r>
              <a:rPr lang="sr-Latn-CS" sz="2800" dirty="0" smtClean="0"/>
              <a:t>rezervne delove</a:t>
            </a:r>
            <a:r>
              <a:rPr lang="sr-Latn-CS" sz="2800" dirty="0"/>
              <a:t>, </a:t>
            </a:r>
            <a:endParaRPr lang="sr-Latn-CS" sz="2800" dirty="0" smtClean="0"/>
          </a:p>
          <a:p>
            <a:r>
              <a:rPr lang="sr-Latn-CS" sz="2800" dirty="0" smtClean="0"/>
              <a:t>reciklaža </a:t>
            </a:r>
            <a:r>
              <a:rPr lang="sr-Latn-CS" sz="2800" dirty="0"/>
              <a:t>sa demontažom, </a:t>
            </a:r>
            <a:endParaRPr lang="sr-Latn-CS" sz="2800" dirty="0" smtClean="0"/>
          </a:p>
          <a:p>
            <a:r>
              <a:rPr lang="sr-Latn-CS" sz="2800" dirty="0" smtClean="0"/>
              <a:t>reciklaža </a:t>
            </a:r>
            <a:r>
              <a:rPr lang="sr-Latn-CS" sz="2800" dirty="0"/>
              <a:t>bez demontaže i </a:t>
            </a:r>
            <a:endParaRPr lang="sr-Latn-CS" sz="2800" dirty="0" smtClean="0"/>
          </a:p>
          <a:p>
            <a:r>
              <a:rPr lang="sr-Latn-CS" sz="2800" dirty="0" smtClean="0"/>
              <a:t>deponovanje </a:t>
            </a:r>
            <a:r>
              <a:rPr lang="sr-Latn-CS" sz="2800" dirty="0"/>
              <a:t>upotrebljavanih proizvoda</a:t>
            </a:r>
            <a:endParaRPr lang="sr-Latn-CS" sz="2800" dirty="0"/>
          </a:p>
        </p:txBody>
      </p:sp>
    </p:spTree>
    <p:extLst>
      <p:ext uri="{BB962C8B-B14F-4D97-AF65-F5344CB8AC3E}">
        <p14:creationId xmlns:p14="http://schemas.microsoft.com/office/powerpoint/2010/main" val="140910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just"/>
            <a:r>
              <a:rPr lang="sr-Latn-RS" sz="3200" dirty="0" smtClean="0"/>
              <a:t>Treba praviti razliku između savremenih trendova i tenden-cija u marketingu, s jedne strane,  i ekološkog marketinga kao novog trenda u poslovanju, s druge strane.</a:t>
            </a:r>
            <a:endParaRPr lang="sr-Latn-RS" sz="3200"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marL="0" indent="0">
              <a:buNone/>
            </a:pPr>
            <a:r>
              <a:rPr lang="sr-Latn-RS" dirty="0" smtClean="0"/>
              <a:t>Neki od najopštijih trendova/karakteristika u kojima se odvija i realizuje marketing koncepcija su:</a:t>
            </a:r>
          </a:p>
          <a:p>
            <a:pPr>
              <a:buFontTx/>
              <a:buChar char="-"/>
            </a:pPr>
            <a:r>
              <a:rPr lang="sr-Latn-RS" dirty="0" smtClean="0"/>
              <a:t>Sve veća međunarodna/globalna konkurencija;</a:t>
            </a:r>
          </a:p>
          <a:p>
            <a:pPr>
              <a:buFontTx/>
              <a:buChar char="-"/>
            </a:pPr>
            <a:r>
              <a:rPr lang="sr-Latn-RS" dirty="0" smtClean="0"/>
              <a:t>Sveobuhvatni  i veoma brzi kanali komunikacije;</a:t>
            </a:r>
          </a:p>
          <a:p>
            <a:pPr>
              <a:buFontTx/>
              <a:buChar char="-"/>
            </a:pPr>
            <a:r>
              <a:rPr lang="sr-Latn-RS" dirty="0" smtClean="0"/>
              <a:t>Stalna tehnološka poboljšanja/inovacije proizvoda kao i njihova sve veća pouzdanost;</a:t>
            </a:r>
          </a:p>
          <a:p>
            <a:pPr>
              <a:buFontTx/>
              <a:buChar char="-"/>
            </a:pPr>
            <a:r>
              <a:rPr lang="sr-Latn-RS" dirty="0" smtClean="0"/>
              <a:t>Izgradnja i razvoj CRM-a, tj. dobrih odnosa sa mušteri-jama (kupcima/potrošačima), sa ciljem postizanja kom-parativne prednosti u odnosu na konkurenciju i to kao dodavanja posebne (emocionalne) vrednosti  proizvodu u uslovima ogromne ponude sa gotovo zanemarljivim/ teško prepoznatljivim diferencijacijama u njihovom kva-litetu; zatim</a:t>
            </a:r>
          </a:p>
        </p:txBody>
      </p:sp>
    </p:spTree>
    <p:extLst>
      <p:ext uri="{BB962C8B-B14F-4D97-AF65-F5344CB8AC3E}">
        <p14:creationId xmlns:p14="http://schemas.microsoft.com/office/powerpoint/2010/main" val="157960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4162474"/>
          </a:xfrm>
        </p:spPr>
        <p:txBody>
          <a:bodyPr>
            <a:normAutofit fontScale="90000"/>
          </a:bodyPr>
          <a:lstStyle/>
          <a:p>
            <a:pPr marL="342900" lvl="0" indent="-342900" algn="l">
              <a:spcBef>
                <a:spcPct val="20000"/>
              </a:spcBef>
            </a:pPr>
            <a:r>
              <a:rPr lang="sr-Latn-RS" sz="2200" dirty="0" smtClean="0">
                <a:solidFill>
                  <a:prstClr val="black"/>
                </a:solidFill>
                <a:ea typeface="+mn-ea"/>
                <a:cs typeface="+mn-cs"/>
              </a:rPr>
              <a:t>     </a:t>
            </a:r>
            <a:br>
              <a:rPr lang="sr-Latn-RS" sz="2200" dirty="0" smtClean="0">
                <a:solidFill>
                  <a:prstClr val="black"/>
                </a:solidFill>
                <a:ea typeface="+mn-ea"/>
                <a:cs typeface="+mn-cs"/>
              </a:rPr>
            </a:br>
            <a:r>
              <a:rPr lang="sr-Latn-RS" sz="2200" dirty="0">
                <a:solidFill>
                  <a:prstClr val="black"/>
                </a:solidFill>
                <a:ea typeface="+mn-ea"/>
                <a:cs typeface="+mn-cs"/>
              </a:rPr>
              <a:t/>
            </a:r>
            <a:br>
              <a:rPr lang="sr-Latn-RS" sz="2200" dirty="0">
                <a:solidFill>
                  <a:prstClr val="black"/>
                </a:solidFill>
                <a:ea typeface="+mn-ea"/>
                <a:cs typeface="+mn-cs"/>
              </a:rPr>
            </a:br>
            <a:r>
              <a:rPr lang="sr-Latn-RS" sz="2200" b="1" dirty="0" smtClean="0">
                <a:solidFill>
                  <a:prstClr val="black"/>
                </a:solidFill>
                <a:ea typeface="+mn-ea"/>
                <a:cs typeface="+mn-cs"/>
              </a:rPr>
              <a:t>-</a:t>
            </a:r>
            <a:r>
              <a:rPr lang="sr-Latn-RS" sz="3200" dirty="0" smtClean="0">
                <a:solidFill>
                  <a:prstClr val="black"/>
                </a:solidFill>
                <a:ea typeface="+mn-ea"/>
                <a:cs typeface="+mn-cs"/>
              </a:rPr>
              <a:t>Masovno </a:t>
            </a:r>
            <a:r>
              <a:rPr lang="sr-Latn-RS" sz="3200" dirty="0">
                <a:solidFill>
                  <a:prstClr val="black"/>
                </a:solidFill>
                <a:ea typeface="+mn-ea"/>
                <a:cs typeface="+mn-cs"/>
              </a:rPr>
              <a:t>prilagođavanje potrošaču, tj. njegovim </a:t>
            </a:r>
            <a:r>
              <a:rPr lang="sr-Latn-RS" sz="3200" dirty="0" smtClean="0">
                <a:solidFill>
                  <a:prstClr val="black"/>
                </a:solidFill>
                <a:ea typeface="+mn-ea"/>
                <a:cs typeface="+mn-cs"/>
              </a:rPr>
              <a:t>potre-bama </a:t>
            </a:r>
            <a:r>
              <a:rPr lang="sr-Latn-RS" sz="3200" dirty="0">
                <a:solidFill>
                  <a:prstClr val="black"/>
                </a:solidFill>
                <a:ea typeface="+mn-ea"/>
                <a:cs typeface="+mn-cs"/>
              </a:rPr>
              <a:t>i željama (naročito velika mogućnost proizvodnje po narudžbinama je kod jahti, stambenih jedinica, </a:t>
            </a:r>
            <a:r>
              <a:rPr lang="sr-Latn-RS" sz="3200" dirty="0" smtClean="0">
                <a:solidFill>
                  <a:prstClr val="black"/>
                </a:solidFill>
                <a:ea typeface="+mn-ea"/>
                <a:cs typeface="+mn-cs"/>
              </a:rPr>
              <a:t>auto-mobila</a:t>
            </a:r>
            <a:r>
              <a:rPr lang="sr-Latn-RS" sz="3200" dirty="0">
                <a:solidFill>
                  <a:prstClr val="black"/>
                </a:solidFill>
                <a:ea typeface="+mn-ea"/>
                <a:cs typeface="+mn-cs"/>
              </a:rPr>
              <a:t>, kompjutera, nakita, odevnih kreacija</a:t>
            </a:r>
            <a:r>
              <a:rPr lang="sr-Latn-RS" sz="3200" dirty="0" smtClean="0">
                <a:solidFill>
                  <a:prstClr val="black"/>
                </a:solidFill>
                <a:ea typeface="+mn-ea"/>
                <a:cs typeface="+mn-cs"/>
              </a:rPr>
              <a:t>...);</a:t>
            </a:r>
            <a:r>
              <a:rPr lang="sr-Latn-RS" sz="3200" dirty="0">
                <a:solidFill>
                  <a:prstClr val="black"/>
                </a:solidFill>
                <a:ea typeface="+mn-ea"/>
                <a:cs typeface="+mn-cs"/>
              </a:rPr>
              <a:t/>
            </a:r>
            <a:br>
              <a:rPr lang="sr-Latn-RS" sz="3200" dirty="0">
                <a:solidFill>
                  <a:prstClr val="black"/>
                </a:solidFill>
                <a:ea typeface="+mn-ea"/>
                <a:cs typeface="+mn-cs"/>
              </a:rPr>
            </a:br>
            <a:r>
              <a:rPr lang="sr-Latn-RS" sz="3200" b="1" dirty="0" smtClean="0">
                <a:solidFill>
                  <a:prstClr val="black"/>
                </a:solidFill>
                <a:ea typeface="+mn-ea"/>
                <a:cs typeface="+mn-cs"/>
              </a:rPr>
              <a:t>-</a:t>
            </a:r>
            <a:r>
              <a:rPr lang="sr-Latn-RS" sz="3200" dirty="0" smtClean="0">
                <a:solidFill>
                  <a:prstClr val="black"/>
                </a:solidFill>
                <a:ea typeface="+mn-ea"/>
                <a:cs typeface="+mn-cs"/>
              </a:rPr>
              <a:t>Pojava </a:t>
            </a:r>
            <a:r>
              <a:rPr lang="sr-Latn-RS" sz="3200" dirty="0">
                <a:solidFill>
                  <a:prstClr val="black"/>
                </a:solidFill>
                <a:ea typeface="+mn-ea"/>
                <a:cs typeface="+mn-cs"/>
              </a:rPr>
              <a:t>društvenog ili socijalnog marketinga- čija je uloga uticaj </a:t>
            </a:r>
            <a:r>
              <a:rPr lang="sr-Latn-RS" sz="3200" dirty="0" smtClean="0">
                <a:solidFill>
                  <a:prstClr val="black"/>
                </a:solidFill>
                <a:ea typeface="+mn-ea"/>
                <a:cs typeface="+mn-cs"/>
              </a:rPr>
              <a:t>na </a:t>
            </a:r>
            <a:r>
              <a:rPr lang="sr-Latn-RS" sz="3200" dirty="0">
                <a:solidFill>
                  <a:prstClr val="black"/>
                </a:solidFill>
                <a:ea typeface="+mn-ea"/>
                <a:cs typeface="+mn-cs"/>
              </a:rPr>
              <a:t>promeni svesti,vrednosti  i (socijalnog) ponašanja ljudi  sa, recimo, stavljanjem akcenta na zaštitu životne sredine</a:t>
            </a:r>
            <a:r>
              <a:rPr lang="sr-Latn-RS" sz="3200" dirty="0" smtClean="0">
                <a:solidFill>
                  <a:prstClr val="black"/>
                </a:solidFill>
                <a:ea typeface="+mn-ea"/>
                <a:cs typeface="+mn-cs"/>
              </a:rPr>
              <a:t>, (samim tim i pojava ekološkog ili zelenog marketinga),  </a:t>
            </a:r>
            <a:r>
              <a:rPr lang="sr-Latn-RS" sz="3200" dirty="0">
                <a:solidFill>
                  <a:prstClr val="black"/>
                </a:solidFill>
                <a:ea typeface="+mn-ea"/>
                <a:cs typeface="+mn-cs"/>
              </a:rPr>
              <a:t>zaštite </a:t>
            </a:r>
            <a:r>
              <a:rPr lang="sr-Latn-RS" sz="3200" dirty="0" smtClean="0">
                <a:solidFill>
                  <a:prstClr val="black"/>
                </a:solidFill>
                <a:ea typeface="+mn-ea"/>
                <a:cs typeface="+mn-cs"/>
              </a:rPr>
              <a:t>potrošača, pokretanje brojnih etičkih pitanja (kao što je zloupotreba marketin-</a:t>
            </a:r>
            <a:endParaRPr lang="sr-Latn-RS" dirty="0"/>
          </a:p>
        </p:txBody>
      </p:sp>
      <p:sp>
        <p:nvSpPr>
          <p:cNvPr id="3" name="Content Placeholder 2"/>
          <p:cNvSpPr>
            <a:spLocks noGrp="1"/>
          </p:cNvSpPr>
          <p:nvPr>
            <p:ph idx="1"/>
          </p:nvPr>
        </p:nvSpPr>
        <p:spPr>
          <a:xfrm>
            <a:off x="457200" y="4725144"/>
            <a:ext cx="8229600" cy="2132856"/>
          </a:xfrm>
        </p:spPr>
        <p:txBody>
          <a:bodyPr/>
          <a:lstStyle/>
          <a:p>
            <a:pPr marL="0" indent="0">
              <a:buNone/>
            </a:pPr>
            <a:r>
              <a:rPr lang="sr-Latn-RS" dirty="0" smtClean="0">
                <a:solidFill>
                  <a:prstClr val="black"/>
                </a:solidFill>
              </a:rPr>
              <a:t>ga</a:t>
            </a:r>
            <a:r>
              <a:rPr lang="sr-Latn-RS" dirty="0">
                <a:solidFill>
                  <a:prstClr val="black"/>
                </a:solidFill>
              </a:rPr>
              <a:t>, na primer) i slično.</a:t>
            </a:r>
            <a:r>
              <a:rPr lang="sr-Latn-RS" sz="2200" dirty="0">
                <a:solidFill>
                  <a:prstClr val="black"/>
                </a:solidFill>
              </a:rPr>
              <a:t/>
            </a:r>
            <a:br>
              <a:rPr lang="sr-Latn-RS" sz="2200" dirty="0">
                <a:solidFill>
                  <a:prstClr val="black"/>
                </a:solidFill>
              </a:rPr>
            </a:br>
            <a:r>
              <a:rPr lang="sr-Latn-RS" sz="2200" dirty="0">
                <a:solidFill>
                  <a:prstClr val="black"/>
                </a:solidFill>
              </a:rPr>
              <a:t/>
            </a:r>
            <a:br>
              <a:rPr lang="sr-Latn-RS" sz="2200" dirty="0">
                <a:solidFill>
                  <a:prstClr val="black"/>
                </a:solidFill>
              </a:rPr>
            </a:br>
            <a:endParaRPr lang="sr-Latn-RS" dirty="0"/>
          </a:p>
        </p:txBody>
      </p:sp>
    </p:spTree>
    <p:extLst>
      <p:ext uri="{BB962C8B-B14F-4D97-AF65-F5344CB8AC3E}">
        <p14:creationId xmlns:p14="http://schemas.microsoft.com/office/powerpoint/2010/main" val="906666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sr-Latn-RS" sz="3200" b="1" dirty="0" smtClean="0"/>
              <a:t>Definisanje, pojmovna određenja i razgraničenja</a:t>
            </a:r>
            <a:endParaRPr lang="sr-Latn-RS" sz="3200" b="1" dirty="0"/>
          </a:p>
        </p:txBody>
      </p:sp>
      <p:sp>
        <p:nvSpPr>
          <p:cNvPr id="3" name="Content Placeholder 2"/>
          <p:cNvSpPr>
            <a:spLocks noGrp="1"/>
          </p:cNvSpPr>
          <p:nvPr>
            <p:ph idx="1"/>
          </p:nvPr>
        </p:nvSpPr>
        <p:spPr>
          <a:xfrm>
            <a:off x="0" y="908720"/>
            <a:ext cx="9144000" cy="5949280"/>
          </a:xfrm>
        </p:spPr>
        <p:txBody>
          <a:bodyPr>
            <a:normAutofit fontScale="85000" lnSpcReduction="20000"/>
          </a:bodyPr>
          <a:lstStyle/>
          <a:p>
            <a:pPr marL="0" indent="0" algn="just">
              <a:buNone/>
            </a:pPr>
            <a:r>
              <a:rPr lang="sr-Latn-RS" dirty="0" smtClean="0"/>
              <a:t>Kao što je na početku ovog predavanja rečeno, ekološki marketing se javlja u drugoj polovini 20. veka sa pojavom brige za životnu sredinu/okolinu i potrebom njene zaštite. </a:t>
            </a:r>
          </a:p>
          <a:p>
            <a:pPr marL="0" indent="0" algn="just">
              <a:buNone/>
            </a:pPr>
            <a:r>
              <a:rPr lang="sr-Latn-RS" dirty="0" smtClean="0"/>
              <a:t>Javljaju se, između ostalih, termini kao što su:</a:t>
            </a:r>
            <a:r>
              <a:rPr lang="sr-Latn-RS" b="1" i="1" dirty="0" smtClean="0"/>
              <a:t> marketing životne sredine, ekološki odgovoran marketing, zeleni marketing, ekološki marketing, </a:t>
            </a:r>
            <a:r>
              <a:rPr lang="sr-Latn-RS" b="1" i="1" dirty="0" smtClean="0"/>
              <a:t>eko-marketing, </a:t>
            </a:r>
            <a:r>
              <a:rPr lang="vi-VN" b="1" i="1" dirty="0" smtClean="0">
                <a:latin typeface="Calibri" panose="020F0502020204030204" pitchFamily="34" charset="0"/>
              </a:rPr>
              <a:t>održivi marketing, marketing </a:t>
            </a:r>
            <a:r>
              <a:rPr lang="vi-VN" b="1" i="1" dirty="0">
                <a:latin typeface="Calibri" panose="020F0502020204030204" pitchFamily="34" charset="0"/>
              </a:rPr>
              <a:t>vođen koncepcijom održivog </a:t>
            </a:r>
            <a:r>
              <a:rPr lang="vi-VN" b="1" i="1" dirty="0" smtClean="0">
                <a:latin typeface="Calibri" panose="020F0502020204030204" pitchFamily="34" charset="0"/>
              </a:rPr>
              <a:t>razvoja</a:t>
            </a:r>
            <a:r>
              <a:rPr lang="sr-Latn-RS" b="1" i="1" dirty="0" smtClean="0">
                <a:latin typeface="Calibri" panose="020F0502020204030204" pitchFamily="34" charset="0"/>
              </a:rPr>
              <a:t>... </a:t>
            </a:r>
            <a:r>
              <a:rPr lang="sr-Latn-RS" dirty="0" smtClean="0"/>
              <a:t>(Definisanje i pojašnjenje svih ovih termina polaze od „klasične“ definicije marketinga).  </a:t>
            </a:r>
          </a:p>
          <a:p>
            <a:pPr marL="0" indent="0" algn="just">
              <a:buNone/>
            </a:pPr>
            <a:r>
              <a:rPr lang="sr-Latn-RS" dirty="0" smtClean="0"/>
              <a:t>Najčešće se koristi termin </a:t>
            </a:r>
            <a:r>
              <a:rPr lang="sr-Latn-RS" b="1" i="1" dirty="0" smtClean="0"/>
              <a:t>Ekološki marketing </a:t>
            </a:r>
            <a:r>
              <a:rPr lang="sr-Latn-RS" dirty="0" smtClean="0"/>
              <a:t>i treba naglasiti da se u referentnoj literaturi nailazi na veliki broj definicija i može se reći da ni jedna nije univerzalno </a:t>
            </a:r>
            <a:r>
              <a:rPr lang="sr-Latn-RS" dirty="0"/>
              <a:t>prihvaćena. </a:t>
            </a:r>
            <a:endParaRPr lang="sr-Latn-RS" dirty="0" smtClean="0"/>
          </a:p>
          <a:p>
            <a:pPr marL="0" indent="0" algn="just">
              <a:buNone/>
            </a:pPr>
            <a:r>
              <a:rPr lang="sr-Latn-RS" dirty="0" smtClean="0"/>
              <a:t>Prema </a:t>
            </a:r>
            <a:r>
              <a:rPr lang="sr-Latn-RS" dirty="0"/>
              <a:t>American Marketing </a:t>
            </a:r>
            <a:r>
              <a:rPr lang="sr-Latn-RS" dirty="0" smtClean="0"/>
              <a:t>Association - AMA (američka marketinška asocijacija), Ekološki </a:t>
            </a:r>
            <a:r>
              <a:rPr lang="sr-Latn-RS" dirty="0"/>
              <a:t>marketing predstavlja </a:t>
            </a:r>
            <a:r>
              <a:rPr lang="sr-Latn-RS" dirty="0" smtClean="0"/>
              <a:t>i obuhvata napore </a:t>
            </a:r>
            <a:r>
              <a:rPr lang="sr-Latn-RS" dirty="0"/>
              <a:t>organizacija da proizvedu, promovišu, pakuju i </a:t>
            </a:r>
            <a:r>
              <a:rPr lang="sr-Latn-RS" dirty="0" smtClean="0"/>
              <a:t>rešavaju reklamacije </a:t>
            </a:r>
            <a:r>
              <a:rPr lang="sr-Latn-RS" dirty="0"/>
              <a:t>proizvoda na način koji je osetljiv na ekološke probleme i koji reaguje na </a:t>
            </a:r>
            <a:r>
              <a:rPr lang="sr-Latn-RS" dirty="0" smtClean="0"/>
              <a:t>njih. </a:t>
            </a:r>
            <a:endParaRPr lang="sr-Latn-RS" b="1" i="1" dirty="0"/>
          </a:p>
        </p:txBody>
      </p:sp>
    </p:spTree>
    <p:extLst>
      <p:ext uri="{BB962C8B-B14F-4D97-AF65-F5344CB8AC3E}">
        <p14:creationId xmlns:p14="http://schemas.microsoft.com/office/powerpoint/2010/main" val="222674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2592288"/>
          </a:xfrm>
        </p:spPr>
        <p:txBody>
          <a:bodyPr>
            <a:normAutofit/>
          </a:bodyPr>
          <a:lstStyle/>
          <a:p>
            <a:pPr algn="just"/>
            <a:r>
              <a:rPr lang="sr-Latn-CS" sz="3200" dirty="0" smtClean="0"/>
              <a:t>Polonsky je dao sledeću definiciju: Zeleni ili ekološki marketing predstavlja sve aktivnosti koje su usmerene na stvaranje i olakšavanje razmena namenjenih zadovoljavanju ljudskih potreba i želja ali uz minimalni negativni uticaj na životnu sredinu.</a:t>
            </a:r>
            <a:endParaRPr lang="sr-Latn-CS" sz="3200" dirty="0"/>
          </a:p>
        </p:txBody>
      </p:sp>
      <p:sp>
        <p:nvSpPr>
          <p:cNvPr id="3" name="Content Placeholder 2"/>
          <p:cNvSpPr>
            <a:spLocks noGrp="1"/>
          </p:cNvSpPr>
          <p:nvPr>
            <p:ph idx="1"/>
          </p:nvPr>
        </p:nvSpPr>
        <p:spPr>
          <a:xfrm>
            <a:off x="0" y="2636912"/>
            <a:ext cx="9144000" cy="4221088"/>
          </a:xfrm>
        </p:spPr>
        <p:txBody>
          <a:bodyPr>
            <a:normAutofit fontScale="92500" lnSpcReduction="10000"/>
          </a:bodyPr>
          <a:lstStyle/>
          <a:p>
            <a:pPr marL="0" indent="0" algn="just">
              <a:buNone/>
            </a:pPr>
            <a:r>
              <a:rPr lang="sr-Latn-CS" dirty="0" smtClean="0"/>
              <a:t>Dakle, ovde srećemo klasičnu ili tradicionalnu definiciju marketinga koja naglašava da se moraju zadovoljiti i interesi organizacije i njihovih potrošača (kao oba učesnika u razmeni), jer se u suprotnom neće obaviti dobrovoljna razmena, ali se takođe stavlja akcenat i na brigu i zaštitu životne sredine, tj. ekološkog okruženja. Teoretičari Peatie i Charter ga, pak, definišu kao kompletan proces upravljanja koji je odgovoran za identifikovanje, anticipiranje, zadovoljavanje potreba potrošača i društva  na profitabilan i održiv način.</a:t>
            </a:r>
            <a:endParaRPr lang="sr-Latn-CS" dirty="0"/>
          </a:p>
        </p:txBody>
      </p:sp>
    </p:spTree>
    <p:extLst>
      <p:ext uri="{BB962C8B-B14F-4D97-AF65-F5344CB8AC3E}">
        <p14:creationId xmlns:p14="http://schemas.microsoft.com/office/powerpoint/2010/main" val="82721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64904"/>
          </a:xfrm>
        </p:spPr>
        <p:txBody>
          <a:bodyPr>
            <a:normAutofit/>
          </a:bodyPr>
          <a:lstStyle/>
          <a:p>
            <a:pPr algn="l"/>
            <a:r>
              <a:rPr lang="sr-Latn-CS" sz="3200" dirty="0" smtClean="0"/>
              <a:t>                             </a:t>
            </a:r>
            <a:r>
              <a:rPr lang="sr-Latn-CS" sz="3200" b="1" dirty="0" smtClean="0"/>
              <a:t>EKOLOŠKA SVEST</a:t>
            </a:r>
            <a:r>
              <a:rPr lang="sr-Latn-CS" sz="3200" dirty="0" smtClean="0"/>
              <a:t/>
            </a:r>
            <a:br>
              <a:rPr lang="sr-Latn-CS" sz="3200" dirty="0" smtClean="0"/>
            </a:br>
            <a:r>
              <a:rPr lang="sr-Latn-CS" sz="2800" dirty="0"/>
              <a:t>E</a:t>
            </a:r>
            <a:r>
              <a:rPr lang="sr-Latn-CS" sz="2800" dirty="0" smtClean="0"/>
              <a:t>kološka svest je pojam koji se odnosi na razvijenu svest čoveka o životnoj sredini, njenim problemima, negativnim uticajima na nju, kao i mogućnostima za smanjenje njenog zagađivanja i dalje degradacije.</a:t>
            </a:r>
            <a:endParaRPr lang="sr-Latn-CS" sz="2800" dirty="0"/>
          </a:p>
        </p:txBody>
      </p:sp>
      <p:sp>
        <p:nvSpPr>
          <p:cNvPr id="3" name="Content Placeholder 2"/>
          <p:cNvSpPr>
            <a:spLocks noGrp="1"/>
          </p:cNvSpPr>
          <p:nvPr>
            <p:ph idx="1"/>
          </p:nvPr>
        </p:nvSpPr>
        <p:spPr>
          <a:xfrm>
            <a:off x="0" y="2348880"/>
            <a:ext cx="9144000" cy="4509120"/>
          </a:xfrm>
        </p:spPr>
        <p:txBody>
          <a:bodyPr>
            <a:normAutofit/>
          </a:bodyPr>
          <a:lstStyle/>
          <a:p>
            <a:pPr marL="0" indent="0">
              <a:buNone/>
            </a:pPr>
            <a:r>
              <a:rPr lang="sr-Latn-CS" sz="2800" dirty="0" smtClean="0"/>
              <a:t>U literaturi je moguće pronaći mnoga shvatanja i definicije društvene svesti. Može se generalno reći da je to istorijska kategorija jer  nastaje u konkretnim društveno-istorijskim uslovima sa pojavom ekološke krize i narušavanja ekološke ravnoteže. Drugim rečima, ona je proizvod krize savremene civilizacije koju bitno karakteriše profiterski industrijalizam i iracionalna i često patološka potrošnja. Sa rastom ekolške krize, raste i ekolška svest jer predstavlja težnju da se iznađe rešenje te krize. Elementi ekološke svesti su: Ekološko znanje, Vrednovanje ekološke situacioje i Ekološko ponašanje. </a:t>
            </a:r>
            <a:endParaRPr lang="sr-Latn-CS" sz="2800" dirty="0"/>
          </a:p>
        </p:txBody>
      </p:sp>
    </p:spTree>
    <p:extLst>
      <p:ext uri="{BB962C8B-B14F-4D97-AF65-F5344CB8AC3E}">
        <p14:creationId xmlns:p14="http://schemas.microsoft.com/office/powerpoint/2010/main" val="26609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708920"/>
          </a:xfrm>
        </p:spPr>
        <p:txBody>
          <a:bodyPr>
            <a:normAutofit/>
          </a:bodyPr>
          <a:lstStyle/>
          <a:p>
            <a:pPr algn="l"/>
            <a:r>
              <a:rPr lang="sr-Latn-CS" sz="2800" dirty="0">
                <a:solidFill>
                  <a:prstClr val="black"/>
                </a:solidFill>
              </a:rPr>
              <a:t>Ekološki svestan pojedinac  smisaono povezuje ekološku, ekonomsku i socijalnu sferu života. Ako pojedinac deponije, smetlišta i đubrišta  posmatra kao nešto za šta on nije kriv i samim tim nije u obavezi da ih uklanja, (kao i da vodu, vazduh i zemljište zagađuje neko drugi), onda se može reći da takav pojedinac nema razvijenu ekološku svest. </a:t>
            </a:r>
            <a:endParaRPr lang="sr-Latn-CS" sz="2800" dirty="0"/>
          </a:p>
        </p:txBody>
      </p:sp>
      <p:sp>
        <p:nvSpPr>
          <p:cNvPr id="3" name="Content Placeholder 2"/>
          <p:cNvSpPr>
            <a:spLocks noGrp="1"/>
          </p:cNvSpPr>
          <p:nvPr>
            <p:ph idx="1"/>
          </p:nvPr>
        </p:nvSpPr>
        <p:spPr>
          <a:xfrm>
            <a:off x="0" y="2708920"/>
            <a:ext cx="9144000" cy="4149080"/>
          </a:xfrm>
        </p:spPr>
        <p:txBody>
          <a:bodyPr/>
          <a:lstStyle/>
          <a:p>
            <a:pPr marL="0" lvl="0" indent="0">
              <a:buNone/>
            </a:pPr>
            <a:r>
              <a:rPr lang="sr-Latn-CS" sz="2800" dirty="0">
                <a:solidFill>
                  <a:prstClr val="black"/>
                </a:solidFill>
              </a:rPr>
              <a:t>Mora da se shvati da je porast životnog standarda direktno povezan sa porastom potrošnje i proizvodnje materijalnih dobara što direktno utiče na iscrpljivanje prirodnih resursa i zagađenje elemenata prirodne sredine. </a:t>
            </a:r>
          </a:p>
          <a:p>
            <a:pPr marL="0" lvl="0" indent="0">
              <a:buNone/>
            </a:pPr>
            <a:r>
              <a:rPr lang="sr-Latn-CS" sz="2800" dirty="0">
                <a:solidFill>
                  <a:prstClr val="black"/>
                </a:solidFill>
              </a:rPr>
              <a:t>Na žalost, rezultati brojnih istraživanja i dalje dokazuju da je ekološka svest uglavnom samo latentna jer sadrži samo saznanja o problemima i eventualno o vrednovanju ekološke situacije ali nije u skladu i sa (praktičnim)  ekološkim ponašanjem. </a:t>
            </a:r>
          </a:p>
          <a:p>
            <a:pPr marL="0" indent="0">
              <a:buNone/>
            </a:pPr>
            <a:endParaRPr lang="sr-Latn-CS" dirty="0"/>
          </a:p>
        </p:txBody>
      </p:sp>
    </p:spTree>
    <p:extLst>
      <p:ext uri="{BB962C8B-B14F-4D97-AF65-F5344CB8AC3E}">
        <p14:creationId xmlns:p14="http://schemas.microsoft.com/office/powerpoint/2010/main" val="31437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140968"/>
          </a:xfrm>
        </p:spPr>
        <p:txBody>
          <a:bodyPr>
            <a:noAutofit/>
          </a:bodyPr>
          <a:lstStyle/>
          <a:p>
            <a:pPr algn="l"/>
            <a:r>
              <a:rPr lang="sr-Latn-CS" sz="2800" dirty="0"/>
              <a:t/>
            </a:r>
            <a:br>
              <a:rPr lang="sr-Latn-CS" sz="2800" dirty="0"/>
            </a:br>
            <a:r>
              <a:rPr lang="vi-VN" sz="2800" dirty="0" smtClean="0">
                <a:latin typeface="Calibri" panose="020F0502020204030204" pitchFamily="34" charset="0"/>
              </a:rPr>
              <a:t>Ekološko </a:t>
            </a:r>
            <a:r>
              <a:rPr lang="vi-VN" sz="2800" dirty="0">
                <a:latin typeface="Calibri" panose="020F0502020204030204" pitchFamily="34" charset="0"/>
              </a:rPr>
              <a:t>ponašanje predstavlja konkretnu akciju pojedinca, grupe ili čitavog društva, čime čovek stavlja svoje znanje u funkciju očuvanja životne sredine i potvrđuje svoju spremnost da svoje kratkoročne interese podredi opštim i zajedničkim interesima, i pre svega interesima budućih generacija. Ekološka zabrinutost ne znači uvek i spremnost za preuzimanjem individualne odgovornosti u svakodnevnom životu pojedinca.</a:t>
            </a:r>
          </a:p>
        </p:txBody>
      </p:sp>
      <p:sp>
        <p:nvSpPr>
          <p:cNvPr id="3" name="Content Placeholder 2"/>
          <p:cNvSpPr>
            <a:spLocks noGrp="1"/>
          </p:cNvSpPr>
          <p:nvPr>
            <p:ph idx="1"/>
          </p:nvPr>
        </p:nvSpPr>
        <p:spPr>
          <a:xfrm>
            <a:off x="0" y="3501008"/>
            <a:ext cx="9144000" cy="3501008"/>
          </a:xfrm>
        </p:spPr>
        <p:txBody>
          <a:bodyPr>
            <a:normAutofit fontScale="92500" lnSpcReduction="10000"/>
          </a:bodyPr>
          <a:lstStyle/>
          <a:p>
            <a:pPr marL="0" indent="0">
              <a:buNone/>
            </a:pPr>
            <a:r>
              <a:rPr lang="sr-Latn-CS" sz="2800" dirty="0" smtClean="0"/>
              <a:t>Cilj ekološke svesti kao atributa postojeće civilizacije, nije revolucionarni preobražaj društva već traženje izlaza iz krize u koju je društvo upalo zbog ugroženosti životne sredine. Ta ekološka svest se manifestuje kroz promenu ličnih navika i životnog stila, kupovinu proizvoda sa ekolškim oznakama ali i u načinu komunikacije sa potrošačima radi zaštite životne sredine. Takođe, ekološki svesni potrošači kroz aktivnosti grupa, pokreta i udruženja vrše pritisak i utiču na stavove i politiku vlade kao i ponašanje privrednih subjekata u usklađivanju sa zahtevima okruženja.  </a:t>
            </a:r>
            <a:endParaRPr lang="sr-Latn-CS" sz="2800" dirty="0"/>
          </a:p>
        </p:txBody>
      </p:sp>
    </p:spTree>
    <p:extLst>
      <p:ext uri="{BB962C8B-B14F-4D97-AF65-F5344CB8AC3E}">
        <p14:creationId xmlns:p14="http://schemas.microsoft.com/office/powerpoint/2010/main" val="2763023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6204</TotalTime>
  <Words>2054</Words>
  <Application>Microsoft Office PowerPoint</Application>
  <PresentationFormat>On-screen Show (4:3)</PresentationFormat>
  <Paragraphs>95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Predmet: EKOLOŠKI MARKETING 3. PREDAVANJE</vt:lpstr>
      <vt:lpstr>Ekološki marketing se javlja krajem XX veka, sa povećanjem zabrinutosti čovečanstva za očuvanje životne sredine.  Ekološki marketing predstavlja jedan od novijih tren-dova u poslovanju sa ciljem da se što uspešnije odgo-vori zahtevima tržišta kao i da se iskoriste svi postojeći potencijali (uz pronalaženje novih) kako bi se što efi-kasnije iskomuniciralo sa  svim segmentima tržišta, a posebno sa  najnovijim segmentom – ekološki svesnih potrošača. Time se, pored ispunjavanja osnovne fun-kcije marketinga (marketing komuniciranja), postižu i drugi ciljevi poslovanja preduzeća a to su proširenje i povećanje plasmana proizvoda i usluga, bolje pozicio-</vt:lpstr>
      <vt:lpstr>Treba praviti razliku između savremenih trendova i tenden-cija u marketingu, s jedne strane,  i ekološkog marketinga kao novog trenda u poslovanju, s druge strane.</vt:lpstr>
      <vt:lpstr>       -Masovno prilagođavanje potrošaču, tj. njegovim potre-bama i željama (naročito velika mogućnost proizvodnje po narudžbinama je kod jahti, stambenih jedinica, auto-mobila, kompjutera, nakita, odevnih kreacija...); -Pojava društvenog ili socijalnog marketinga- čija je uloga uticaj na promeni svesti,vrednosti  i (socijalnog) ponašanja ljudi  sa, recimo, stavljanjem akcenta na zaštitu životne sredine, (samim tim i pojava ekološkog ili zelenog marketinga),  zaštite potrošača, pokretanje brojnih etičkih pitanja (kao što je zloupotreba marketin-</vt:lpstr>
      <vt:lpstr>Definisanje, pojmovna određenja i razgraničenja</vt:lpstr>
      <vt:lpstr>Polonsky je dao sledeću definiciju: Zeleni ili ekološki marketing predstavlja sve aktivnosti koje su usmerene na stvaranje i olakšavanje razmena namenjenih zadovoljavanju ljudskih potreba i želja ali uz minimalni negativni uticaj na životnu sredinu.</vt:lpstr>
      <vt:lpstr>                             EKOLOŠKA SVEST Ekološka svest je pojam koji se odnosi na razvijenu svest čoveka o životnoj sredini, njenim problemima, negativnim uticajima na nju, kao i mogućnostima za smanjenje njenog zagađivanja i dalje degradacije.</vt:lpstr>
      <vt:lpstr>Ekološki svestan pojedinac  smisaono povezuje ekološku, ekonomsku i socijalnu sferu života. Ako pojedinac deponije, smetlišta i đubrišta  posmatra kao nešto za šta on nije kriv i samim tim nije u obavezi da ih uklanja, (kao i da vodu, vazduh i zemljište zagađuje neko drugi), onda se može reći da takav pojedinac nema razvijenu ekološku svest. </vt:lpstr>
      <vt:lpstr> Ekološko ponašanje predstavlja konkretnu akciju pojedinca, grupe ili čitavog društva, čime čovek stavlja svoje znanje u funkciju očuvanja životne sredine i potvrđuje svoju spremnost da svoje kratkoročne interese podredi opštim i zajedničkim interesima, i pre svega interesima budućih generacija. Ekološka zabrinutost ne znači uvek i spremnost za preuzimanjem individualne odgovornosti u svakodnevnom životu pojedinca.</vt:lpstr>
      <vt:lpstr>KOMPONENTE EKOLOŠKE SVESTI</vt:lpstr>
      <vt:lpstr>EKOLOŠKA INTELIGENCIJA</vt:lpstr>
      <vt:lpstr>Reč "Ekološka“ se odnosi na razumevanje organizama i njihovih ekosistema, a reč „inteligencija“ podrazumeva kapacitet da se uči iz iskustva i efikasno ophodi prema svojoj okolini.  </vt:lpstr>
      <vt:lpstr>Faze razvoja ekološkog marketinga i njihove karakteristike</vt:lpstr>
      <vt:lpstr>IV faza kreće od 2000-te godine i u ovoj fazi ponovo dolaze u fokus ekološki podobni proizvodi i usluge, odnosno proizvodi koji su podobniji po životnu sredinu postaju sve popularniji i kod kompanija i kod potrošača. Ekološki marketing se snažno povezuje sa održivim razvojem.</vt:lpstr>
      <vt:lpstr>1. sigurnost, tj. bezbednost (Safety) proizvoda i proizvodnih procesa (po kupce, zaposlene u kompaniji, društvo u celini i životnu sredinu);  2. društvena prihvatljivost (Social acceptability) proizvoda, pripadajućih procesa i ostalih aktivnosti kompanije;  3. održivost (Sustainability) proizvoda, pripadajućih procesa i ostalih aktivnosti kompanije, u smislu što manje upotrebe neobnovljivih resursa;  4. zadovoljstvo (Satisfaction) kupaca, koje ima složenji kontekst od konvencionalnog shvatanja zadovoljstva kupaca proizvodom, jer podrazumeva i zadovoljstvo </vt:lpstr>
      <vt:lpstr>Mogući izazovi primene ekološkog marketinga </vt:lpstr>
      <vt:lpstr>Ekonomski ili fiskalni koncept obuhvata benefite i izazove „ozelenjavanja“ preduzeća - Uvođenjem poreza i taksi („zelene“ takse); - Davanjem zajmova, pomoći, grantova; - Subvencijama; - Kvotama ili trgovinskim sporazumima.</vt:lpstr>
      <vt:lpstr>  Ostvarivanje ovog koncepta zasnovano je na zakonskim regulativama i kroz promenu eko-standarda (ISO 14000 i ISO 14001). Ovo zahteva sve veće ekološko obrazovanje iz kolektivno prihvaćenih ekoloških kodeksa, kao sastavnog dela procesa proizvodnje, trgovine i potrošnje.  I u našoj zemlji povećan je eko standard (ISO 14000), pa se može očekivati da će trgovina izgrađivati svoju poslovnu filozofiju na osnovama ekomarketinga uz afirmaciju ekomenadžmenta upravo zato što je pored funkcionalnih i estetskih karakteristika proizvoda i usluga eko kvalitet postao sastavni deo ''paketa ponude'' trgovinskog preduzeća. </vt:lpstr>
      <vt:lpstr>Kad se pominje „ozelenjavanje“ preduzeća, treba naglasiti da je veoma dug i težak put od proklamovanja zelenog statusa u kompaniji do stvarne realizacije i implementacije, pa čak iako su ta preduzeća/kmpanije spremni da izdvoje zaista veliki budžet za tu namenu.</vt:lpstr>
      <vt:lpstr>kroz uštede utrošaka (tj. što manju potrošnju svih resursa) uz istovremeno postizanje što većeg stepena zaštite životne sredine.</vt:lpstr>
      <vt:lpstr>Osnovne korporativne strategije u ekološkom marketingu</vt:lpstr>
      <vt:lpstr>Svakako, da bi se sve to postiglo, neophodno je odabrati optimalnu eko-marketinšku stratigiju (ili više njih kao miks koji postiže sinergetski efekat) i implementirati je uz adekvatne alate (naravno uz strategije koje su prisutne kod „tradicionalnog marketinga“).</vt:lpstr>
      <vt:lpstr>Kad pričamo o ovim osnovnim korporativnim strategijama u ekološkom marketingu, treba naglasiti veoma veliku (možda čak i primarnu) ulogu šeme takozvanog „TROSTRUKOG  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Predmet: EKOLOŠKI MARKETING 7. PREDAVANJE</dc:title>
  <dc:creator>Sonja</dc:creator>
  <cp:lastModifiedBy>Sonja</cp:lastModifiedBy>
  <cp:revision>392</cp:revision>
  <dcterms:created xsi:type="dcterms:W3CDTF">2020-03-24T17:24:04Z</dcterms:created>
  <dcterms:modified xsi:type="dcterms:W3CDTF">2021-04-16T02:55:20Z</dcterms:modified>
</cp:coreProperties>
</file>