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67" r:id="rId3"/>
    <p:sldId id="278" r:id="rId4"/>
    <p:sldId id="288" r:id="rId5"/>
    <p:sldId id="289" r:id="rId6"/>
    <p:sldId id="290" r:id="rId7"/>
    <p:sldId id="291" r:id="rId8"/>
    <p:sldId id="292" r:id="rId9"/>
    <p:sldId id="297" r:id="rId10"/>
    <p:sldId id="293" r:id="rId11"/>
    <p:sldId id="298" r:id="rId12"/>
    <p:sldId id="295" r:id="rId13"/>
    <p:sldId id="296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6"/>
            <a:ext cx="6583680" cy="3036711"/>
          </a:xfrm>
        </p:spPr>
        <p:txBody>
          <a:bodyPr>
            <a:normAutofit fontScale="90000"/>
          </a:bodyPr>
          <a:lstStyle/>
          <a:p>
            <a:br>
              <a:rPr lang="sr-Latn-RS" dirty="0"/>
            </a:br>
            <a:r>
              <a:rPr lang="sr-Latn-RS" dirty="0"/>
              <a:t>Mehanizmi zaštite ljudskih prava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045C-6FB0-4027-B324-FEED6DD1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Zaštitnik građana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DBEF-8584-427F-8DD1-74BCBC0C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Pritužba</a:t>
            </a:r>
            <a:r>
              <a:rPr lang="en-US" dirty="0"/>
              <a:t> se </a:t>
            </a:r>
            <a:r>
              <a:rPr lang="en-US" dirty="0" err="1"/>
              <a:t>podnosi</a:t>
            </a:r>
            <a:r>
              <a:rPr lang="en-US" dirty="0"/>
              <a:t> u </a:t>
            </a:r>
            <a:r>
              <a:rPr lang="en-US" dirty="0" err="1"/>
              <a:t>pisanoj</a:t>
            </a:r>
            <a:r>
              <a:rPr lang="en-US" dirty="0"/>
              <a:t> </a:t>
            </a:r>
            <a:r>
              <a:rPr lang="en-US" dirty="0" err="1"/>
              <a:t>formi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usmeno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zapisnik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podnošenje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 se ne </a:t>
            </a:r>
            <a:r>
              <a:rPr lang="en-US" dirty="0" err="1"/>
              <a:t>plaća</a:t>
            </a:r>
            <a:r>
              <a:rPr lang="en-US" dirty="0"/>
              <a:t> </a:t>
            </a:r>
            <a:r>
              <a:rPr lang="en-US" dirty="0" err="1"/>
              <a:t>nikakva</a:t>
            </a:r>
            <a:r>
              <a:rPr lang="en-US" dirty="0"/>
              <a:t> </a:t>
            </a:r>
            <a:r>
              <a:rPr lang="en-US" dirty="0" err="1"/>
              <a:t>taksa</a:t>
            </a:r>
            <a:r>
              <a:rPr lang="en-US" dirty="0"/>
              <a:t>,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naknada</a:t>
            </a:r>
            <a:r>
              <a:rPr lang="en-US" dirty="0"/>
              <a:t>.</a:t>
            </a:r>
          </a:p>
          <a:p>
            <a:r>
              <a:rPr lang="en-US" dirty="0" err="1"/>
              <a:t>Pritužba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podneti</a:t>
            </a:r>
            <a:r>
              <a:rPr lang="en-US" dirty="0"/>
              <a:t> </a:t>
            </a:r>
            <a:r>
              <a:rPr lang="en-US" b="1" dirty="0" err="1"/>
              <a:t>najkasnije</a:t>
            </a:r>
            <a:r>
              <a:rPr lang="en-US" b="1" dirty="0"/>
              <a:t> u </a:t>
            </a:r>
            <a:r>
              <a:rPr lang="en-US" b="1" dirty="0" err="1"/>
              <a:t>roku</a:t>
            </a:r>
            <a:r>
              <a:rPr lang="en-US" b="1" dirty="0"/>
              <a:t> </a:t>
            </a:r>
            <a:r>
              <a:rPr lang="en-US" dirty="0">
                <a:solidFill>
                  <a:srgbClr val="FF0000"/>
                </a:solidFill>
              </a:rPr>
              <a:t>od </a:t>
            </a:r>
            <a:r>
              <a:rPr lang="en-US" dirty="0" err="1">
                <a:solidFill>
                  <a:srgbClr val="FF0000"/>
                </a:solidFill>
              </a:rPr>
              <a:t>jedne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godin</a:t>
            </a:r>
            <a:r>
              <a:rPr lang="en-US" dirty="0" err="1"/>
              <a:t>e</a:t>
            </a:r>
            <a:r>
              <a:rPr lang="en-US" dirty="0"/>
              <a:t> od </a:t>
            </a:r>
            <a:r>
              <a:rPr lang="en-US" dirty="0" err="1"/>
              <a:t>izvršene</a:t>
            </a:r>
            <a:r>
              <a:rPr lang="en-US" dirty="0"/>
              <a:t> </a:t>
            </a:r>
            <a:r>
              <a:rPr lang="en-US" dirty="0" err="1"/>
              <a:t>povrede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od </a:t>
            </a:r>
            <a:r>
              <a:rPr lang="en-US" dirty="0" err="1"/>
              <a:t>poslednjeg</a:t>
            </a:r>
            <a:r>
              <a:rPr lang="en-US" dirty="0"/>
              <a:t> </a:t>
            </a:r>
            <a:r>
              <a:rPr lang="en-US" dirty="0" err="1"/>
              <a:t>postupanja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nepostupanja</a:t>
            </a:r>
            <a:r>
              <a:rPr lang="en-US" dirty="0"/>
              <a:t> organa </a:t>
            </a:r>
            <a:r>
              <a:rPr lang="en-US" dirty="0" err="1"/>
              <a:t>uprave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učinjenom</a:t>
            </a:r>
            <a:r>
              <a:rPr lang="en-US" dirty="0"/>
              <a:t> </a:t>
            </a:r>
            <a:r>
              <a:rPr lang="en-US" dirty="0" err="1"/>
              <a:t>povredom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.</a:t>
            </a:r>
          </a:p>
          <a:p>
            <a:r>
              <a:rPr lang="en-US" dirty="0" err="1"/>
              <a:t>Pritužba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naziv</a:t>
            </a:r>
            <a:r>
              <a:rPr lang="en-US" dirty="0"/>
              <a:t> organa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čiji</a:t>
            </a:r>
            <a:r>
              <a:rPr lang="en-US" dirty="0"/>
              <a:t> se rad </a:t>
            </a:r>
            <a:r>
              <a:rPr lang="en-US" dirty="0" err="1"/>
              <a:t>odnosi</a:t>
            </a:r>
            <a:r>
              <a:rPr lang="en-US" dirty="0"/>
              <a:t>,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povrede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, </a:t>
            </a:r>
            <a:r>
              <a:rPr lang="en-US" dirty="0" err="1"/>
              <a:t>činjenice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dokaze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potkrepljuju</a:t>
            </a:r>
            <a:r>
              <a:rPr lang="en-US" dirty="0"/>
              <a:t> </a:t>
            </a:r>
            <a:r>
              <a:rPr lang="en-US" dirty="0" err="1"/>
              <a:t>pritužbu</a:t>
            </a:r>
            <a:r>
              <a:rPr lang="en-US" dirty="0"/>
              <a:t>, </a:t>
            </a:r>
            <a:r>
              <a:rPr lang="en-US" dirty="0" err="1"/>
              <a:t>podatke</a:t>
            </a:r>
            <a:r>
              <a:rPr lang="en-US" dirty="0"/>
              <a:t> o tome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pravna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iskorišćena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o </a:t>
            </a:r>
            <a:r>
              <a:rPr lang="en-US" dirty="0" err="1"/>
              <a:t>podnosiocu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.</a:t>
            </a:r>
          </a:p>
          <a:p>
            <a:r>
              <a:rPr lang="en-US" dirty="0"/>
              <a:t>Na </a:t>
            </a:r>
            <a:r>
              <a:rPr lang="en-US" dirty="0" err="1"/>
              <a:t>zahtev</a:t>
            </a:r>
            <a:r>
              <a:rPr lang="en-US" dirty="0"/>
              <a:t> </a:t>
            </a:r>
            <a:r>
              <a:rPr lang="en-US" dirty="0" err="1"/>
              <a:t>podnosioca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 </a:t>
            </a:r>
            <a:r>
              <a:rPr lang="en-US" dirty="0" err="1"/>
              <a:t>stručna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u </a:t>
            </a:r>
            <a:r>
              <a:rPr lang="en-US" dirty="0" err="1"/>
              <a:t>službi</a:t>
            </a:r>
            <a:r>
              <a:rPr lang="en-US" dirty="0"/>
              <a:t> </a:t>
            </a:r>
            <a:r>
              <a:rPr lang="en-US" dirty="0" err="1"/>
              <a:t>Zaštitnika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dužna</a:t>
            </a:r>
            <a:r>
              <a:rPr lang="en-US" dirty="0"/>
              <a:t> da mu, bez </a:t>
            </a:r>
            <a:r>
              <a:rPr lang="en-US" dirty="0" err="1"/>
              <a:t>naknade</a:t>
            </a:r>
            <a:r>
              <a:rPr lang="en-US" dirty="0"/>
              <a:t>, </a:t>
            </a:r>
            <a:r>
              <a:rPr lang="en-US" dirty="0" err="1"/>
              <a:t>pruže</a:t>
            </a:r>
            <a:r>
              <a:rPr lang="en-US" dirty="0"/>
              <a:t> </a:t>
            </a:r>
            <a:r>
              <a:rPr lang="en-US" dirty="0" err="1"/>
              <a:t>stručnu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u </a:t>
            </a:r>
            <a:r>
              <a:rPr lang="en-US" dirty="0" err="1"/>
              <a:t>sastavljanju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.</a:t>
            </a:r>
          </a:p>
          <a:p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lišena</a:t>
            </a:r>
            <a:r>
              <a:rPr lang="en-US" dirty="0"/>
              <a:t> </a:t>
            </a:r>
            <a:r>
              <a:rPr lang="en-US" dirty="0" err="1"/>
              <a:t>slobode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da </a:t>
            </a:r>
            <a:r>
              <a:rPr lang="en-US" dirty="0" err="1"/>
              <a:t>pritužbu</a:t>
            </a:r>
            <a:r>
              <a:rPr lang="en-US" dirty="0"/>
              <a:t> </a:t>
            </a:r>
            <a:r>
              <a:rPr lang="en-US" dirty="0" err="1"/>
              <a:t>podnesu</a:t>
            </a:r>
            <a:r>
              <a:rPr lang="en-US" dirty="0"/>
              <a:t> u </a:t>
            </a:r>
            <a:r>
              <a:rPr lang="en-US" dirty="0" err="1"/>
              <a:t>zapečaćenoj</a:t>
            </a:r>
            <a:r>
              <a:rPr lang="en-US" dirty="0"/>
              <a:t> </a:t>
            </a:r>
            <a:r>
              <a:rPr lang="en-US" dirty="0" err="1"/>
              <a:t>koverti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ustanovama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lišena</a:t>
            </a:r>
            <a:r>
              <a:rPr lang="en-US" dirty="0"/>
              <a:t> </a:t>
            </a:r>
            <a:r>
              <a:rPr lang="en-US" dirty="0" err="1"/>
              <a:t>slobode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vidan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javan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obezbediti</a:t>
            </a:r>
            <a:r>
              <a:rPr lang="en-US" dirty="0"/>
              <a:t> </a:t>
            </a:r>
            <a:r>
              <a:rPr lang="en-US" dirty="0" err="1"/>
              <a:t>odgovarajuće</a:t>
            </a:r>
            <a:r>
              <a:rPr lang="en-US" dirty="0"/>
              <a:t> </a:t>
            </a:r>
            <a:r>
              <a:rPr lang="en-US" dirty="0" err="1"/>
              <a:t>koverte</a:t>
            </a:r>
            <a:r>
              <a:rPr lang="en-US" dirty="0"/>
              <a:t>, o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staraju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ustanova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ministarstvo</a:t>
            </a:r>
            <a:r>
              <a:rPr lang="en-US" dirty="0"/>
              <a:t> </a:t>
            </a:r>
            <a:r>
              <a:rPr lang="en-US" dirty="0" err="1"/>
              <a:t>nadležno</a:t>
            </a:r>
            <a:r>
              <a:rPr lang="en-US" dirty="0"/>
              <a:t> za </a:t>
            </a:r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pravde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Zaštitnik građana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r>
              <a:rPr lang="en-US" dirty="0"/>
              <a:t>Na </a:t>
            </a:r>
            <a:r>
              <a:rPr lang="en-US" dirty="0" err="1"/>
              <a:t>zahtev</a:t>
            </a:r>
            <a:r>
              <a:rPr lang="en-US" dirty="0"/>
              <a:t> </a:t>
            </a:r>
            <a:r>
              <a:rPr lang="en-US" dirty="0" err="1"/>
              <a:t>podnosioca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 </a:t>
            </a:r>
            <a:r>
              <a:rPr lang="en-US" dirty="0" err="1"/>
              <a:t>stručna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u </a:t>
            </a:r>
            <a:r>
              <a:rPr lang="en-US" dirty="0" err="1"/>
              <a:t>službi</a:t>
            </a:r>
            <a:r>
              <a:rPr lang="en-US" dirty="0"/>
              <a:t> </a:t>
            </a:r>
            <a:r>
              <a:rPr lang="en-US" dirty="0" err="1"/>
              <a:t>Zaštitnika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dužna</a:t>
            </a:r>
            <a:r>
              <a:rPr lang="en-US" dirty="0"/>
              <a:t> da mu, </a:t>
            </a:r>
            <a:r>
              <a:rPr lang="en-US" b="1" dirty="0" err="1"/>
              <a:t>bez</a:t>
            </a:r>
            <a:r>
              <a:rPr lang="en-US" b="1" dirty="0"/>
              <a:t> </a:t>
            </a:r>
            <a:r>
              <a:rPr lang="en-US" b="1" dirty="0" err="1"/>
              <a:t>naknade</a:t>
            </a:r>
            <a:r>
              <a:rPr lang="en-US" dirty="0"/>
              <a:t>, </a:t>
            </a:r>
            <a:r>
              <a:rPr lang="en-US" b="1" dirty="0" err="1"/>
              <a:t>pruže</a:t>
            </a:r>
            <a:r>
              <a:rPr lang="en-US" b="1" dirty="0"/>
              <a:t> </a:t>
            </a:r>
            <a:r>
              <a:rPr lang="en-US" b="1" dirty="0" err="1"/>
              <a:t>stručnu</a:t>
            </a:r>
            <a:r>
              <a:rPr lang="en-US" b="1" dirty="0"/>
              <a:t> </a:t>
            </a:r>
            <a:r>
              <a:rPr lang="en-US" b="1" dirty="0" err="1"/>
              <a:t>pomoć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sastavljanju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.</a:t>
            </a:r>
          </a:p>
          <a:p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lišena</a:t>
            </a:r>
            <a:r>
              <a:rPr lang="en-US" dirty="0"/>
              <a:t> </a:t>
            </a:r>
            <a:r>
              <a:rPr lang="en-US" dirty="0" err="1"/>
              <a:t>slobode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da </a:t>
            </a:r>
            <a:r>
              <a:rPr lang="en-US" dirty="0" err="1"/>
              <a:t>pritužbu</a:t>
            </a:r>
            <a:r>
              <a:rPr lang="en-US" dirty="0"/>
              <a:t> </a:t>
            </a:r>
            <a:r>
              <a:rPr lang="en-US" dirty="0" err="1"/>
              <a:t>podnesu</a:t>
            </a:r>
            <a:r>
              <a:rPr lang="en-US" dirty="0"/>
              <a:t> u </a:t>
            </a:r>
            <a:r>
              <a:rPr lang="en-US" dirty="0" err="1"/>
              <a:t>zapečaćenoj</a:t>
            </a:r>
            <a:r>
              <a:rPr lang="en-US" dirty="0"/>
              <a:t> </a:t>
            </a:r>
            <a:r>
              <a:rPr lang="en-US" dirty="0" err="1"/>
              <a:t>koverti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ustanovama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lišena</a:t>
            </a:r>
            <a:r>
              <a:rPr lang="en-US" dirty="0"/>
              <a:t> </a:t>
            </a:r>
            <a:r>
              <a:rPr lang="en-US" dirty="0" err="1"/>
              <a:t>slobode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vidan</a:t>
            </a:r>
            <a:r>
              <a:rPr lang="en-US" dirty="0"/>
              <a:t> i </a:t>
            </a:r>
            <a:r>
              <a:rPr lang="en-US" dirty="0" err="1"/>
              <a:t>javan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obezbediti</a:t>
            </a:r>
            <a:r>
              <a:rPr lang="en-US" dirty="0"/>
              <a:t> </a:t>
            </a:r>
            <a:r>
              <a:rPr lang="en-US" dirty="0" err="1"/>
              <a:t>odgovarajuće</a:t>
            </a:r>
            <a:r>
              <a:rPr lang="en-US" dirty="0"/>
              <a:t> </a:t>
            </a:r>
            <a:r>
              <a:rPr lang="en-US" dirty="0" err="1"/>
              <a:t>koverte</a:t>
            </a:r>
            <a:r>
              <a:rPr lang="en-US" dirty="0"/>
              <a:t>, o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staraju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ustanova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ministarstvo</a:t>
            </a:r>
            <a:r>
              <a:rPr lang="en-US" dirty="0"/>
              <a:t> </a:t>
            </a:r>
            <a:r>
              <a:rPr lang="en-US" dirty="0" err="1"/>
              <a:t>nadležno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pravde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41C535-4E7E-41BA-83E4-2F869669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Zaštitnik građana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D7246-5874-4DDC-A569-222DCC6A8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r>
              <a:rPr lang="en-US" dirty="0" err="1"/>
              <a:t>Ako</a:t>
            </a:r>
            <a:r>
              <a:rPr lang="en-US" dirty="0"/>
              <a:t> organ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je </a:t>
            </a:r>
            <a:r>
              <a:rPr lang="en-US" dirty="0" err="1"/>
              <a:t>podneta</a:t>
            </a:r>
            <a:r>
              <a:rPr lang="en-US" dirty="0"/>
              <a:t> </a:t>
            </a:r>
            <a:r>
              <a:rPr lang="en-US" dirty="0" err="1"/>
              <a:t>pritužba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otkloni</a:t>
            </a:r>
            <a:r>
              <a:rPr lang="en-US" dirty="0"/>
              <a:t> </a:t>
            </a:r>
            <a:r>
              <a:rPr lang="en-US" dirty="0" err="1"/>
              <a:t>nedostatke</a:t>
            </a:r>
            <a:r>
              <a:rPr lang="en-US" dirty="0"/>
              <a:t>,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o tome </a:t>
            </a:r>
            <a:r>
              <a:rPr lang="en-US" dirty="0" err="1"/>
              <a:t>obavestiti</a:t>
            </a:r>
            <a:r>
              <a:rPr lang="en-US" dirty="0"/>
              <a:t> </a:t>
            </a:r>
            <a:r>
              <a:rPr lang="en-US" dirty="0" err="1"/>
              <a:t>podnosioca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ostaviti</a:t>
            </a:r>
            <a:r>
              <a:rPr lang="en-US" dirty="0"/>
              <a:t> mu </a:t>
            </a:r>
            <a:r>
              <a:rPr lang="en-US" dirty="0" err="1">
                <a:solidFill>
                  <a:srgbClr val="FF0000"/>
                </a:solidFill>
              </a:rPr>
              <a:t>rok</a:t>
            </a:r>
            <a:r>
              <a:rPr lang="en-US" dirty="0">
                <a:solidFill>
                  <a:srgbClr val="FF0000"/>
                </a:solidFill>
              </a:rPr>
              <a:t> od 15 dana </a:t>
            </a:r>
            <a:r>
              <a:rPr lang="en-US" dirty="0"/>
              <a:t>da se </a:t>
            </a:r>
            <a:r>
              <a:rPr lang="en-US" dirty="0" err="1"/>
              <a:t>izjasni</a:t>
            </a:r>
            <a:r>
              <a:rPr lang="en-US" dirty="0"/>
              <a:t> da li je </a:t>
            </a:r>
            <a:r>
              <a:rPr lang="en-US" dirty="0" err="1"/>
              <a:t>takvim</a:t>
            </a:r>
            <a:r>
              <a:rPr lang="en-US" dirty="0"/>
              <a:t> </a:t>
            </a:r>
            <a:r>
              <a:rPr lang="en-US" dirty="0" err="1"/>
              <a:t>postupkom</a:t>
            </a:r>
            <a:r>
              <a:rPr lang="en-US" dirty="0"/>
              <a:t> </a:t>
            </a:r>
            <a:r>
              <a:rPr lang="en-US" dirty="0" err="1"/>
              <a:t>zadovoljan</a:t>
            </a:r>
            <a:r>
              <a:rPr lang="en-US" dirty="0"/>
              <a:t>.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podnosilac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 </a:t>
            </a:r>
            <a:r>
              <a:rPr lang="en-US" dirty="0" err="1"/>
              <a:t>odgovori</a:t>
            </a:r>
            <a:r>
              <a:rPr lang="en-US" dirty="0"/>
              <a:t> da je </a:t>
            </a:r>
            <a:r>
              <a:rPr lang="en-US" dirty="0" err="1"/>
              <a:t>zadovoljan</a:t>
            </a:r>
            <a:r>
              <a:rPr lang="en-US" dirty="0"/>
              <a:t> </a:t>
            </a:r>
            <a:r>
              <a:rPr lang="en-US" dirty="0" err="1"/>
              <a:t>načinom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otklonjen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podnosilac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 </a:t>
            </a:r>
            <a:r>
              <a:rPr lang="en-US" dirty="0" err="1"/>
              <a:t>uopšte</a:t>
            </a:r>
            <a:r>
              <a:rPr lang="en-US" dirty="0"/>
              <a:t> ne </a:t>
            </a:r>
            <a:r>
              <a:rPr lang="en-US" dirty="0" err="1"/>
              <a:t>odgovori</a:t>
            </a:r>
            <a:r>
              <a:rPr lang="en-US" dirty="0"/>
              <a:t> u </a:t>
            </a:r>
            <a:r>
              <a:rPr lang="en-US" dirty="0" err="1"/>
              <a:t>ostavljenom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,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obustaviti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41C535-4E7E-41BA-83E4-2F869669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Zaštitnik građana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D7246-5874-4DDC-A569-222DCC6A8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N</a:t>
            </a:r>
            <a:r>
              <a:rPr lang="en-US" dirty="0" err="1"/>
              <a:t>akon</a:t>
            </a:r>
            <a:r>
              <a:rPr lang="en-US" dirty="0"/>
              <a:t> </a:t>
            </a:r>
            <a:r>
              <a:rPr lang="en-US" dirty="0" err="1"/>
              <a:t>utvrđivanja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relevantnih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okolnosti</a:t>
            </a:r>
            <a:r>
              <a:rPr lang="en-US" dirty="0"/>
              <a:t>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obavestiti</a:t>
            </a:r>
            <a:r>
              <a:rPr lang="en-US" dirty="0"/>
              <a:t> </a:t>
            </a:r>
            <a:r>
              <a:rPr lang="en-US" dirty="0" err="1"/>
              <a:t>podnosioca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 da je </a:t>
            </a:r>
            <a:r>
              <a:rPr lang="en-US" dirty="0" err="1"/>
              <a:t>pritužba</a:t>
            </a:r>
            <a:r>
              <a:rPr lang="en-US" dirty="0"/>
              <a:t> </a:t>
            </a:r>
            <a:r>
              <a:rPr lang="en-US" dirty="0" err="1"/>
              <a:t>neosnovana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utvrditi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postojali</a:t>
            </a:r>
            <a:r>
              <a:rPr lang="en-US" dirty="0"/>
              <a:t> </a:t>
            </a:r>
            <a:r>
              <a:rPr lang="en-US" dirty="0" err="1"/>
              <a:t>nedostaci</a:t>
            </a:r>
            <a:r>
              <a:rPr lang="en-US" dirty="0"/>
              <a:t> u </a:t>
            </a:r>
            <a:r>
              <a:rPr lang="en-US" dirty="0" err="1"/>
              <a:t>radu</a:t>
            </a:r>
            <a:r>
              <a:rPr lang="en-US" dirty="0"/>
              <a:t> organa </a:t>
            </a:r>
            <a:r>
              <a:rPr lang="en-US" dirty="0" err="1"/>
              <a:t>uprave</a:t>
            </a:r>
            <a:r>
              <a:rPr lang="en-US" dirty="0"/>
              <a:t>.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nađe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postojali</a:t>
            </a:r>
            <a:r>
              <a:rPr lang="en-US" dirty="0"/>
              <a:t> </a:t>
            </a:r>
            <a:r>
              <a:rPr lang="en-US" dirty="0" err="1"/>
              <a:t>nedostaci</a:t>
            </a:r>
            <a:r>
              <a:rPr lang="en-US" dirty="0"/>
              <a:t> u </a:t>
            </a:r>
            <a:r>
              <a:rPr lang="en-US" dirty="0" err="1"/>
              <a:t>radu</a:t>
            </a:r>
            <a:r>
              <a:rPr lang="en-US" dirty="0"/>
              <a:t> organa </a:t>
            </a:r>
            <a:r>
              <a:rPr lang="en-US" dirty="0" err="1"/>
              <a:t>uprave</a:t>
            </a:r>
            <a:r>
              <a:rPr lang="en-US" dirty="0"/>
              <a:t>,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uputiti</a:t>
            </a:r>
            <a:r>
              <a:rPr lang="en-US" dirty="0"/>
              <a:t> </a:t>
            </a:r>
            <a:r>
              <a:rPr lang="en-US" dirty="0" err="1"/>
              <a:t>preporuku</a:t>
            </a:r>
            <a:r>
              <a:rPr lang="en-US" dirty="0"/>
              <a:t> </a:t>
            </a:r>
            <a:r>
              <a:rPr lang="en-US" dirty="0" err="1"/>
              <a:t>organu</a:t>
            </a:r>
            <a:r>
              <a:rPr lang="en-US" dirty="0"/>
              <a:t> o tome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uočeni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otkloniti</a:t>
            </a:r>
            <a:r>
              <a:rPr lang="en-US" dirty="0"/>
              <a:t>.</a:t>
            </a:r>
          </a:p>
          <a:p>
            <a:r>
              <a:rPr lang="en-US" dirty="0"/>
              <a:t>Organ </a:t>
            </a:r>
            <a:r>
              <a:rPr lang="en-US" dirty="0" err="1"/>
              <a:t>uprave</a:t>
            </a:r>
            <a:r>
              <a:rPr lang="en-US" dirty="0"/>
              <a:t> je </a:t>
            </a:r>
            <a:r>
              <a:rPr lang="en-US" dirty="0" err="1"/>
              <a:t>dužan</a:t>
            </a:r>
            <a:r>
              <a:rPr lang="en-US" dirty="0"/>
              <a:t> da, </a:t>
            </a:r>
            <a:r>
              <a:rPr lang="en-US" dirty="0" err="1"/>
              <a:t>najkasnije</a:t>
            </a:r>
            <a:r>
              <a:rPr lang="en-US" dirty="0"/>
              <a:t> u </a:t>
            </a:r>
            <a:r>
              <a:rPr lang="en-US" dirty="0" err="1"/>
              <a:t>roku</a:t>
            </a:r>
            <a:r>
              <a:rPr lang="en-US" dirty="0"/>
              <a:t> od 60 dana od dana </a:t>
            </a:r>
            <a:r>
              <a:rPr lang="en-US" dirty="0" err="1"/>
              <a:t>dobijanja</a:t>
            </a:r>
            <a:r>
              <a:rPr lang="en-US" dirty="0"/>
              <a:t> </a:t>
            </a:r>
            <a:r>
              <a:rPr lang="en-US" dirty="0" err="1"/>
              <a:t>preporuke</a:t>
            </a:r>
            <a:r>
              <a:rPr lang="en-US" dirty="0"/>
              <a:t> </a:t>
            </a:r>
            <a:r>
              <a:rPr lang="en-US" dirty="0" err="1"/>
              <a:t>obavesti</a:t>
            </a:r>
            <a:r>
              <a:rPr lang="en-US" dirty="0"/>
              <a:t> </a:t>
            </a:r>
            <a:r>
              <a:rPr lang="en-US" dirty="0" err="1"/>
              <a:t>Zaštitnika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o tome da li je </a:t>
            </a:r>
            <a:r>
              <a:rPr lang="en-US" dirty="0" err="1"/>
              <a:t>postupio</a:t>
            </a:r>
            <a:r>
              <a:rPr lang="en-US" dirty="0"/>
              <a:t> po </a:t>
            </a:r>
            <a:r>
              <a:rPr lang="en-US" dirty="0" err="1"/>
              <a:t>preporuci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otklonio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da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obavesti</a:t>
            </a:r>
            <a:r>
              <a:rPr lang="en-US" dirty="0"/>
              <a:t> o </a:t>
            </a:r>
            <a:r>
              <a:rPr lang="en-US" dirty="0" err="1"/>
              <a:t>razlozima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postupio</a:t>
            </a:r>
            <a:r>
              <a:rPr lang="en-US" dirty="0"/>
              <a:t> po </a:t>
            </a:r>
            <a:r>
              <a:rPr lang="en-US" dirty="0" err="1"/>
              <a:t>preporuci</a:t>
            </a:r>
            <a:r>
              <a:rPr lang="en-US" dirty="0"/>
              <a:t>.</a:t>
            </a:r>
          </a:p>
          <a:p>
            <a:r>
              <a:rPr lang="en-US" dirty="0" err="1"/>
              <a:t>Izuzetno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opasnost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neotklanjanja</a:t>
            </a:r>
            <a:r>
              <a:rPr lang="en-US" dirty="0"/>
              <a:t> </a:t>
            </a:r>
            <a:r>
              <a:rPr lang="en-US" dirty="0" err="1"/>
              <a:t>nedostatka</a:t>
            </a:r>
            <a:r>
              <a:rPr lang="en-US" dirty="0"/>
              <a:t>,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podnosioca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trajno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značajnom</a:t>
            </a:r>
            <a:r>
              <a:rPr lang="en-US" dirty="0"/>
              <a:t> </a:t>
            </a:r>
            <a:r>
              <a:rPr lang="en-US" dirty="0" err="1"/>
              <a:t>obimu</a:t>
            </a:r>
            <a:r>
              <a:rPr lang="en-US" dirty="0"/>
              <a:t> </a:t>
            </a:r>
            <a:r>
              <a:rPr lang="en-US" dirty="0" err="1"/>
              <a:t>oštećena</a:t>
            </a:r>
            <a:r>
              <a:rPr lang="en-US" dirty="0"/>
              <a:t>,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u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preporuci</a:t>
            </a:r>
            <a:r>
              <a:rPr lang="en-US" dirty="0"/>
              <a:t> </a:t>
            </a:r>
            <a:r>
              <a:rPr lang="en-US" dirty="0" err="1"/>
              <a:t>organu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utvrditi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kraći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za </a:t>
            </a:r>
            <a:r>
              <a:rPr lang="en-US" dirty="0" err="1"/>
              <a:t>otklanjanje</a:t>
            </a:r>
            <a:r>
              <a:rPr lang="en-US" dirty="0"/>
              <a:t> </a:t>
            </a:r>
            <a:r>
              <a:rPr lang="en-US" dirty="0" err="1"/>
              <a:t>nedostatka</a:t>
            </a:r>
            <a:r>
              <a:rPr lang="en-US" dirty="0"/>
              <a:t>, s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kraći</a:t>
            </a:r>
            <a:r>
              <a:rPr lang="en-US" dirty="0"/>
              <a:t> od 15 dana.</a:t>
            </a:r>
          </a:p>
          <a:p>
            <a:r>
              <a:rPr lang="en-US" dirty="0" err="1"/>
              <a:t>Ako</a:t>
            </a:r>
            <a:r>
              <a:rPr lang="en-US" dirty="0"/>
              <a:t> organ </a:t>
            </a:r>
            <a:r>
              <a:rPr lang="en-US" dirty="0" err="1"/>
              <a:t>uprave</a:t>
            </a:r>
            <a:r>
              <a:rPr lang="en-US" dirty="0"/>
              <a:t> ne </a:t>
            </a:r>
            <a:r>
              <a:rPr lang="en-US" dirty="0" err="1"/>
              <a:t>postupi</a:t>
            </a:r>
            <a:r>
              <a:rPr lang="en-US" dirty="0"/>
              <a:t> po </a:t>
            </a:r>
            <a:r>
              <a:rPr lang="en-US" dirty="0" err="1"/>
              <a:t>preporuci</a:t>
            </a:r>
            <a:r>
              <a:rPr lang="en-US" dirty="0"/>
              <a:t>,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o tome da </a:t>
            </a:r>
            <a:r>
              <a:rPr lang="en-US" dirty="0" err="1"/>
              <a:t>obavesti</a:t>
            </a:r>
            <a:r>
              <a:rPr lang="en-US" dirty="0"/>
              <a:t> </a:t>
            </a:r>
            <a:r>
              <a:rPr lang="en-US" dirty="0" err="1"/>
              <a:t>javnost</a:t>
            </a:r>
            <a:r>
              <a:rPr lang="en-US" dirty="0"/>
              <a:t>, </a:t>
            </a:r>
            <a:r>
              <a:rPr lang="en-US" dirty="0" err="1"/>
              <a:t>Skupštinu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Vladu</a:t>
            </a:r>
            <a:r>
              <a:rPr lang="en-US" dirty="0"/>
              <a:t>, a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preporuči</a:t>
            </a:r>
            <a:r>
              <a:rPr lang="en-US" dirty="0"/>
              <a:t> 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funkcionera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rukovodi</a:t>
            </a:r>
            <a:r>
              <a:rPr lang="en-US" dirty="0"/>
              <a:t> </a:t>
            </a:r>
            <a:r>
              <a:rPr lang="en-US" dirty="0" err="1"/>
              <a:t>organom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Zaštitnik građana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pPr algn="just"/>
            <a:r>
              <a:rPr lang="en-US" dirty="0" err="1"/>
              <a:t>Izuzetno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opasnost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neotklanjanja</a:t>
            </a:r>
            <a:r>
              <a:rPr lang="en-US" dirty="0"/>
              <a:t> </a:t>
            </a:r>
            <a:r>
              <a:rPr lang="en-US" dirty="0" err="1"/>
              <a:t>nedostatka</a:t>
            </a:r>
            <a:r>
              <a:rPr lang="en-US" dirty="0"/>
              <a:t>,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podnosioca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trajno</a:t>
            </a:r>
            <a:r>
              <a:rPr lang="en-US" dirty="0"/>
              <a:t> i u </a:t>
            </a:r>
            <a:r>
              <a:rPr lang="en-US" dirty="0" err="1"/>
              <a:t>značajnom</a:t>
            </a:r>
            <a:r>
              <a:rPr lang="en-US" dirty="0"/>
              <a:t> </a:t>
            </a:r>
            <a:r>
              <a:rPr lang="en-US" dirty="0" err="1"/>
              <a:t>obimu</a:t>
            </a:r>
            <a:r>
              <a:rPr lang="en-US" dirty="0"/>
              <a:t> </a:t>
            </a:r>
            <a:r>
              <a:rPr lang="en-US" dirty="0" err="1"/>
              <a:t>oštećena</a:t>
            </a:r>
            <a:r>
              <a:rPr lang="en-US" dirty="0"/>
              <a:t>,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u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preporuci</a:t>
            </a:r>
            <a:r>
              <a:rPr lang="en-US" dirty="0"/>
              <a:t> </a:t>
            </a:r>
            <a:r>
              <a:rPr lang="en-US" dirty="0" err="1"/>
              <a:t>organu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utvrditi</a:t>
            </a:r>
            <a:r>
              <a:rPr lang="en-US" dirty="0"/>
              <a:t> i </a:t>
            </a:r>
            <a:r>
              <a:rPr lang="en-US" dirty="0" err="1"/>
              <a:t>kraći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otklanjanje</a:t>
            </a:r>
            <a:r>
              <a:rPr lang="en-US" dirty="0"/>
              <a:t> </a:t>
            </a:r>
            <a:r>
              <a:rPr lang="en-US" dirty="0" err="1"/>
              <a:t>nedostatka</a:t>
            </a:r>
            <a:r>
              <a:rPr lang="en-US" dirty="0"/>
              <a:t>, s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kraći</a:t>
            </a:r>
            <a:r>
              <a:rPr lang="en-US" dirty="0"/>
              <a:t> od 15 </a:t>
            </a:r>
            <a:r>
              <a:rPr lang="en-US" dirty="0" err="1"/>
              <a:t>dana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Ako</a:t>
            </a:r>
            <a:r>
              <a:rPr lang="en-US" dirty="0"/>
              <a:t> organ </a:t>
            </a:r>
            <a:r>
              <a:rPr lang="en-US" dirty="0" err="1"/>
              <a:t>uprave</a:t>
            </a:r>
            <a:r>
              <a:rPr lang="en-US" dirty="0"/>
              <a:t> ne </a:t>
            </a:r>
            <a:r>
              <a:rPr lang="en-US" dirty="0" err="1"/>
              <a:t>postupi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preporuci</a:t>
            </a:r>
            <a:r>
              <a:rPr lang="en-US" dirty="0"/>
              <a:t>,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o tome da </a:t>
            </a:r>
            <a:r>
              <a:rPr lang="en-US" dirty="0" err="1"/>
              <a:t>obavesti</a:t>
            </a:r>
            <a:r>
              <a:rPr lang="en-US" dirty="0"/>
              <a:t> </a:t>
            </a:r>
            <a:r>
              <a:rPr lang="en-US" dirty="0" err="1"/>
              <a:t>javnost</a:t>
            </a:r>
            <a:r>
              <a:rPr lang="en-US" dirty="0"/>
              <a:t>, </a:t>
            </a:r>
            <a:r>
              <a:rPr lang="en-US" dirty="0" err="1"/>
              <a:t>Skupštinu</a:t>
            </a:r>
            <a:r>
              <a:rPr lang="en-US" dirty="0"/>
              <a:t> i </a:t>
            </a:r>
            <a:r>
              <a:rPr lang="en-US" dirty="0" err="1"/>
              <a:t>Vladu</a:t>
            </a:r>
            <a:r>
              <a:rPr lang="en-US" dirty="0"/>
              <a:t>, a </a:t>
            </a:r>
            <a:r>
              <a:rPr lang="en-US" dirty="0" err="1"/>
              <a:t>može</a:t>
            </a:r>
            <a:r>
              <a:rPr lang="en-US" dirty="0"/>
              <a:t> i da </a:t>
            </a:r>
            <a:r>
              <a:rPr lang="en-US" dirty="0" err="1"/>
              <a:t>preporuči</a:t>
            </a:r>
            <a:r>
              <a:rPr lang="en-US" dirty="0"/>
              <a:t> 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funkcionera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rukovodi</a:t>
            </a:r>
            <a:r>
              <a:rPr lang="en-US" dirty="0"/>
              <a:t> </a:t>
            </a:r>
            <a:r>
              <a:rPr lang="en-US" dirty="0" err="1"/>
              <a:t>organom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Zaštitnik građana -Ombudsman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045C-6FB0-4027-B324-FEED6DD1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Zaštitik građana- pojam i nadležnost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DBEF-8584-427F-8DD1-74BCBC0C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dirty="0"/>
          </a:p>
          <a:p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je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nezavisan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 </a:t>
            </a:r>
            <a:r>
              <a:rPr lang="en-US" dirty="0" err="1"/>
              <a:t>koji</a:t>
            </a:r>
            <a:r>
              <a:rPr lang="sr-Latn-RS" dirty="0"/>
              <a:t>:</a:t>
            </a:r>
          </a:p>
          <a:p>
            <a:r>
              <a:rPr lang="sr-Latn-RS" dirty="0"/>
              <a:t>stara se o zaštiti i unapređenju ljudskih i manjinskih prava i sloboda</a:t>
            </a:r>
          </a:p>
          <a:p>
            <a:r>
              <a:rPr lang="en-US" dirty="0"/>
              <a:t> </a:t>
            </a:r>
            <a:r>
              <a:rPr lang="en-US" dirty="0" err="1"/>
              <a:t>štiti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sr-Latn-RS" dirty="0"/>
              <a:t>, kako </a:t>
            </a:r>
            <a:r>
              <a:rPr lang="sr-Latn-RS" b="1" dirty="0"/>
              <a:t>fizičkih lica</a:t>
            </a:r>
            <a:r>
              <a:rPr lang="sr-Latn-RS" dirty="0"/>
              <a:t>, </a:t>
            </a:r>
            <a:r>
              <a:rPr lang="sr-Latn-RS" u="sng" dirty="0"/>
              <a:t>domaćih i stra</a:t>
            </a:r>
            <a:r>
              <a:rPr lang="en-US" u="sng" dirty="0"/>
              <a:t>n</a:t>
            </a:r>
            <a:r>
              <a:rPr lang="sr-Latn-RS" u="sng" dirty="0"/>
              <a:t>ih</a:t>
            </a:r>
            <a:r>
              <a:rPr lang="sr-Latn-RS" dirty="0"/>
              <a:t>, tako i </a:t>
            </a:r>
            <a:r>
              <a:rPr lang="sr-Latn-RS" b="1" dirty="0"/>
              <a:t>pravnih lica </a:t>
            </a:r>
            <a:r>
              <a:rPr lang="sr-Latn-RS" dirty="0"/>
              <a:t>o čijim pravima odlučuju organi uprave </a:t>
            </a:r>
          </a:p>
          <a:p>
            <a:r>
              <a:rPr lang="en-US" dirty="0" err="1"/>
              <a:t>kontroliše</a:t>
            </a:r>
            <a:r>
              <a:rPr lang="en-US" dirty="0"/>
              <a:t> rad organa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, organa </a:t>
            </a:r>
            <a:r>
              <a:rPr lang="en-US" dirty="0" err="1"/>
              <a:t>nadležnog</a:t>
            </a:r>
            <a:r>
              <a:rPr lang="en-US" dirty="0"/>
              <a:t> za </a:t>
            </a:r>
            <a:r>
              <a:rPr lang="en-US" dirty="0" err="1"/>
              <a:t>pravnu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imovinskih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i </a:t>
            </a:r>
            <a:r>
              <a:rPr lang="en-US" dirty="0" err="1"/>
              <a:t>interesa</a:t>
            </a:r>
            <a:r>
              <a:rPr lang="en-US" dirty="0"/>
              <a:t> </a:t>
            </a:r>
            <a:r>
              <a:rPr lang="en-US" dirty="0" err="1"/>
              <a:t>Republike</a:t>
            </a:r>
            <a:r>
              <a:rPr lang="en-US" dirty="0"/>
              <a:t> </a:t>
            </a:r>
            <a:r>
              <a:rPr lang="en-US" dirty="0" err="1"/>
              <a:t>Srbije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drugih</a:t>
            </a:r>
            <a:r>
              <a:rPr lang="en-US" dirty="0"/>
              <a:t> organa i </a:t>
            </a:r>
            <a:r>
              <a:rPr lang="en-US" dirty="0" err="1"/>
              <a:t>organizacija</a:t>
            </a:r>
            <a:r>
              <a:rPr lang="en-US" dirty="0"/>
              <a:t>, </a:t>
            </a:r>
            <a:r>
              <a:rPr lang="en-US" dirty="0" err="1"/>
              <a:t>preduzeća</a:t>
            </a:r>
            <a:r>
              <a:rPr lang="en-US" dirty="0"/>
              <a:t> i </a:t>
            </a:r>
            <a:r>
              <a:rPr lang="en-US" dirty="0" err="1"/>
              <a:t>ustanova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poverena</a:t>
            </a:r>
            <a:r>
              <a:rPr lang="en-US" dirty="0"/>
              <a:t> </a:t>
            </a:r>
            <a:r>
              <a:rPr lang="en-US" dirty="0" err="1"/>
              <a:t>javna</a:t>
            </a:r>
            <a:r>
              <a:rPr lang="en-US" dirty="0"/>
              <a:t> </a:t>
            </a:r>
            <a:r>
              <a:rPr lang="en-US" dirty="0" err="1"/>
              <a:t>ovlašćenja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045C-6FB0-4027-B324-FEED6DD1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Zaštitnik građana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DBEF-8584-427F-8DD1-74BCBC0C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Latn-RS" dirty="0"/>
          </a:p>
          <a:p>
            <a:r>
              <a:rPr lang="sr-Latn-RS" dirty="0"/>
              <a:t>Z</a:t>
            </a:r>
            <a:r>
              <a:rPr lang="en-US" dirty="0" err="1"/>
              <a:t>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je </a:t>
            </a:r>
            <a:r>
              <a:rPr lang="en-US" dirty="0" err="1"/>
              <a:t>nezavisan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samostalan</a:t>
            </a:r>
            <a:r>
              <a:rPr lang="en-US" dirty="0"/>
              <a:t> u </a:t>
            </a:r>
            <a:r>
              <a:rPr lang="en-US" dirty="0" err="1"/>
              <a:t>obavljanju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sr-Latn-R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niko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da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njegov</a:t>
            </a:r>
            <a:r>
              <a:rPr lang="en-US" dirty="0"/>
              <a:t> rad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postupanje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obavljanju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nadležnosti</a:t>
            </a:r>
            <a:r>
              <a:rPr lang="en-US" dirty="0"/>
              <a:t>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postupa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Ustava</a:t>
            </a:r>
            <a:r>
              <a:rPr lang="en-US" dirty="0"/>
              <a:t>, </a:t>
            </a:r>
            <a:r>
              <a:rPr lang="en-US" dirty="0" err="1"/>
              <a:t>zakona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propisa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opštih</a:t>
            </a:r>
            <a:r>
              <a:rPr lang="en-US" dirty="0"/>
              <a:t> </a:t>
            </a:r>
            <a:r>
              <a:rPr lang="en-US" dirty="0" err="1"/>
              <a:t>akata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ratifikovanih</a:t>
            </a:r>
            <a:r>
              <a:rPr lang="en-US" dirty="0"/>
              <a:t> </a:t>
            </a:r>
            <a:r>
              <a:rPr lang="en-US" dirty="0" err="1"/>
              <a:t>međunarodnih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opšteprihvaćenih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međunarodnog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.</a:t>
            </a:r>
          </a:p>
          <a:p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za </a:t>
            </a:r>
            <a:r>
              <a:rPr lang="en-US" dirty="0" err="1"/>
              <a:t>svoj</a:t>
            </a:r>
            <a:r>
              <a:rPr lang="en-US" dirty="0"/>
              <a:t> rad </a:t>
            </a:r>
            <a:r>
              <a:rPr lang="en-US" b="1" dirty="0" err="1">
                <a:solidFill>
                  <a:srgbClr val="FF0000"/>
                </a:solidFill>
              </a:rPr>
              <a:t>odgovara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Narodnoj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skupštini</a:t>
            </a:r>
            <a:r>
              <a:rPr lang="sr-Latn-RS" dirty="0"/>
              <a:t>.</a:t>
            </a:r>
          </a:p>
          <a:p>
            <a:r>
              <a:rPr lang="sr-Latn-RS" dirty="0"/>
              <a:t>Z</a:t>
            </a:r>
            <a:r>
              <a:rPr lang="en-US" dirty="0" err="1"/>
              <a:t>aštitnika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bira</a:t>
            </a:r>
            <a:r>
              <a:rPr lang="en-US" dirty="0"/>
              <a:t> </a:t>
            </a:r>
            <a:r>
              <a:rPr lang="sr-Latn-RS" dirty="0"/>
              <a:t>Narodna skupština, </a:t>
            </a:r>
            <a:r>
              <a:rPr lang="en-US" dirty="0" err="1"/>
              <a:t>većinom</a:t>
            </a:r>
            <a:r>
              <a:rPr lang="en-US" dirty="0"/>
              <a:t> </a:t>
            </a:r>
            <a:r>
              <a:rPr lang="en-US" dirty="0" err="1"/>
              <a:t>glasova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narodnih</a:t>
            </a:r>
            <a:r>
              <a:rPr lang="en-US" dirty="0"/>
              <a:t> </a:t>
            </a:r>
            <a:r>
              <a:rPr lang="en-US" dirty="0" err="1"/>
              <a:t>poslanika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predlog</a:t>
            </a:r>
            <a:r>
              <a:rPr lang="en-US" dirty="0"/>
              <a:t> </a:t>
            </a:r>
            <a:r>
              <a:rPr lang="en-US" dirty="0" err="1"/>
              <a:t>odbora</a:t>
            </a:r>
            <a:r>
              <a:rPr lang="en-US" dirty="0"/>
              <a:t> </a:t>
            </a:r>
            <a:r>
              <a:rPr lang="en-US" dirty="0" err="1"/>
              <a:t>nadležnog</a:t>
            </a:r>
            <a:r>
              <a:rPr lang="en-US" dirty="0"/>
              <a:t> za </a:t>
            </a:r>
            <a:r>
              <a:rPr lang="en-US" dirty="0" err="1"/>
              <a:t>ustavna</a:t>
            </a:r>
            <a:r>
              <a:rPr lang="en-US" dirty="0"/>
              <a:t> </a:t>
            </a:r>
            <a:r>
              <a:rPr lang="en-US" dirty="0" err="1"/>
              <a:t>pitanja</a:t>
            </a:r>
            <a:endParaRPr lang="sr-Latn-RS" dirty="0"/>
          </a:p>
          <a:p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 ne </a:t>
            </a:r>
            <a:r>
              <a:rPr lang="en-US" dirty="0" err="1"/>
              <a:t>mo</a:t>
            </a:r>
            <a:r>
              <a:rPr lang="sr-Latn-RS" dirty="0"/>
              <a:t>že</a:t>
            </a:r>
            <a:r>
              <a:rPr lang="en-US" dirty="0"/>
              <a:t> bit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član</a:t>
            </a:r>
            <a:r>
              <a:rPr lang="en-US" dirty="0"/>
              <a:t> </a:t>
            </a:r>
            <a:r>
              <a:rPr lang="en-US" dirty="0" err="1"/>
              <a:t>političkih</a:t>
            </a:r>
            <a:r>
              <a:rPr lang="en-US" dirty="0"/>
              <a:t> </a:t>
            </a:r>
            <a:r>
              <a:rPr lang="en-US" dirty="0" err="1"/>
              <a:t>stranaka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045C-6FB0-4027-B324-FEED6DD1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Zaštitnik građana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DBEF-8584-427F-8DD1-74BCBC0C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r>
              <a:rPr lang="sr-Latn-RS" dirty="0"/>
              <a:t>Z</a:t>
            </a:r>
            <a:r>
              <a:rPr lang="en-US" dirty="0" err="1"/>
              <a:t>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je </a:t>
            </a:r>
            <a:r>
              <a:rPr lang="en-US" dirty="0" err="1"/>
              <a:t>ovlašćen</a:t>
            </a:r>
            <a:r>
              <a:rPr lang="en-US" dirty="0"/>
              <a:t> da </a:t>
            </a:r>
            <a:r>
              <a:rPr lang="en-US" dirty="0" err="1"/>
              <a:t>kontroliše</a:t>
            </a:r>
            <a:endParaRPr lang="sr-Latn-RS" dirty="0"/>
          </a:p>
          <a:p>
            <a:pPr lvl="1"/>
            <a:r>
              <a:rPr lang="en-US" dirty="0"/>
              <a:t> </a:t>
            </a:r>
            <a:r>
              <a:rPr lang="en-US" dirty="0" err="1"/>
              <a:t>poštovanje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utvrđuje</a:t>
            </a:r>
            <a:r>
              <a:rPr lang="en-US" dirty="0"/>
              <a:t> </a:t>
            </a:r>
            <a:r>
              <a:rPr lang="en-US" dirty="0" err="1"/>
              <a:t>povrede</a:t>
            </a:r>
            <a:r>
              <a:rPr lang="en-US" dirty="0"/>
              <a:t> </a:t>
            </a:r>
            <a:r>
              <a:rPr lang="en-US" dirty="0" err="1"/>
              <a:t>učinjene</a:t>
            </a:r>
            <a:r>
              <a:rPr lang="en-US" dirty="0"/>
              <a:t> </a:t>
            </a:r>
            <a:r>
              <a:rPr lang="en-US" i="1" dirty="0" err="1"/>
              <a:t>aktima</a:t>
            </a:r>
            <a:r>
              <a:rPr lang="en-US" i="1" dirty="0"/>
              <a:t>, </a:t>
            </a:r>
            <a:r>
              <a:rPr lang="en-US" i="1" dirty="0" err="1"/>
              <a:t>radnjama</a:t>
            </a:r>
            <a:r>
              <a:rPr lang="en-US" i="1" dirty="0"/>
              <a:t> </a:t>
            </a:r>
            <a:r>
              <a:rPr lang="en-US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nečinjenjem</a:t>
            </a:r>
            <a:r>
              <a:rPr lang="en-US" i="1" dirty="0"/>
              <a:t> </a:t>
            </a:r>
            <a:r>
              <a:rPr lang="en-US" dirty="0"/>
              <a:t>organa </a:t>
            </a:r>
            <a:r>
              <a:rPr lang="en-US" dirty="0" err="1"/>
              <a:t>uprave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povredi</a:t>
            </a:r>
            <a:r>
              <a:rPr lang="en-US" dirty="0"/>
              <a:t> </a:t>
            </a:r>
            <a:r>
              <a:rPr lang="en-US" dirty="0" err="1"/>
              <a:t>republičkih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,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propisa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opštih</a:t>
            </a:r>
            <a:r>
              <a:rPr lang="en-US" dirty="0"/>
              <a:t> </a:t>
            </a:r>
            <a:r>
              <a:rPr lang="en-US" dirty="0" err="1"/>
              <a:t>akata</a:t>
            </a:r>
            <a:r>
              <a:rPr lang="en-US" dirty="0"/>
              <a:t>.</a:t>
            </a:r>
          </a:p>
          <a:p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je </a:t>
            </a:r>
            <a:r>
              <a:rPr lang="en-US" dirty="0" err="1"/>
              <a:t>ovlašćen</a:t>
            </a:r>
            <a:r>
              <a:rPr lang="en-US" dirty="0"/>
              <a:t> da </a:t>
            </a:r>
            <a:r>
              <a:rPr lang="en-US" dirty="0" err="1"/>
              <a:t>kontroliše</a:t>
            </a:r>
            <a:r>
              <a:rPr lang="en-US" dirty="0"/>
              <a:t> </a:t>
            </a:r>
            <a:r>
              <a:rPr lang="en-US" dirty="0" err="1"/>
              <a:t>zakonitost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pravilnost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organa </a:t>
            </a:r>
            <a:r>
              <a:rPr lang="en-US" dirty="0" err="1"/>
              <a:t>uprave</a:t>
            </a:r>
            <a:r>
              <a:rPr lang="en-US" dirty="0"/>
              <a:t>.</a:t>
            </a:r>
          </a:p>
          <a:p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sr-Latn-RS" dirty="0">
                <a:solidFill>
                  <a:srgbClr val="FF0000"/>
                </a:solidFill>
              </a:rPr>
              <a:t>NIJE OVLAŠĆEN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da </a:t>
            </a:r>
            <a:r>
              <a:rPr lang="en-US" dirty="0" err="1"/>
              <a:t>kontroliše</a:t>
            </a:r>
            <a:r>
              <a:rPr lang="en-US" dirty="0"/>
              <a:t> rad </a:t>
            </a:r>
            <a:r>
              <a:rPr lang="en-US" dirty="0" err="1"/>
              <a:t>Narodne</a:t>
            </a:r>
            <a:r>
              <a:rPr lang="en-US" dirty="0"/>
              <a:t> </a:t>
            </a:r>
            <a:r>
              <a:rPr lang="en-US" dirty="0" err="1"/>
              <a:t>skupštine</a:t>
            </a:r>
            <a:r>
              <a:rPr lang="en-US" dirty="0"/>
              <a:t>, </a:t>
            </a:r>
            <a:r>
              <a:rPr lang="en-US" dirty="0" err="1"/>
              <a:t>predsednika</a:t>
            </a:r>
            <a:r>
              <a:rPr lang="en-US" dirty="0"/>
              <a:t> </a:t>
            </a:r>
            <a:r>
              <a:rPr lang="en-US" dirty="0" err="1"/>
              <a:t>Republike</a:t>
            </a:r>
            <a:r>
              <a:rPr lang="en-US" dirty="0"/>
              <a:t>, </a:t>
            </a:r>
            <a:r>
              <a:rPr lang="en-US" dirty="0" err="1"/>
              <a:t>Vlade</a:t>
            </a:r>
            <a:r>
              <a:rPr lang="en-US" dirty="0"/>
              <a:t>, </a:t>
            </a:r>
            <a:r>
              <a:rPr lang="en-US" dirty="0" err="1"/>
              <a:t>Ustavnog</a:t>
            </a:r>
            <a:r>
              <a:rPr lang="en-US" dirty="0"/>
              <a:t> </a:t>
            </a:r>
            <a:r>
              <a:rPr lang="en-US" dirty="0" err="1"/>
              <a:t>suda</a:t>
            </a:r>
            <a:r>
              <a:rPr lang="en-US" dirty="0"/>
              <a:t>, </a:t>
            </a:r>
            <a:r>
              <a:rPr lang="en-US" dirty="0" err="1"/>
              <a:t>sudova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tužilaštava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045C-6FB0-4027-B324-FEED6DD1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Zaštitnik građana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DBEF-8584-427F-8DD1-74BCBC0C9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399"/>
            <a:ext cx="10058400" cy="4554415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Z</a:t>
            </a:r>
            <a:r>
              <a:rPr lang="en-US" dirty="0" err="1"/>
              <a:t>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b="1" dirty="0" err="1"/>
              <a:t>pravo</a:t>
            </a:r>
            <a:r>
              <a:rPr lang="en-US" b="1" dirty="0"/>
              <a:t> </a:t>
            </a:r>
            <a:r>
              <a:rPr lang="en-US" b="1" dirty="0" err="1"/>
              <a:t>predlaganja</a:t>
            </a:r>
            <a:r>
              <a:rPr lang="en-US" b="1" dirty="0"/>
              <a:t> </a:t>
            </a:r>
            <a:r>
              <a:rPr lang="en-US" b="1" dirty="0" err="1"/>
              <a:t>zakona</a:t>
            </a:r>
            <a:r>
              <a:rPr lang="en-US" b="1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nadležnosti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  <a:p>
            <a:r>
              <a:rPr lang="sr-Latn-RS" dirty="0"/>
              <a:t>Z</a:t>
            </a:r>
            <a:r>
              <a:rPr lang="en-US" dirty="0" err="1"/>
              <a:t>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je </a:t>
            </a:r>
            <a:r>
              <a:rPr lang="en-US" b="1" dirty="0" err="1"/>
              <a:t>ovlašćen</a:t>
            </a:r>
            <a:r>
              <a:rPr lang="en-US" b="1" dirty="0"/>
              <a:t> da </a:t>
            </a:r>
            <a:r>
              <a:rPr lang="en-US" b="1" dirty="0" err="1"/>
              <a:t>pokrene</a:t>
            </a:r>
            <a:r>
              <a:rPr lang="en-US" b="1" dirty="0"/>
              <a:t> </a:t>
            </a:r>
            <a:r>
              <a:rPr lang="en-US" b="1" dirty="0" err="1"/>
              <a:t>postupak</a:t>
            </a:r>
            <a:r>
              <a:rPr lang="en-US" b="1" dirty="0"/>
              <a:t> </a:t>
            </a:r>
            <a:r>
              <a:rPr lang="en-US" b="1" dirty="0" err="1"/>
              <a:t>pred</a:t>
            </a:r>
            <a:r>
              <a:rPr lang="en-US" b="1" dirty="0"/>
              <a:t> </a:t>
            </a:r>
            <a:r>
              <a:rPr lang="en-US" b="1" dirty="0" err="1"/>
              <a:t>Ustavnim</a:t>
            </a:r>
            <a:r>
              <a:rPr lang="en-US" b="1" dirty="0"/>
              <a:t> </a:t>
            </a:r>
            <a:r>
              <a:rPr lang="en-US" b="1" dirty="0" err="1"/>
              <a:t>sudom</a:t>
            </a:r>
            <a:r>
              <a:rPr lang="en-US" b="1" dirty="0"/>
              <a:t> </a:t>
            </a:r>
            <a:r>
              <a:rPr lang="en-US" dirty="0"/>
              <a:t>za </a:t>
            </a:r>
            <a:r>
              <a:rPr lang="en-US" dirty="0" err="1"/>
              <a:t>ocenu</a:t>
            </a:r>
            <a:r>
              <a:rPr lang="en-US" dirty="0"/>
              <a:t> </a:t>
            </a:r>
            <a:r>
              <a:rPr lang="en-US" dirty="0" err="1"/>
              <a:t>ustavnosti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zakonitosti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,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propisa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opštih</a:t>
            </a:r>
            <a:r>
              <a:rPr lang="en-US" dirty="0"/>
              <a:t> </a:t>
            </a:r>
            <a:r>
              <a:rPr lang="en-US" dirty="0" err="1"/>
              <a:t>akata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  <a:p>
            <a:pPr algn="just"/>
            <a:r>
              <a:rPr lang="sr-Latn-RS" dirty="0"/>
              <a:t>Z</a:t>
            </a:r>
            <a:r>
              <a:rPr lang="en-US" dirty="0" err="1"/>
              <a:t>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je </a:t>
            </a:r>
            <a:r>
              <a:rPr lang="en-US" dirty="0" err="1"/>
              <a:t>ovlašćen</a:t>
            </a:r>
            <a:r>
              <a:rPr lang="en-US" dirty="0"/>
              <a:t> da </a:t>
            </a:r>
            <a:r>
              <a:rPr lang="en-US" dirty="0" err="1">
                <a:solidFill>
                  <a:srgbClr val="FF0000"/>
                </a:solidFill>
              </a:rPr>
              <a:t>javno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preporuči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razrešenje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funkcionera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koji</a:t>
            </a:r>
            <a:r>
              <a:rPr lang="en-US" dirty="0">
                <a:solidFill>
                  <a:srgbClr val="FF0000"/>
                </a:solidFill>
              </a:rPr>
              <a:t> je </a:t>
            </a:r>
            <a:r>
              <a:rPr lang="en-US" dirty="0" err="1">
                <a:solidFill>
                  <a:srgbClr val="FF0000"/>
                </a:solidFill>
              </a:rPr>
              <a:t>odgovoran</a:t>
            </a:r>
            <a:r>
              <a:rPr lang="en-US" dirty="0">
                <a:solidFill>
                  <a:srgbClr val="FF0000"/>
                </a:solidFill>
              </a:rPr>
              <a:t> za </a:t>
            </a:r>
            <a:r>
              <a:rPr lang="en-US" dirty="0" err="1">
                <a:solidFill>
                  <a:srgbClr val="FF0000"/>
                </a:solidFill>
              </a:rPr>
              <a:t>povredu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prava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građana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da </a:t>
            </a:r>
            <a:r>
              <a:rPr lang="en-US" dirty="0" err="1">
                <a:solidFill>
                  <a:srgbClr val="FF0000"/>
                </a:solidFill>
              </a:rPr>
              <a:t>inicira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pokretanje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disciplinskog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postupka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protiv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zaposlenog</a:t>
            </a:r>
            <a:r>
              <a:rPr lang="en-US" dirty="0">
                <a:solidFill>
                  <a:srgbClr val="FF0000"/>
                </a:solidFill>
              </a:rPr>
              <a:t> u </a:t>
            </a:r>
            <a:r>
              <a:rPr lang="en-US" dirty="0" err="1">
                <a:solidFill>
                  <a:srgbClr val="FF0000"/>
                </a:solidFill>
              </a:rPr>
              <a:t>organu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uprave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neposredno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za </a:t>
            </a:r>
            <a:r>
              <a:rPr lang="en-US" dirty="0" err="1"/>
              <a:t>učinjenu</a:t>
            </a:r>
            <a:r>
              <a:rPr lang="en-US" dirty="0"/>
              <a:t> </a:t>
            </a:r>
            <a:r>
              <a:rPr lang="en-US" dirty="0" err="1"/>
              <a:t>povredu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ponovljenog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funkcionera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zaposlenog</a:t>
            </a:r>
            <a:r>
              <a:rPr lang="en-US" dirty="0"/>
              <a:t> </a:t>
            </a:r>
            <a:r>
              <a:rPr lang="en-US" dirty="0" err="1"/>
              <a:t>proizilazi</a:t>
            </a:r>
            <a:r>
              <a:rPr lang="en-US" dirty="0"/>
              <a:t> </a:t>
            </a:r>
            <a:r>
              <a:rPr lang="en-US" dirty="0" err="1"/>
              <a:t>namera</a:t>
            </a:r>
            <a:r>
              <a:rPr lang="en-US" dirty="0"/>
              <a:t> da </a:t>
            </a:r>
            <a:r>
              <a:rPr lang="en-US" dirty="0" err="1"/>
              <a:t>odbijaju</a:t>
            </a:r>
            <a:r>
              <a:rPr lang="en-US" dirty="0"/>
              <a:t> </a:t>
            </a:r>
            <a:r>
              <a:rPr lang="en-US" dirty="0" err="1"/>
              <a:t>saradnju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Zaštitnikom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utvrdi</a:t>
            </a:r>
            <a:r>
              <a:rPr lang="en-US" dirty="0"/>
              <a:t> da je </a:t>
            </a:r>
            <a:r>
              <a:rPr lang="en-US" dirty="0" err="1"/>
              <a:t>učinjenom</a:t>
            </a:r>
            <a:r>
              <a:rPr lang="en-US" dirty="0"/>
              <a:t> </a:t>
            </a:r>
            <a:r>
              <a:rPr lang="en-US" dirty="0" err="1"/>
              <a:t>povredom</a:t>
            </a:r>
            <a:r>
              <a:rPr lang="en-US" dirty="0"/>
              <a:t> </a:t>
            </a:r>
            <a:r>
              <a:rPr lang="en-US" dirty="0" err="1"/>
              <a:t>građaninu</a:t>
            </a:r>
            <a:r>
              <a:rPr lang="en-US" dirty="0"/>
              <a:t> </a:t>
            </a:r>
            <a:r>
              <a:rPr lang="en-US" dirty="0" err="1"/>
              <a:t>pričinjena</a:t>
            </a:r>
            <a:r>
              <a:rPr lang="en-US" dirty="0"/>
              <a:t> </a:t>
            </a:r>
            <a:r>
              <a:rPr lang="en-US" dirty="0" err="1"/>
              <a:t>materijalna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šteta</a:t>
            </a:r>
            <a:r>
              <a:rPr lang="en-US" dirty="0"/>
              <a:t> </a:t>
            </a:r>
            <a:r>
              <a:rPr lang="en-US" dirty="0" err="1"/>
              <a:t>većih</a:t>
            </a:r>
            <a:r>
              <a:rPr lang="en-US" dirty="0"/>
              <a:t> </a:t>
            </a:r>
            <a:r>
              <a:rPr lang="en-US" dirty="0" err="1"/>
              <a:t>razmera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nađe</a:t>
            </a:r>
            <a:r>
              <a:rPr lang="en-US" dirty="0"/>
              <a:t> da u </a:t>
            </a:r>
            <a:r>
              <a:rPr lang="en-US" dirty="0" err="1"/>
              <a:t>radnjama</a:t>
            </a:r>
            <a:r>
              <a:rPr lang="en-US" dirty="0"/>
              <a:t> </a:t>
            </a:r>
            <a:r>
              <a:rPr lang="en-US" dirty="0" err="1"/>
              <a:t>funkcionera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zaposlenog</a:t>
            </a:r>
            <a:r>
              <a:rPr lang="en-US" dirty="0"/>
              <a:t> u </a:t>
            </a:r>
            <a:r>
              <a:rPr lang="en-US" dirty="0" err="1"/>
              <a:t>organu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krivičnog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kažnjivog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,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je </a:t>
            </a:r>
            <a:r>
              <a:rPr lang="en-US" dirty="0" err="1"/>
              <a:t>ovlašćen</a:t>
            </a:r>
            <a:r>
              <a:rPr lang="en-US" dirty="0"/>
              <a:t> da </a:t>
            </a:r>
            <a:r>
              <a:rPr lang="en-US" dirty="0" err="1"/>
              <a:t>nadležnom</a:t>
            </a:r>
            <a:r>
              <a:rPr lang="en-US" dirty="0"/>
              <a:t> </a:t>
            </a:r>
            <a:r>
              <a:rPr lang="en-US" dirty="0" err="1"/>
              <a:t>organu</a:t>
            </a:r>
            <a:r>
              <a:rPr lang="en-US" dirty="0"/>
              <a:t> </a:t>
            </a:r>
            <a:r>
              <a:rPr lang="en-US" dirty="0" err="1"/>
              <a:t>podnese</a:t>
            </a:r>
            <a:r>
              <a:rPr lang="en-US" dirty="0"/>
              <a:t> </a:t>
            </a:r>
            <a:r>
              <a:rPr lang="en-US" dirty="0" err="1"/>
              <a:t>zahtev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prijavu</a:t>
            </a:r>
            <a:r>
              <a:rPr lang="en-US" dirty="0"/>
              <a:t> za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krivičnog</a:t>
            </a:r>
            <a:r>
              <a:rPr lang="en-US" dirty="0"/>
              <a:t>, </a:t>
            </a:r>
            <a:r>
              <a:rPr lang="en-US" dirty="0" err="1"/>
              <a:t>prekršajnog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odgovarajućeg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045C-6FB0-4027-B324-FEED6DD1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Zaštitnik građana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DBEF-8584-427F-8DD1-74BCBC0C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Z</a:t>
            </a:r>
            <a:r>
              <a:rPr lang="en-US" dirty="0" err="1"/>
              <a:t>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nesmetanog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</a:t>
            </a:r>
            <a:r>
              <a:rPr lang="en-US" dirty="0" err="1"/>
              <a:t>zavodima</a:t>
            </a:r>
            <a:r>
              <a:rPr lang="en-US" dirty="0"/>
              <a:t> za </a:t>
            </a:r>
            <a:r>
              <a:rPr lang="en-US" dirty="0" err="1"/>
              <a:t>izvršenje</a:t>
            </a:r>
            <a:r>
              <a:rPr lang="en-US" dirty="0"/>
              <a:t> </a:t>
            </a:r>
            <a:r>
              <a:rPr lang="en-US" dirty="0" err="1"/>
              <a:t>sankcija</a:t>
            </a:r>
            <a:r>
              <a:rPr lang="en-US" dirty="0"/>
              <a:t> i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mestima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lišena</a:t>
            </a:r>
            <a:r>
              <a:rPr lang="en-US" dirty="0"/>
              <a:t> </a:t>
            </a:r>
            <a:r>
              <a:rPr lang="en-US" dirty="0" err="1"/>
              <a:t>slobode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pravo</a:t>
            </a:r>
            <a:r>
              <a:rPr lang="en-US" dirty="0"/>
              <a:t> da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licima</a:t>
            </a:r>
            <a:r>
              <a:rPr lang="en-US" dirty="0"/>
              <a:t> </a:t>
            </a:r>
            <a:r>
              <a:rPr lang="en-US" dirty="0" err="1"/>
              <a:t>razgovara</a:t>
            </a:r>
            <a:r>
              <a:rPr lang="en-US" dirty="0"/>
              <a:t> </a:t>
            </a:r>
            <a:r>
              <a:rPr lang="en-US" dirty="0" err="1"/>
              <a:t>nasamo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sr-Latn-RS" dirty="0"/>
              <a:t>Z</a:t>
            </a:r>
            <a:r>
              <a:rPr lang="en-US" dirty="0" err="1"/>
              <a:t>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pokreće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b="1" dirty="0"/>
              <a:t>po </a:t>
            </a:r>
            <a:r>
              <a:rPr lang="en-US" b="1" dirty="0" err="1"/>
              <a:t>pritužbi</a:t>
            </a:r>
            <a:r>
              <a:rPr lang="en-US" b="1" dirty="0"/>
              <a:t> </a:t>
            </a:r>
            <a:r>
              <a:rPr lang="en-US" b="1" dirty="0" err="1"/>
              <a:t>građana</a:t>
            </a:r>
            <a:r>
              <a:rPr lang="en-US" b="1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b="1" dirty="0"/>
              <a:t>po </a:t>
            </a:r>
            <a:r>
              <a:rPr lang="en-US" b="1" dirty="0" err="1"/>
              <a:t>sopstvenoj</a:t>
            </a:r>
            <a:r>
              <a:rPr lang="en-US" b="1" dirty="0"/>
              <a:t> </a:t>
            </a:r>
            <a:r>
              <a:rPr lang="en-US" b="1" dirty="0" err="1"/>
              <a:t>inicijativi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dirty="0"/>
              <a:t>Pored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,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da </a:t>
            </a:r>
            <a:r>
              <a:rPr lang="en-US" dirty="0" err="1"/>
              <a:t>pružanjem</a:t>
            </a:r>
            <a:r>
              <a:rPr lang="en-US" dirty="0"/>
              <a:t> </a:t>
            </a:r>
            <a:r>
              <a:rPr lang="en-US" dirty="0" err="1"/>
              <a:t>dobrih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, </a:t>
            </a:r>
            <a:r>
              <a:rPr lang="en-US" dirty="0" err="1"/>
              <a:t>posredovanjem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davanjem</a:t>
            </a:r>
            <a:r>
              <a:rPr lang="en-US" dirty="0"/>
              <a:t> </a:t>
            </a:r>
            <a:r>
              <a:rPr lang="en-US" dirty="0" err="1"/>
              <a:t>saveta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mišljenja</a:t>
            </a:r>
            <a:r>
              <a:rPr lang="en-US" dirty="0"/>
              <a:t> o </a:t>
            </a:r>
            <a:r>
              <a:rPr lang="en-US" dirty="0" err="1"/>
              <a:t>pitanjima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nadležnosti</a:t>
            </a:r>
            <a:r>
              <a:rPr lang="en-US" dirty="0"/>
              <a:t> </a:t>
            </a:r>
            <a:r>
              <a:rPr lang="en-US" dirty="0" err="1"/>
              <a:t>deluje</a:t>
            </a:r>
            <a:r>
              <a:rPr lang="en-US" dirty="0"/>
              <a:t> </a:t>
            </a:r>
            <a:r>
              <a:rPr lang="en-US" dirty="0" err="1"/>
              <a:t>preventivno</a:t>
            </a:r>
            <a:r>
              <a:rPr lang="en-US" dirty="0"/>
              <a:t>,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organa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sloboda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045C-6FB0-4027-B324-FEED6DD1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Zaštitnik građana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DBEF-8584-427F-8DD1-74BCBC0C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 err="1"/>
              <a:t>Svako</a:t>
            </a:r>
            <a:r>
              <a:rPr lang="en-US" b="1" dirty="0"/>
              <a:t> </a:t>
            </a:r>
            <a:r>
              <a:rPr lang="en-US" b="1" dirty="0" err="1"/>
              <a:t>fizičko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pravno</a:t>
            </a:r>
            <a:r>
              <a:rPr lang="en-US" b="1" dirty="0"/>
              <a:t>, </a:t>
            </a:r>
            <a:r>
              <a:rPr lang="en-US" b="1" dirty="0" err="1"/>
              <a:t>domaće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strano</a:t>
            </a:r>
            <a:r>
              <a:rPr lang="en-US" b="1" dirty="0"/>
              <a:t> lice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smatra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mu </a:t>
            </a:r>
            <a:r>
              <a:rPr lang="en-US" dirty="0" err="1"/>
              <a:t>aktom</a:t>
            </a:r>
            <a:r>
              <a:rPr lang="en-US" dirty="0"/>
              <a:t>, </a:t>
            </a:r>
            <a:r>
              <a:rPr lang="en-US" dirty="0" err="1"/>
              <a:t>radnjom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nečinjenjem</a:t>
            </a:r>
            <a:r>
              <a:rPr lang="en-US" dirty="0"/>
              <a:t> organa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povređena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b="1" dirty="0" err="1"/>
              <a:t>podnese</a:t>
            </a:r>
            <a:r>
              <a:rPr lang="en-US" b="1" dirty="0"/>
              <a:t> </a:t>
            </a:r>
            <a:r>
              <a:rPr lang="en-US" b="1" dirty="0" err="1"/>
              <a:t>pritužbu</a:t>
            </a:r>
            <a:r>
              <a:rPr lang="en-US" b="1" dirty="0"/>
              <a:t> </a:t>
            </a:r>
            <a:r>
              <a:rPr lang="en-US" b="1" dirty="0" err="1"/>
              <a:t>Zaštitniku</a:t>
            </a:r>
            <a:r>
              <a:rPr lang="en-US" b="1" dirty="0"/>
              <a:t> </a:t>
            </a:r>
            <a:r>
              <a:rPr lang="en-US" b="1" dirty="0" err="1"/>
              <a:t>građana</a:t>
            </a:r>
            <a:r>
              <a:rPr lang="en-US" dirty="0"/>
              <a:t>.</a:t>
            </a:r>
          </a:p>
          <a:p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povredi</a:t>
            </a:r>
            <a:r>
              <a:rPr lang="en-US" dirty="0"/>
              <a:t> </a:t>
            </a:r>
            <a:r>
              <a:rPr lang="en-US" b="1" dirty="0" err="1"/>
              <a:t>prava</a:t>
            </a:r>
            <a:r>
              <a:rPr lang="en-US" b="1" dirty="0"/>
              <a:t> </a:t>
            </a:r>
            <a:r>
              <a:rPr lang="en-US" b="1" dirty="0" err="1"/>
              <a:t>deteta</a:t>
            </a:r>
            <a:r>
              <a:rPr lang="en-US" dirty="0"/>
              <a:t>, </a:t>
            </a:r>
            <a:r>
              <a:rPr lang="en-US" dirty="0" err="1"/>
              <a:t>pritužbu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stava</a:t>
            </a:r>
            <a:r>
              <a:rPr lang="en-US" dirty="0"/>
              <a:t> 1.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člana</a:t>
            </a:r>
            <a:r>
              <a:rPr lang="en-US" dirty="0"/>
              <a:t> u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maloletnog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podneti</a:t>
            </a:r>
            <a:r>
              <a:rPr lang="en-US" dirty="0"/>
              <a:t>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b="1" dirty="0" err="1"/>
              <a:t>roditelj</a:t>
            </a:r>
            <a:r>
              <a:rPr lang="en-US" b="1" dirty="0"/>
              <a:t>, </a:t>
            </a:r>
            <a:r>
              <a:rPr lang="en-US" b="1" dirty="0" err="1"/>
              <a:t>odnosno</a:t>
            </a:r>
            <a:r>
              <a:rPr lang="en-US" b="1" dirty="0"/>
              <a:t> </a:t>
            </a:r>
            <a:r>
              <a:rPr lang="en-US" b="1" dirty="0" err="1"/>
              <a:t>zakonski</a:t>
            </a:r>
            <a:r>
              <a:rPr lang="en-US" b="1" dirty="0"/>
              <a:t> </a:t>
            </a:r>
            <a:r>
              <a:rPr lang="en-US" b="1" dirty="0" err="1"/>
              <a:t>zastupnik</a:t>
            </a:r>
            <a:r>
              <a:rPr lang="en-US" dirty="0"/>
              <a:t>, a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povredi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pravnog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, </a:t>
            </a:r>
            <a:r>
              <a:rPr lang="en-US" dirty="0" err="1"/>
              <a:t>pritužbu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podneti</a:t>
            </a:r>
            <a:r>
              <a:rPr lang="en-US" dirty="0"/>
              <a:t> lice </a:t>
            </a:r>
            <a:r>
              <a:rPr lang="en-US" b="1" dirty="0" err="1"/>
              <a:t>ovlašćeno</a:t>
            </a:r>
            <a:r>
              <a:rPr lang="en-US" b="1" dirty="0"/>
              <a:t> za </a:t>
            </a:r>
            <a:r>
              <a:rPr lang="en-US" b="1" dirty="0" err="1"/>
              <a:t>zastupanje</a:t>
            </a:r>
            <a:r>
              <a:rPr lang="en-US" b="1" dirty="0"/>
              <a:t> tog </a:t>
            </a:r>
            <a:r>
              <a:rPr lang="en-US" b="1" dirty="0" err="1"/>
              <a:t>pravnog</a:t>
            </a:r>
            <a:r>
              <a:rPr lang="en-US" b="1" dirty="0"/>
              <a:t> </a:t>
            </a:r>
            <a:r>
              <a:rPr lang="en-US" b="1" dirty="0" err="1"/>
              <a:t>lica</a:t>
            </a:r>
            <a:r>
              <a:rPr lang="en-US" b="1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Pre </a:t>
            </a:r>
            <a:r>
              <a:rPr lang="en-US" dirty="0" err="1">
                <a:solidFill>
                  <a:srgbClr val="FF0000"/>
                </a:solidFill>
              </a:rPr>
              <a:t>podnošenja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pritužbe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podnosilac</a:t>
            </a:r>
            <a:r>
              <a:rPr lang="en-US" dirty="0">
                <a:solidFill>
                  <a:srgbClr val="FF0000"/>
                </a:solidFill>
              </a:rPr>
              <a:t> je </a:t>
            </a:r>
            <a:r>
              <a:rPr lang="en-US" dirty="0" err="1">
                <a:solidFill>
                  <a:srgbClr val="FF0000"/>
                </a:solidFill>
              </a:rPr>
              <a:t>dužan</a:t>
            </a:r>
            <a:r>
              <a:rPr lang="en-US" dirty="0">
                <a:solidFill>
                  <a:srgbClr val="FF0000"/>
                </a:solidFill>
              </a:rPr>
              <a:t> da </a:t>
            </a:r>
            <a:r>
              <a:rPr lang="en-US" dirty="0" err="1">
                <a:solidFill>
                  <a:srgbClr val="FF0000"/>
                </a:solidFill>
              </a:rPr>
              <a:t>pokuša</a:t>
            </a:r>
            <a:r>
              <a:rPr lang="en-US" dirty="0">
                <a:solidFill>
                  <a:srgbClr val="FF0000"/>
                </a:solidFill>
              </a:rPr>
              <a:t> da </a:t>
            </a:r>
            <a:r>
              <a:rPr lang="en-US" dirty="0" err="1">
                <a:solidFill>
                  <a:srgbClr val="FF0000"/>
                </a:solidFill>
              </a:rPr>
              <a:t>zaštiti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svoja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prava</a:t>
            </a:r>
            <a:r>
              <a:rPr lang="en-US" dirty="0">
                <a:solidFill>
                  <a:srgbClr val="FF0000"/>
                </a:solidFill>
              </a:rPr>
              <a:t> u </a:t>
            </a:r>
            <a:r>
              <a:rPr lang="en-US" b="1" dirty="0" err="1">
                <a:solidFill>
                  <a:srgbClr val="FF0000"/>
                </a:solidFill>
              </a:rPr>
              <a:t>odgovarajućem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pravnom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postupku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</a:t>
            </a:r>
            <a:r>
              <a:rPr lang="sr-Latn-RS" dirty="0"/>
              <a:t>štitnik građana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uputiti</a:t>
            </a:r>
            <a:r>
              <a:rPr lang="en-US" dirty="0"/>
              <a:t> </a:t>
            </a:r>
            <a:r>
              <a:rPr lang="en-US" dirty="0" err="1"/>
              <a:t>podnosioca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odgovarajućeg</a:t>
            </a:r>
            <a:r>
              <a:rPr lang="en-US" dirty="0"/>
              <a:t> </a:t>
            </a:r>
            <a:r>
              <a:rPr lang="en-US" dirty="0" err="1"/>
              <a:t>pravnog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predviđen</a:t>
            </a:r>
            <a:r>
              <a:rPr lang="en-US" dirty="0"/>
              <a:t>, a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pokretati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ne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iscrpljena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pravna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Izuzetno</a:t>
            </a:r>
            <a:r>
              <a:rPr lang="en-US" dirty="0"/>
              <a:t>, </a:t>
            </a:r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pokrenuti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postupak</a:t>
            </a:r>
            <a:r>
              <a:rPr lang="en-US" dirty="0">
                <a:solidFill>
                  <a:srgbClr val="FF0000"/>
                </a:solidFill>
              </a:rPr>
              <a:t> i pre </a:t>
            </a:r>
            <a:r>
              <a:rPr lang="en-US" dirty="0" err="1">
                <a:solidFill>
                  <a:srgbClr val="FF0000"/>
                </a:solidFill>
              </a:rPr>
              <a:t>nego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što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iscrpljena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pravna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sredstva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bi </a:t>
            </a:r>
            <a:r>
              <a:rPr lang="en-US" dirty="0" err="1"/>
              <a:t>podnosiocu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naneta</a:t>
            </a:r>
            <a:r>
              <a:rPr lang="en-US" dirty="0"/>
              <a:t> </a:t>
            </a:r>
            <a:r>
              <a:rPr lang="en-US" dirty="0" err="1"/>
              <a:t>nenadoknadiva</a:t>
            </a:r>
            <a:r>
              <a:rPr lang="en-US" dirty="0"/>
              <a:t> </a:t>
            </a:r>
            <a:r>
              <a:rPr lang="en-US" dirty="0" err="1"/>
              <a:t>šteta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pritužba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povredu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nekorektan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organa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podnosiocu</a:t>
            </a:r>
            <a:r>
              <a:rPr lang="en-US" dirty="0"/>
              <a:t> </a:t>
            </a:r>
            <a:r>
              <a:rPr lang="en-US" dirty="0" err="1"/>
              <a:t>pritužbe</a:t>
            </a:r>
            <a:r>
              <a:rPr lang="en-US" dirty="0"/>
              <a:t>, </a:t>
            </a:r>
            <a:r>
              <a:rPr lang="en-US" dirty="0" err="1"/>
              <a:t>neblagovremen</a:t>
            </a:r>
            <a:r>
              <a:rPr lang="en-US" dirty="0"/>
              <a:t> rad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kršenja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etičkog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u </a:t>
            </a:r>
            <a:r>
              <a:rPr lang="en-US" dirty="0" err="1"/>
              <a:t>organima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.</a:t>
            </a:r>
          </a:p>
          <a:p>
            <a:r>
              <a:rPr lang="en-US" dirty="0" err="1"/>
              <a:t>Zaštitnik</a:t>
            </a:r>
            <a:r>
              <a:rPr lang="en-US" dirty="0"/>
              <a:t> </a:t>
            </a:r>
            <a:r>
              <a:rPr lang="en-US" dirty="0" err="1"/>
              <a:t>građana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postupati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anonimnim</a:t>
            </a:r>
            <a:r>
              <a:rPr lang="en-US" dirty="0"/>
              <a:t> </a:t>
            </a:r>
            <a:r>
              <a:rPr lang="en-US" dirty="0" err="1"/>
              <a:t>pritužbam</a:t>
            </a:r>
            <a:r>
              <a:rPr lang="sr-Latn-RS" dirty="0"/>
              <a:t>a.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6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al celebrations presentation.potx" id="{BD9AEA96-E390-41F9-9661-0C671905DB2C}" vid="{E3974F56-9D26-4D1A-896F-E22CFE04D790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Seasonal celebrations presentation</Template>
  <TotalTime>129</TotalTime>
  <Words>1293</Words>
  <Application>Microsoft Office PowerPoint</Application>
  <PresentationFormat>Widescreen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</vt:lpstr>
      <vt:lpstr>Four Seasons 16x9</vt:lpstr>
      <vt:lpstr> Mehanizmi zaštite ljudskih prava</vt:lpstr>
      <vt:lpstr>Zaštitnik građana -Ombudsman</vt:lpstr>
      <vt:lpstr>Zaštitik građana- pojam i nadležnost </vt:lpstr>
      <vt:lpstr>Zaštitnik građana</vt:lpstr>
      <vt:lpstr>Zaštitnik građana </vt:lpstr>
      <vt:lpstr>Zaštitnik građana </vt:lpstr>
      <vt:lpstr>Zaštitnik građana </vt:lpstr>
      <vt:lpstr>Zaštitnik građana </vt:lpstr>
      <vt:lpstr>Zaštitnik građana</vt:lpstr>
      <vt:lpstr>Zaštitnik građana </vt:lpstr>
      <vt:lpstr>Zaštitnik građana</vt:lpstr>
      <vt:lpstr>Zaštitnik građana </vt:lpstr>
      <vt:lpstr>Zaštitnik građana </vt:lpstr>
      <vt:lpstr>Zaštitnik građana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Mehanizmi zaštite ljudskih prava</dc:title>
  <dc:creator>Sofija</dc:creator>
  <cp:lastModifiedBy>Sofija</cp:lastModifiedBy>
  <cp:revision>14</cp:revision>
  <dcterms:created xsi:type="dcterms:W3CDTF">2020-05-01T06:49:34Z</dcterms:created>
  <dcterms:modified xsi:type="dcterms:W3CDTF">2021-05-07T12:19:39Z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