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5/25/2021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5/25/2021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5/25/2021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31DAD-92B3-4474-8EA4-1D0E42FB50C2}"/>
              </a:ext>
            </a:extLst>
          </p:cNvPr>
          <p:cNvSpPr>
            <a:spLocks noGrp="1"/>
          </p:cNvSpPr>
          <p:nvPr>
            <p:ph type="ctrTitle"/>
          </p:nvPr>
        </p:nvSpPr>
        <p:spPr/>
        <p:txBody>
          <a:bodyPr/>
          <a:lstStyle/>
          <a:p>
            <a:r>
              <a:rPr lang="en-US" dirty="0" err="1"/>
              <a:t>Sistemi</a:t>
            </a:r>
            <a:r>
              <a:rPr lang="en-US" dirty="0"/>
              <a:t> poslovne inteligencije</a:t>
            </a:r>
            <a:endParaRPr lang="sr-Latn-RS" dirty="0"/>
          </a:p>
        </p:txBody>
      </p:sp>
      <p:sp>
        <p:nvSpPr>
          <p:cNvPr id="3" name="Subtitle 2">
            <a:extLst>
              <a:ext uri="{FF2B5EF4-FFF2-40B4-BE49-F238E27FC236}">
                <a16:creationId xmlns:a16="http://schemas.microsoft.com/office/drawing/2014/main" id="{98209E00-1C7C-4772-8683-66EE6B9123C4}"/>
              </a:ext>
            </a:extLst>
          </p:cNvPr>
          <p:cNvSpPr>
            <a:spLocks noGrp="1"/>
          </p:cNvSpPr>
          <p:nvPr>
            <p:ph type="subTitle" idx="1"/>
          </p:nvPr>
        </p:nvSpPr>
        <p:spPr/>
        <p:txBody>
          <a:bodyPr>
            <a:normAutofit/>
          </a:bodyPr>
          <a:lstStyle/>
          <a:p>
            <a:pPr algn="r"/>
            <a:r>
              <a:rPr lang="en-US" sz="4000" dirty="0"/>
              <a:t>SPI 14</a:t>
            </a:r>
            <a:endParaRPr lang="sr-Latn-RS" sz="4000" dirty="0"/>
          </a:p>
        </p:txBody>
      </p:sp>
    </p:spTree>
    <p:extLst>
      <p:ext uri="{BB962C8B-B14F-4D97-AF65-F5344CB8AC3E}">
        <p14:creationId xmlns:p14="http://schemas.microsoft.com/office/powerpoint/2010/main" val="2000969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19C97-757E-46B0-B208-F4712BA4E5E8}"/>
              </a:ext>
            </a:extLst>
          </p:cNvPr>
          <p:cNvSpPr>
            <a:spLocks noGrp="1"/>
          </p:cNvSpPr>
          <p:nvPr>
            <p:ph type="title"/>
          </p:nvPr>
        </p:nvSpPr>
        <p:spPr>
          <a:xfrm>
            <a:off x="837516" y="128016"/>
            <a:ext cx="9720072" cy="926343"/>
          </a:xfrm>
        </p:spPr>
        <p:txBody>
          <a:bodyPr/>
          <a:lstStyle/>
          <a:p>
            <a:r>
              <a:rPr lang="sr-Latn-RS" dirty="0"/>
              <a:t>softver</a:t>
            </a:r>
          </a:p>
        </p:txBody>
      </p:sp>
      <p:sp>
        <p:nvSpPr>
          <p:cNvPr id="3" name="Content Placeholder 2">
            <a:extLst>
              <a:ext uri="{FF2B5EF4-FFF2-40B4-BE49-F238E27FC236}">
                <a16:creationId xmlns:a16="http://schemas.microsoft.com/office/drawing/2014/main" id="{18BA8187-6CD2-46FC-B4EF-FC267443D6DA}"/>
              </a:ext>
            </a:extLst>
          </p:cNvPr>
          <p:cNvSpPr>
            <a:spLocks noGrp="1"/>
          </p:cNvSpPr>
          <p:nvPr>
            <p:ph idx="1"/>
          </p:nvPr>
        </p:nvSpPr>
        <p:spPr>
          <a:xfrm>
            <a:off x="837515" y="920744"/>
            <a:ext cx="11152322" cy="5657337"/>
          </a:xfrm>
        </p:spPr>
        <p:txBody>
          <a:bodyPr>
            <a:normAutofit fontScale="92500"/>
          </a:bodyPr>
          <a:lstStyle/>
          <a:p>
            <a:pPr algn="just"/>
            <a:r>
              <a:rPr lang="sr-Latn-RS" dirty="0"/>
              <a:t>Sistemski softver podrazumeva sistem za upravljanje bazom podataka i bazom modela, kao i specijalizovanu korisničku aplikaciju koja podržava rad grupe.</a:t>
            </a:r>
          </a:p>
          <a:p>
            <a:pPr algn="just"/>
            <a:r>
              <a:rPr lang="sr-Latn-RS" dirty="0"/>
              <a:t>Najznačajnija tehnološka komponenta GSPO je specijalno razvijeni aplikativni softver koji podržava grupu u procesu donošenja odluka. Poslove koje softver GSPO treba da obavlja su sledeći:</a:t>
            </a:r>
          </a:p>
          <a:p>
            <a:pPr algn="just"/>
            <a:r>
              <a:rPr lang="sr-Latn-RS" dirty="0"/>
              <a:t>1. Da omoguće kreiranje, modifikaciju i skladištenje datoteka podataka, sa dobrom pomoći tokom rada</a:t>
            </a:r>
          </a:p>
          <a:p>
            <a:pPr algn="just"/>
            <a:r>
              <a:rPr lang="sr-Latn-RS" dirty="0"/>
              <a:t>2. Da omoguće prezentovanje podataka u obliku raznih histograma, grafikona i stabla odlučivanja</a:t>
            </a:r>
          </a:p>
          <a:p>
            <a:pPr algn="just"/>
            <a:r>
              <a:rPr lang="sr-Latn-RS" dirty="0"/>
              <a:t>3. Da obezbedi adekvatno upravljanje bazom podataka, preuzimanje upita od svih učesnika, kreiranje </a:t>
            </a:r>
            <a:r>
              <a:rPr lang="sr-Latn-RS" dirty="0" err="1"/>
              <a:t>podšema</a:t>
            </a:r>
            <a:r>
              <a:rPr lang="sr-Latn-RS" dirty="0"/>
              <a:t> za svakog korisnika ako je neophodno</a:t>
            </a:r>
          </a:p>
          <a:p>
            <a:pPr algn="just"/>
            <a:r>
              <a:rPr lang="sr-Latn-RS" dirty="0"/>
              <a:t>4. Da omogući numeričko i grafičko objedinjavanje ideja i glasova članova grupe</a:t>
            </a:r>
          </a:p>
          <a:p>
            <a:pPr algn="just"/>
            <a:r>
              <a:rPr lang="sr-Latn-RS" dirty="0"/>
              <a:t>5. Da poseduje sistem menija koji omogućava lak unos podataka od strane svakog člana tima</a:t>
            </a:r>
          </a:p>
          <a:p>
            <a:pPr algn="just"/>
            <a:r>
              <a:rPr lang="sr-Latn-RS" dirty="0"/>
              <a:t>6. Da poseduje programe za specijalizovane procedure, kao što su anonimno beleženje ideja, više krugova glasanja do postizanja konsenzusa.</a:t>
            </a:r>
          </a:p>
          <a:p>
            <a:pPr algn="just"/>
            <a:r>
              <a:rPr lang="sr-Latn-RS" dirty="0"/>
              <a:t>7. Da omogući razne statističke preglede prvobitnih grupa interakcija i procena</a:t>
            </a:r>
          </a:p>
          <a:p>
            <a:pPr algn="just"/>
            <a:r>
              <a:rPr lang="sr-Latn-RS" dirty="0"/>
              <a:t>8. Da obezbedi razmenu podataka između članova grupe i između članove grupe i moderatora</a:t>
            </a:r>
          </a:p>
          <a:p>
            <a:pPr algn="just"/>
            <a:endParaRPr lang="sr-Latn-RS" dirty="0"/>
          </a:p>
        </p:txBody>
      </p:sp>
    </p:spTree>
    <p:extLst>
      <p:ext uri="{BB962C8B-B14F-4D97-AF65-F5344CB8AC3E}">
        <p14:creationId xmlns:p14="http://schemas.microsoft.com/office/powerpoint/2010/main" val="896875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3D4C6-A2BD-43DA-B43B-2676AC0EB959}"/>
              </a:ext>
            </a:extLst>
          </p:cNvPr>
          <p:cNvSpPr>
            <a:spLocks noGrp="1"/>
          </p:cNvSpPr>
          <p:nvPr>
            <p:ph type="title"/>
          </p:nvPr>
        </p:nvSpPr>
        <p:spPr>
          <a:xfrm>
            <a:off x="902830" y="149290"/>
            <a:ext cx="9720072" cy="823705"/>
          </a:xfrm>
        </p:spPr>
        <p:txBody>
          <a:bodyPr/>
          <a:lstStyle/>
          <a:p>
            <a:r>
              <a:rPr lang="sr-Latn-RS" dirty="0"/>
              <a:t>Ljudska komponenta</a:t>
            </a:r>
          </a:p>
        </p:txBody>
      </p:sp>
      <p:sp>
        <p:nvSpPr>
          <p:cNvPr id="3" name="Content Placeholder 2">
            <a:extLst>
              <a:ext uri="{FF2B5EF4-FFF2-40B4-BE49-F238E27FC236}">
                <a16:creationId xmlns:a16="http://schemas.microsoft.com/office/drawing/2014/main" id="{4C68760A-FDB9-46BC-8ADF-648A93D1B13D}"/>
              </a:ext>
            </a:extLst>
          </p:cNvPr>
          <p:cNvSpPr>
            <a:spLocks noGrp="1"/>
          </p:cNvSpPr>
          <p:nvPr>
            <p:ph idx="1"/>
          </p:nvPr>
        </p:nvSpPr>
        <p:spPr>
          <a:xfrm>
            <a:off x="790427" y="972995"/>
            <a:ext cx="10611146" cy="5735715"/>
          </a:xfrm>
        </p:spPr>
        <p:txBody>
          <a:bodyPr>
            <a:normAutofit lnSpcReduction="10000"/>
          </a:bodyPr>
          <a:lstStyle/>
          <a:p>
            <a:pPr algn="just"/>
            <a:r>
              <a:rPr lang="sr-Latn-RS" dirty="0"/>
              <a:t>Ljudska komponenta podrazumeva članove tima kao i moderatora.</a:t>
            </a:r>
          </a:p>
          <a:p>
            <a:r>
              <a:rPr lang="sr-Latn-RS" dirty="0"/>
              <a:t>Konkretni zadaci </a:t>
            </a:r>
            <a:r>
              <a:rPr lang="sr-Latn-RS" b="1" dirty="0"/>
              <a:t>moderatora</a:t>
            </a:r>
            <a:r>
              <a:rPr lang="sr-Latn-RS" dirty="0"/>
              <a:t> zavise od scenarija po kome je razvijen GSPO</a:t>
            </a:r>
          </a:p>
          <a:p>
            <a:r>
              <a:rPr lang="sr-Latn-RS" dirty="0"/>
              <a:t>Uloga moderatora je da bude most između grupe i tehnologije ali i da kontroliše besprekorno funkcionisanje GSPO tehnologije. </a:t>
            </a:r>
          </a:p>
          <a:p>
            <a:r>
              <a:rPr lang="sr-Latn-RS" dirty="0"/>
              <a:t>Mora da bude prisutan na svim grupnim sastancima i ima ulogu da upravlja GSPO hardverom i softverom, po upotrebi da prikazuje rezultate celoj grupi ili pojedinim članovima grupe. </a:t>
            </a:r>
          </a:p>
          <a:p>
            <a:r>
              <a:rPr lang="sr-Latn-RS" b="1" dirty="0"/>
              <a:t>Članovi tima imaju posebne karakteristike</a:t>
            </a:r>
            <a:r>
              <a:rPr lang="sr-Latn-RS" dirty="0"/>
              <a:t>:</a:t>
            </a:r>
          </a:p>
          <a:p>
            <a:r>
              <a:rPr lang="sr-Latn-RS" dirty="0"/>
              <a:t>1. Ne mogu da izbegnu od generisanog ishoda upotrebom GSPO</a:t>
            </a:r>
          </a:p>
          <a:p>
            <a:r>
              <a:rPr lang="sr-Latn-RS" dirty="0"/>
              <a:t>2. Brinu o procesu bilo da se radi o ustaljenim ili kreativnim zadacima rešavajući ih upotrebom GSPO</a:t>
            </a:r>
          </a:p>
          <a:p>
            <a:r>
              <a:rPr lang="sr-Latn-RS" dirty="0"/>
              <a:t>3. Konstantno testiraju svoje ideje upotrebom GSPO</a:t>
            </a:r>
          </a:p>
          <a:p>
            <a:r>
              <a:rPr lang="sr-Latn-RS" dirty="0"/>
              <a:t>4. Kontinualno razmenjuju informacije upotrebom GSPO, pospešujući kreativnost procesa odlučivanja</a:t>
            </a:r>
          </a:p>
          <a:p>
            <a:r>
              <a:rPr lang="sr-Latn-RS" dirty="0"/>
              <a:t>5. Upotrebom GSPO-a razvijaju svest timskog rada</a:t>
            </a:r>
          </a:p>
        </p:txBody>
      </p:sp>
    </p:spTree>
    <p:extLst>
      <p:ext uri="{BB962C8B-B14F-4D97-AF65-F5344CB8AC3E}">
        <p14:creationId xmlns:p14="http://schemas.microsoft.com/office/powerpoint/2010/main" val="2029061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1B4E7-837F-488C-B263-4BFBBE9A49D6}"/>
              </a:ext>
            </a:extLst>
          </p:cNvPr>
          <p:cNvSpPr>
            <a:spLocks noGrp="1"/>
          </p:cNvSpPr>
          <p:nvPr>
            <p:ph type="title"/>
          </p:nvPr>
        </p:nvSpPr>
        <p:spPr/>
        <p:txBody>
          <a:bodyPr/>
          <a:lstStyle/>
          <a:p>
            <a:r>
              <a:rPr lang="sr-Latn-RS" dirty="0"/>
              <a:t>procedure</a:t>
            </a:r>
          </a:p>
        </p:txBody>
      </p:sp>
      <p:sp>
        <p:nvSpPr>
          <p:cNvPr id="3" name="Content Placeholder 2">
            <a:extLst>
              <a:ext uri="{FF2B5EF4-FFF2-40B4-BE49-F238E27FC236}">
                <a16:creationId xmlns:a16="http://schemas.microsoft.com/office/drawing/2014/main" id="{8CA998AB-B5C2-4C1F-9D84-049FAFC15AC1}"/>
              </a:ext>
            </a:extLst>
          </p:cNvPr>
          <p:cNvSpPr>
            <a:spLocks noGrp="1"/>
          </p:cNvSpPr>
          <p:nvPr>
            <p:ph idx="1"/>
          </p:nvPr>
        </p:nvSpPr>
        <p:spPr>
          <a:xfrm>
            <a:off x="1024128" y="3097763"/>
            <a:ext cx="9720073" cy="1819469"/>
          </a:xfrm>
        </p:spPr>
        <p:txBody>
          <a:bodyPr/>
          <a:lstStyle/>
          <a:p>
            <a:pPr algn="just"/>
            <a:r>
              <a:rPr lang="sr-Latn-RS" dirty="0"/>
              <a:t>Procedure imaju zadatak da olakšaju efektivno korišćenje GSPO tehnologije. </a:t>
            </a:r>
          </a:p>
          <a:p>
            <a:pPr algn="just"/>
            <a:r>
              <a:rPr lang="sr-Latn-RS" dirty="0"/>
              <a:t>Projektovane su sa širokim dijapazonom namene i mogu da se odnose na operacije sa hardverom i softverom, ili pak da uključe pravila za verbalnu diskusiju između članova grupe i redosleda koraka za donošenje odluke</a:t>
            </a:r>
          </a:p>
        </p:txBody>
      </p:sp>
    </p:spTree>
    <p:extLst>
      <p:ext uri="{BB962C8B-B14F-4D97-AF65-F5344CB8AC3E}">
        <p14:creationId xmlns:p14="http://schemas.microsoft.com/office/powerpoint/2010/main" val="2563364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3A8EC506-B1DA-46A1-B44D-774E68468E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Oval 5">
            <a:extLst>
              <a:ext uri="{FF2B5EF4-FFF2-40B4-BE49-F238E27FC236}">
                <a16:creationId xmlns:a16="http://schemas.microsoft.com/office/drawing/2014/main" id="{BFF30785-305E-45D7-984F-5AA93D3CA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13">
            <a:extLst>
              <a:ext uri="{FF2B5EF4-FFF2-40B4-BE49-F238E27FC236}">
                <a16:creationId xmlns:a16="http://schemas.microsoft.com/office/drawing/2014/main" id="{15E01FA5-D766-43CA-A83D-E7CF3F04E9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24" name="Rectangle 15">
            <a:extLst>
              <a:ext uri="{FF2B5EF4-FFF2-40B4-BE49-F238E27FC236}">
                <a16:creationId xmlns:a16="http://schemas.microsoft.com/office/drawing/2014/main" id="{C411DB08-1669-426B-BBEB-FAD285EF8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7">
            <a:extLst>
              <a:ext uri="{FF2B5EF4-FFF2-40B4-BE49-F238E27FC236}">
                <a16:creationId xmlns:a16="http://schemas.microsoft.com/office/drawing/2014/main" id="{029E4219-121F-4CD1-AA58-24746CD29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434AAA-E6E8-4F45-AAE1-1AE39CD4295F}"/>
              </a:ext>
            </a:extLst>
          </p:cNvPr>
          <p:cNvSpPr>
            <a:spLocks noGrp="1"/>
          </p:cNvSpPr>
          <p:nvPr>
            <p:ph type="title"/>
          </p:nvPr>
        </p:nvSpPr>
        <p:spPr>
          <a:xfrm>
            <a:off x="634276" y="640080"/>
            <a:ext cx="4208656" cy="3034857"/>
          </a:xfrm>
        </p:spPr>
        <p:txBody>
          <a:bodyPr vert="horz" lIns="91440" tIns="45720" rIns="91440" bIns="45720" rtlCol="0" anchor="b">
            <a:normAutofit/>
          </a:bodyPr>
          <a:lstStyle/>
          <a:p>
            <a:pPr algn="r"/>
            <a:r>
              <a:rPr lang="en-US" sz="4400" kern="1200" cap="all" spc="200" baseline="0" dirty="0" err="1">
                <a:solidFill>
                  <a:srgbClr val="FFFFFF"/>
                </a:solidFill>
                <a:latin typeface="+mj-lt"/>
                <a:ea typeface="+mj-ea"/>
                <a:cs typeface="+mj-cs"/>
              </a:rPr>
              <a:t>Tehnologija</a:t>
            </a:r>
            <a:r>
              <a:rPr lang="en-US" sz="4400" kern="1200" cap="all" spc="200" baseline="0" dirty="0">
                <a:solidFill>
                  <a:srgbClr val="FFFFFF"/>
                </a:solidFill>
                <a:latin typeface="+mj-lt"/>
                <a:ea typeface="+mj-ea"/>
                <a:cs typeface="+mj-cs"/>
              </a:rPr>
              <a:t> </a:t>
            </a:r>
            <a:r>
              <a:rPr lang="en-US" sz="4400" kern="1200" cap="all" spc="200" baseline="0" dirty="0" err="1">
                <a:solidFill>
                  <a:srgbClr val="FFFFFF"/>
                </a:solidFill>
                <a:latin typeface="+mj-lt"/>
                <a:ea typeface="+mj-ea"/>
                <a:cs typeface="+mj-cs"/>
              </a:rPr>
              <a:t>grupnih</a:t>
            </a:r>
            <a:r>
              <a:rPr lang="en-US" sz="4400" kern="1200" cap="all" spc="200" baseline="0" dirty="0">
                <a:solidFill>
                  <a:srgbClr val="FFFFFF"/>
                </a:solidFill>
                <a:latin typeface="+mj-lt"/>
                <a:ea typeface="+mj-ea"/>
                <a:cs typeface="+mj-cs"/>
              </a:rPr>
              <a:t> </a:t>
            </a:r>
            <a:r>
              <a:rPr lang="en-US" sz="4400" kern="1200" cap="all" spc="200" baseline="0" dirty="0" err="1">
                <a:solidFill>
                  <a:srgbClr val="FFFFFF"/>
                </a:solidFill>
                <a:latin typeface="+mj-lt"/>
                <a:ea typeface="+mj-ea"/>
                <a:cs typeface="+mj-cs"/>
              </a:rPr>
              <a:t>sistema</a:t>
            </a:r>
            <a:r>
              <a:rPr lang="en-US" sz="4400" kern="1200" cap="all" spc="200" baseline="0" dirty="0">
                <a:solidFill>
                  <a:srgbClr val="FFFFFF"/>
                </a:solidFill>
                <a:latin typeface="+mj-lt"/>
                <a:ea typeface="+mj-ea"/>
                <a:cs typeface="+mj-cs"/>
              </a:rPr>
              <a:t> za </a:t>
            </a:r>
            <a:r>
              <a:rPr lang="en-US" sz="4400" kern="1200" cap="all" spc="200" baseline="0" dirty="0" err="1">
                <a:solidFill>
                  <a:srgbClr val="FFFFFF"/>
                </a:solidFill>
                <a:latin typeface="+mj-lt"/>
                <a:ea typeface="+mj-ea"/>
                <a:cs typeface="+mj-cs"/>
              </a:rPr>
              <a:t>podršku</a:t>
            </a:r>
            <a:r>
              <a:rPr lang="en-US" sz="4400" kern="1200" cap="all" spc="200" baseline="0" dirty="0">
                <a:solidFill>
                  <a:srgbClr val="FFFFFF"/>
                </a:solidFill>
                <a:latin typeface="+mj-lt"/>
                <a:ea typeface="+mj-ea"/>
                <a:cs typeface="+mj-cs"/>
              </a:rPr>
              <a:t> </a:t>
            </a:r>
            <a:r>
              <a:rPr lang="en-US" sz="4400" kern="1200" cap="all" spc="200" baseline="0" dirty="0" err="1">
                <a:solidFill>
                  <a:srgbClr val="FFFFFF"/>
                </a:solidFill>
                <a:latin typeface="+mj-lt"/>
                <a:ea typeface="+mj-ea"/>
                <a:cs typeface="+mj-cs"/>
              </a:rPr>
              <a:t>odlučivanja</a:t>
            </a:r>
            <a:endParaRPr lang="en-US" sz="4400" kern="1200" cap="all" spc="200" baseline="0" dirty="0">
              <a:solidFill>
                <a:srgbClr val="FFFFFF"/>
              </a:solidFill>
              <a:latin typeface="+mj-lt"/>
              <a:ea typeface="+mj-ea"/>
              <a:cs typeface="+mj-cs"/>
            </a:endParaRPr>
          </a:p>
        </p:txBody>
      </p:sp>
      <p:cxnSp>
        <p:nvCxnSpPr>
          <p:cNvPr id="20" name="Straight Connector 19">
            <a:extLst>
              <a:ext uri="{FF2B5EF4-FFF2-40B4-BE49-F238E27FC236}">
                <a16:creationId xmlns:a16="http://schemas.microsoft.com/office/drawing/2014/main" id="{52F50912-06FD-4216-BAD3-21050F5956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765314"/>
            <a:ext cx="3931920"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AA3DA6E2-855C-4A0B-8F58-C12770A96831}"/>
              </a:ext>
            </a:extLst>
          </p:cNvPr>
          <p:cNvPicPr>
            <a:picLocks noChangeAspect="1"/>
          </p:cNvPicPr>
          <p:nvPr/>
        </p:nvPicPr>
        <p:blipFill>
          <a:blip r:embed="rId2"/>
          <a:stretch>
            <a:fillRect/>
          </a:stretch>
        </p:blipFill>
        <p:spPr>
          <a:xfrm>
            <a:off x="5629611" y="133350"/>
            <a:ext cx="6240780" cy="6591300"/>
          </a:xfrm>
          <a:prstGeom prst="rect">
            <a:avLst/>
          </a:prstGeom>
        </p:spPr>
      </p:pic>
    </p:spTree>
    <p:extLst>
      <p:ext uri="{BB962C8B-B14F-4D97-AF65-F5344CB8AC3E}">
        <p14:creationId xmlns:p14="http://schemas.microsoft.com/office/powerpoint/2010/main" val="847990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6281B-90EE-4B44-9765-E0FE5513CB03}"/>
              </a:ext>
            </a:extLst>
          </p:cNvPr>
          <p:cNvSpPr>
            <a:spLocks noGrp="1"/>
          </p:cNvSpPr>
          <p:nvPr>
            <p:ph type="title"/>
          </p:nvPr>
        </p:nvSpPr>
        <p:spPr/>
        <p:txBody>
          <a:bodyPr/>
          <a:lstStyle/>
          <a:p>
            <a:r>
              <a:rPr lang="pl-PL" dirty="0"/>
              <a:t>Tehnologija grupnih sistema za podršku odlučivanja</a:t>
            </a:r>
            <a:endParaRPr lang="sr-Latn-RS" dirty="0"/>
          </a:p>
        </p:txBody>
      </p:sp>
      <p:sp>
        <p:nvSpPr>
          <p:cNvPr id="3" name="Content Placeholder 2">
            <a:extLst>
              <a:ext uri="{FF2B5EF4-FFF2-40B4-BE49-F238E27FC236}">
                <a16:creationId xmlns:a16="http://schemas.microsoft.com/office/drawing/2014/main" id="{0F06155B-A07F-4891-BBAB-F4E810D7A609}"/>
              </a:ext>
            </a:extLst>
          </p:cNvPr>
          <p:cNvSpPr>
            <a:spLocks noGrp="1"/>
          </p:cNvSpPr>
          <p:nvPr>
            <p:ph idx="1"/>
          </p:nvPr>
        </p:nvSpPr>
        <p:spPr>
          <a:xfrm>
            <a:off x="1024128" y="2901820"/>
            <a:ext cx="9720073" cy="2295331"/>
          </a:xfrm>
        </p:spPr>
        <p:txBody>
          <a:bodyPr/>
          <a:lstStyle/>
          <a:p>
            <a:r>
              <a:rPr lang="sr-Latn-RS" dirty="0"/>
              <a:t>Prema </a:t>
            </a:r>
            <a:r>
              <a:rPr lang="sr-Latn-RS" dirty="0" err="1"/>
              <a:t>DeSanctisu</a:t>
            </a:r>
            <a:r>
              <a:rPr lang="sr-Latn-RS" dirty="0"/>
              <a:t> tehnologija GSPO podeljena je u tri nivoa</a:t>
            </a:r>
          </a:p>
          <a:p>
            <a:r>
              <a:rPr lang="sr-Latn-RS" dirty="0"/>
              <a:t>I nivo – podrška procesu</a:t>
            </a:r>
          </a:p>
          <a:p>
            <a:r>
              <a:rPr lang="sr-Latn-RS" dirty="0"/>
              <a:t>II nivo – podrška odlučivanju</a:t>
            </a:r>
          </a:p>
          <a:p>
            <a:r>
              <a:rPr lang="sr-Latn-RS" dirty="0"/>
              <a:t>III nivo – pravilo „reda“ odnosi se na kontrolu vremena, sadržaja diskusije, pravila glasanja, itd.</a:t>
            </a:r>
          </a:p>
        </p:txBody>
      </p:sp>
    </p:spTree>
    <p:extLst>
      <p:ext uri="{BB962C8B-B14F-4D97-AF65-F5344CB8AC3E}">
        <p14:creationId xmlns:p14="http://schemas.microsoft.com/office/powerpoint/2010/main" val="3319176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BACFD-D74C-4B0F-8D8F-76F291E93158}"/>
              </a:ext>
            </a:extLst>
          </p:cNvPr>
          <p:cNvSpPr>
            <a:spLocks noGrp="1"/>
          </p:cNvSpPr>
          <p:nvPr>
            <p:ph type="title"/>
          </p:nvPr>
        </p:nvSpPr>
        <p:spPr>
          <a:xfrm>
            <a:off x="828183" y="239983"/>
            <a:ext cx="9720072" cy="674417"/>
          </a:xfrm>
        </p:spPr>
        <p:txBody>
          <a:bodyPr>
            <a:normAutofit fontScale="90000"/>
          </a:bodyPr>
          <a:lstStyle/>
          <a:p>
            <a:pPr algn="ctr"/>
            <a:r>
              <a:rPr lang="sr-Latn-RS" dirty="0"/>
              <a:t>I nivo</a:t>
            </a:r>
          </a:p>
        </p:txBody>
      </p:sp>
      <p:sp>
        <p:nvSpPr>
          <p:cNvPr id="3" name="Content Placeholder 2">
            <a:extLst>
              <a:ext uri="{FF2B5EF4-FFF2-40B4-BE49-F238E27FC236}">
                <a16:creationId xmlns:a16="http://schemas.microsoft.com/office/drawing/2014/main" id="{0261700F-6667-423A-8BF5-10BF3691C8F6}"/>
              </a:ext>
            </a:extLst>
          </p:cNvPr>
          <p:cNvSpPr>
            <a:spLocks noGrp="1"/>
          </p:cNvSpPr>
          <p:nvPr>
            <p:ph idx="1"/>
          </p:nvPr>
        </p:nvSpPr>
        <p:spPr>
          <a:xfrm>
            <a:off x="734875" y="989297"/>
            <a:ext cx="11049687" cy="1026366"/>
          </a:xfrm>
        </p:spPr>
        <p:txBody>
          <a:bodyPr/>
          <a:lstStyle/>
          <a:p>
            <a:pPr algn="just"/>
            <a:r>
              <a:rPr lang="sr-Latn-RS" dirty="0"/>
              <a:t>GSPO prvog nivoa obezbeđuje tehničke karakteristike za uklanjanje uobičajenih komunikacionih barijera, kao što su veliki ekrani za trenutno prikazivanje ideja, sumiranje glasova, anonimno unošenje ideja i </a:t>
            </a:r>
            <a:r>
              <a:rPr lang="sr-Latn-RS" dirty="0" err="1"/>
              <a:t>preferenci</a:t>
            </a:r>
            <a:r>
              <a:rPr lang="sr-Latn-RS" dirty="0"/>
              <a:t>, razmenu elektronskih poruka između članova grupe, itd.</a:t>
            </a:r>
          </a:p>
        </p:txBody>
      </p:sp>
      <p:sp>
        <p:nvSpPr>
          <p:cNvPr id="5" name="Title 1">
            <a:extLst>
              <a:ext uri="{FF2B5EF4-FFF2-40B4-BE49-F238E27FC236}">
                <a16:creationId xmlns:a16="http://schemas.microsoft.com/office/drawing/2014/main" id="{6DC0A85C-76BE-455E-A244-ECCBA0F14129}"/>
              </a:ext>
            </a:extLst>
          </p:cNvPr>
          <p:cNvSpPr txBox="1">
            <a:spLocks/>
          </p:cNvSpPr>
          <p:nvPr/>
        </p:nvSpPr>
        <p:spPr>
          <a:xfrm>
            <a:off x="828183" y="2398464"/>
            <a:ext cx="9720072" cy="674417"/>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r>
              <a:rPr lang="sr-Latn-RS" dirty="0" err="1"/>
              <a:t>Ii</a:t>
            </a:r>
            <a:r>
              <a:rPr lang="sr-Latn-RS" dirty="0"/>
              <a:t> nivo</a:t>
            </a:r>
          </a:p>
        </p:txBody>
      </p:sp>
      <p:sp>
        <p:nvSpPr>
          <p:cNvPr id="6" name="Content Placeholder 2">
            <a:extLst>
              <a:ext uri="{FF2B5EF4-FFF2-40B4-BE49-F238E27FC236}">
                <a16:creationId xmlns:a16="http://schemas.microsoft.com/office/drawing/2014/main" id="{A3EF9D67-2898-4F9C-8FE2-D8CD797785EF}"/>
              </a:ext>
            </a:extLst>
          </p:cNvPr>
          <p:cNvSpPr txBox="1">
            <a:spLocks/>
          </p:cNvSpPr>
          <p:nvPr/>
        </p:nvSpPr>
        <p:spPr>
          <a:xfrm>
            <a:off x="734876" y="3116925"/>
            <a:ext cx="11049687" cy="674417"/>
          </a:xfrm>
          <a:prstGeom prst="rect">
            <a:avLst/>
          </a:prstGeom>
        </p:spPr>
        <p:txBody>
          <a:bodyPr vert="horz" lIns="45720" tIns="45720" rIns="4572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lgn="just"/>
            <a:r>
              <a:rPr lang="sr-Latn-RS" dirty="0"/>
              <a:t>GSPO drugog nivoa, obezbeđuje modeliranje odluka i tehnika grupnog odlučivanja u cilju smanjivanja nesigurnosti i „šuma“ koji se javlja u procesu grupnog donošenja odluka</a:t>
            </a:r>
          </a:p>
        </p:txBody>
      </p:sp>
      <p:sp>
        <p:nvSpPr>
          <p:cNvPr id="7" name="Title 1">
            <a:extLst>
              <a:ext uri="{FF2B5EF4-FFF2-40B4-BE49-F238E27FC236}">
                <a16:creationId xmlns:a16="http://schemas.microsoft.com/office/drawing/2014/main" id="{762D10E3-D1D5-4C13-93D3-B0EDD95CD458}"/>
              </a:ext>
            </a:extLst>
          </p:cNvPr>
          <p:cNvSpPr txBox="1">
            <a:spLocks/>
          </p:cNvSpPr>
          <p:nvPr/>
        </p:nvSpPr>
        <p:spPr>
          <a:xfrm>
            <a:off x="828183" y="4258368"/>
            <a:ext cx="9720072" cy="674417"/>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r>
              <a:rPr lang="sr-Latn-RS" dirty="0" err="1"/>
              <a:t>Iii</a:t>
            </a:r>
            <a:r>
              <a:rPr lang="sr-Latn-RS" dirty="0"/>
              <a:t> nivo</a:t>
            </a:r>
          </a:p>
        </p:txBody>
      </p:sp>
      <p:sp>
        <p:nvSpPr>
          <p:cNvPr id="8" name="Content Placeholder 2">
            <a:extLst>
              <a:ext uri="{FF2B5EF4-FFF2-40B4-BE49-F238E27FC236}">
                <a16:creationId xmlns:a16="http://schemas.microsoft.com/office/drawing/2014/main" id="{8AA2FCAB-C9C7-4823-9947-57ABF5E4CEAA}"/>
              </a:ext>
            </a:extLst>
          </p:cNvPr>
          <p:cNvSpPr txBox="1">
            <a:spLocks/>
          </p:cNvSpPr>
          <p:nvPr/>
        </p:nvSpPr>
        <p:spPr>
          <a:xfrm>
            <a:off x="734877" y="5138554"/>
            <a:ext cx="11049687" cy="1026366"/>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lgn="just"/>
            <a:r>
              <a:rPr lang="sr-Latn-RS" dirty="0"/>
              <a:t>GSPO trećeg nivoa karakteriše standardni obrasci za komunikaciju u grupi, generisani od strane računarske mreže. Ovi sistemi uključuju i savete eksperta u vezi sa izborom i kreiranjem pravila koja će se koristiti tokom sastanka</a:t>
            </a:r>
          </a:p>
        </p:txBody>
      </p:sp>
    </p:spTree>
    <p:extLst>
      <p:ext uri="{BB962C8B-B14F-4D97-AF65-F5344CB8AC3E}">
        <p14:creationId xmlns:p14="http://schemas.microsoft.com/office/powerpoint/2010/main" val="3651252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37E4E-3D57-4D62-9922-DB07A0454CAF}"/>
              </a:ext>
            </a:extLst>
          </p:cNvPr>
          <p:cNvSpPr>
            <a:spLocks noGrp="1"/>
          </p:cNvSpPr>
          <p:nvPr>
            <p:ph type="title"/>
          </p:nvPr>
        </p:nvSpPr>
        <p:spPr>
          <a:xfrm>
            <a:off x="1033458" y="128016"/>
            <a:ext cx="9720072" cy="627764"/>
          </a:xfrm>
        </p:spPr>
        <p:txBody>
          <a:bodyPr>
            <a:normAutofit fontScale="90000"/>
          </a:bodyPr>
          <a:lstStyle/>
          <a:p>
            <a:r>
              <a:rPr lang="sr-Latn-RS" dirty="0"/>
              <a:t>I nivo</a:t>
            </a:r>
          </a:p>
        </p:txBody>
      </p:sp>
      <p:graphicFrame>
        <p:nvGraphicFramePr>
          <p:cNvPr id="4" name="Table 4">
            <a:extLst>
              <a:ext uri="{FF2B5EF4-FFF2-40B4-BE49-F238E27FC236}">
                <a16:creationId xmlns:a16="http://schemas.microsoft.com/office/drawing/2014/main" id="{25FAC189-0137-4AA6-B066-C4215E1093A1}"/>
              </a:ext>
            </a:extLst>
          </p:cNvPr>
          <p:cNvGraphicFramePr>
            <a:graphicFrameLocks noGrp="1"/>
          </p:cNvGraphicFramePr>
          <p:nvPr>
            <p:extLst>
              <p:ext uri="{D42A27DB-BD31-4B8C-83A1-F6EECF244321}">
                <p14:modId xmlns:p14="http://schemas.microsoft.com/office/powerpoint/2010/main" val="3185727966"/>
              </p:ext>
            </p:extLst>
          </p:nvPr>
        </p:nvGraphicFramePr>
        <p:xfrm>
          <a:off x="1910701" y="849604"/>
          <a:ext cx="8128000" cy="5765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105399167"/>
                    </a:ext>
                  </a:extLst>
                </a:gridCol>
                <a:gridCol w="4064000">
                  <a:extLst>
                    <a:ext uri="{9D8B030D-6E8A-4147-A177-3AD203B41FA5}">
                      <a16:colId xmlns:a16="http://schemas.microsoft.com/office/drawing/2014/main" val="3332881001"/>
                    </a:ext>
                  </a:extLst>
                </a:gridCol>
              </a:tblGrid>
              <a:tr h="370840">
                <a:tc>
                  <a:txBody>
                    <a:bodyPr/>
                    <a:lstStyle/>
                    <a:p>
                      <a:pPr algn="ctr"/>
                      <a:r>
                        <a:rPr lang="sr-Latn-RS" dirty="0"/>
                        <a:t>Problem i potreba grupe</a:t>
                      </a:r>
                    </a:p>
                  </a:txBody>
                  <a:tcPr/>
                </a:tc>
                <a:tc>
                  <a:txBody>
                    <a:bodyPr/>
                    <a:lstStyle/>
                    <a:p>
                      <a:pPr algn="ctr"/>
                      <a:r>
                        <a:rPr lang="sr-Latn-RS" dirty="0"/>
                        <a:t>Karakteristika GSPO</a:t>
                      </a:r>
                    </a:p>
                  </a:txBody>
                  <a:tcPr/>
                </a:tc>
                <a:extLst>
                  <a:ext uri="{0D108BD9-81ED-4DB2-BD59-A6C34878D82A}">
                    <a16:rowId xmlns:a16="http://schemas.microsoft.com/office/drawing/2014/main" val="1729813519"/>
                  </a:ext>
                </a:extLst>
              </a:tr>
              <a:tr h="370840">
                <a:tc>
                  <a:txBody>
                    <a:bodyPr/>
                    <a:lstStyle/>
                    <a:p>
                      <a:pPr algn="l"/>
                      <a:r>
                        <a:rPr lang="sr-Latn-RS" dirty="0"/>
                        <a:t>Slanje i primanje informacija između svih članova grupe</a:t>
                      </a:r>
                    </a:p>
                  </a:txBody>
                  <a:tcPr/>
                </a:tc>
                <a:tc>
                  <a:txBody>
                    <a:bodyPr/>
                    <a:lstStyle/>
                    <a:p>
                      <a:pPr algn="l"/>
                      <a:r>
                        <a:rPr lang="sr-Latn-RS" dirty="0"/>
                        <a:t>Elektronsko slanje poruka pojedinim ili svim članovima grupe</a:t>
                      </a:r>
                    </a:p>
                  </a:txBody>
                  <a:tcPr/>
                </a:tc>
                <a:extLst>
                  <a:ext uri="{0D108BD9-81ED-4DB2-BD59-A6C34878D82A}">
                    <a16:rowId xmlns:a16="http://schemas.microsoft.com/office/drawing/2014/main" val="4244832279"/>
                  </a:ext>
                </a:extLst>
              </a:tr>
              <a:tr h="370840">
                <a:tc>
                  <a:txBody>
                    <a:bodyPr/>
                    <a:lstStyle/>
                    <a:p>
                      <a:pPr algn="l"/>
                      <a:r>
                        <a:rPr lang="sr-Latn-RS" dirty="0"/>
                        <a:t>Pristup datotekama sa ličnim i podacima organizacije tokom sastanaka</a:t>
                      </a:r>
                    </a:p>
                  </a:txBody>
                  <a:tcPr/>
                </a:tc>
                <a:tc>
                  <a:txBody>
                    <a:bodyPr/>
                    <a:lstStyle/>
                    <a:p>
                      <a:pPr algn="l"/>
                      <a:r>
                        <a:rPr lang="sr-Latn-RS" dirty="0"/>
                        <a:t>Radna stanica za svakog člana grupe sa vezom na server</a:t>
                      </a:r>
                    </a:p>
                  </a:txBody>
                  <a:tcPr/>
                </a:tc>
                <a:extLst>
                  <a:ext uri="{0D108BD9-81ED-4DB2-BD59-A6C34878D82A}">
                    <a16:rowId xmlns:a16="http://schemas.microsoft.com/office/drawing/2014/main" val="2080769677"/>
                  </a:ext>
                </a:extLst>
              </a:tr>
              <a:tr h="370840">
                <a:tc>
                  <a:txBody>
                    <a:bodyPr/>
                    <a:lstStyle/>
                    <a:p>
                      <a:pPr algn="l"/>
                      <a:r>
                        <a:rPr lang="sr-Latn-RS" dirty="0"/>
                        <a:t>Prikazivanje ideja, glasova, podataka, grafikona ili tabela pojedinim ili svim članovima tima istovremeno</a:t>
                      </a:r>
                    </a:p>
                  </a:txBody>
                  <a:tcPr/>
                </a:tc>
                <a:tc>
                  <a:txBody>
                    <a:bodyPr/>
                    <a:lstStyle/>
                    <a:p>
                      <a:pPr algn="l"/>
                      <a:r>
                        <a:rPr lang="sr-Latn-RS" dirty="0"/>
                        <a:t>Zajednički veliki ekran ili prikaz navedenih podataka na monitorima svih članova grupe</a:t>
                      </a:r>
                    </a:p>
                  </a:txBody>
                  <a:tcPr/>
                </a:tc>
                <a:extLst>
                  <a:ext uri="{0D108BD9-81ED-4DB2-BD59-A6C34878D82A}">
                    <a16:rowId xmlns:a16="http://schemas.microsoft.com/office/drawing/2014/main" val="3000484034"/>
                  </a:ext>
                </a:extLst>
              </a:tr>
              <a:tr h="370840">
                <a:tc>
                  <a:txBody>
                    <a:bodyPr/>
                    <a:lstStyle/>
                    <a:p>
                      <a:pPr algn="l"/>
                      <a:r>
                        <a:rPr lang="sr-Latn-RS" dirty="0"/>
                        <a:t>Uzdržavanje pojedinih članova grupe od diskusije</a:t>
                      </a:r>
                    </a:p>
                  </a:txBody>
                  <a:tcPr/>
                </a:tc>
                <a:tc>
                  <a:txBody>
                    <a:bodyPr/>
                    <a:lstStyle/>
                    <a:p>
                      <a:pPr algn="l"/>
                      <a:r>
                        <a:rPr lang="sr-Latn-RS" dirty="0"/>
                        <a:t>Anonimni unos ideja i sprovođenje procedure glasanja</a:t>
                      </a:r>
                    </a:p>
                  </a:txBody>
                  <a:tcPr/>
                </a:tc>
                <a:extLst>
                  <a:ext uri="{0D108BD9-81ED-4DB2-BD59-A6C34878D82A}">
                    <a16:rowId xmlns:a16="http://schemas.microsoft.com/office/drawing/2014/main" val="3681982399"/>
                  </a:ext>
                </a:extLst>
              </a:tr>
              <a:tr h="370840">
                <a:tc>
                  <a:txBody>
                    <a:bodyPr/>
                    <a:lstStyle/>
                    <a:p>
                      <a:pPr algn="l"/>
                      <a:r>
                        <a:rPr lang="sr-Latn-RS" dirty="0"/>
                        <a:t>Nemogućnost efikasnog organizovanja i analize ideja i glasova</a:t>
                      </a:r>
                    </a:p>
                  </a:txBody>
                  <a:tcPr/>
                </a:tc>
                <a:tc>
                  <a:txBody>
                    <a:bodyPr/>
                    <a:lstStyle/>
                    <a:p>
                      <a:pPr algn="l"/>
                      <a:r>
                        <a:rPr lang="sr-Latn-RS" dirty="0"/>
                        <a:t>Objedinjavanje i prikaz ideja, statistička obrada i prikaz rezultata glasanja</a:t>
                      </a:r>
                    </a:p>
                  </a:txBody>
                  <a:tcPr/>
                </a:tc>
                <a:extLst>
                  <a:ext uri="{0D108BD9-81ED-4DB2-BD59-A6C34878D82A}">
                    <a16:rowId xmlns:a16="http://schemas.microsoft.com/office/drawing/2014/main" val="1109877487"/>
                  </a:ext>
                </a:extLst>
              </a:tr>
              <a:tr h="370840">
                <a:tc>
                  <a:txBody>
                    <a:bodyPr/>
                    <a:lstStyle/>
                    <a:p>
                      <a:pPr algn="l"/>
                      <a:r>
                        <a:rPr lang="sr-Latn-RS" dirty="0"/>
                        <a:t>Nemogućnost kvantifikovanja </a:t>
                      </a:r>
                      <a:r>
                        <a:rPr lang="sr-Latn-RS" dirty="0" err="1"/>
                        <a:t>preferenci</a:t>
                      </a:r>
                      <a:endParaRPr lang="sr-Latn-RS" dirty="0"/>
                    </a:p>
                  </a:txBody>
                  <a:tcPr/>
                </a:tc>
                <a:tc>
                  <a:txBody>
                    <a:bodyPr/>
                    <a:lstStyle/>
                    <a:p>
                      <a:pPr algn="l"/>
                      <a:r>
                        <a:rPr lang="sr-Latn-RS" dirty="0"/>
                        <a:t>Obezbeđivanje skala </a:t>
                      </a:r>
                      <a:r>
                        <a:rPr lang="sr-Latn-RS" dirty="0" err="1"/>
                        <a:t>preferenci</a:t>
                      </a:r>
                      <a:r>
                        <a:rPr lang="sr-Latn-RS" dirty="0"/>
                        <a:t> ili šema za rangiranje, prikazivanje rejtinga ideja</a:t>
                      </a:r>
                    </a:p>
                  </a:txBody>
                  <a:tcPr/>
                </a:tc>
                <a:extLst>
                  <a:ext uri="{0D108BD9-81ED-4DB2-BD59-A6C34878D82A}">
                    <a16:rowId xmlns:a16="http://schemas.microsoft.com/office/drawing/2014/main" val="1925680558"/>
                  </a:ext>
                </a:extLst>
              </a:tr>
              <a:tr h="370840">
                <a:tc>
                  <a:txBody>
                    <a:bodyPr/>
                    <a:lstStyle/>
                    <a:p>
                      <a:pPr algn="l"/>
                      <a:r>
                        <a:rPr lang="sr-Latn-RS" dirty="0"/>
                        <a:t>Nemogućnost razvoja strategije ili plana sastanka</a:t>
                      </a:r>
                    </a:p>
                  </a:txBody>
                  <a:tcPr/>
                </a:tc>
                <a:tc>
                  <a:txBody>
                    <a:bodyPr/>
                    <a:lstStyle/>
                    <a:p>
                      <a:pPr algn="l"/>
                      <a:r>
                        <a:rPr lang="sr-Latn-RS" dirty="0"/>
                        <a:t>Obezbeđivanje okvirnog dnevnog reda koji grupa kasnije konkretizuje</a:t>
                      </a:r>
                    </a:p>
                  </a:txBody>
                  <a:tcPr/>
                </a:tc>
                <a:extLst>
                  <a:ext uri="{0D108BD9-81ED-4DB2-BD59-A6C34878D82A}">
                    <a16:rowId xmlns:a16="http://schemas.microsoft.com/office/drawing/2014/main" val="809738201"/>
                  </a:ext>
                </a:extLst>
              </a:tr>
              <a:tr h="370840">
                <a:tc>
                  <a:txBody>
                    <a:bodyPr/>
                    <a:lstStyle/>
                    <a:p>
                      <a:pPr algn="l"/>
                      <a:r>
                        <a:rPr lang="sr-Latn-RS" dirty="0"/>
                        <a:t>Nepoštovanje dnevnog reda</a:t>
                      </a:r>
                    </a:p>
                  </a:txBody>
                  <a:tcPr/>
                </a:tc>
                <a:tc>
                  <a:txBody>
                    <a:bodyPr/>
                    <a:lstStyle/>
                    <a:p>
                      <a:pPr algn="l"/>
                      <a:r>
                        <a:rPr lang="sr-Latn-RS" dirty="0"/>
                        <a:t>Stalan prikaz dnevnog reda, vremena, prelazak na sledeću tačku dnevnog reda</a:t>
                      </a:r>
                    </a:p>
                  </a:txBody>
                  <a:tcPr/>
                </a:tc>
                <a:extLst>
                  <a:ext uri="{0D108BD9-81ED-4DB2-BD59-A6C34878D82A}">
                    <a16:rowId xmlns:a16="http://schemas.microsoft.com/office/drawing/2014/main" val="2378103122"/>
                  </a:ext>
                </a:extLst>
              </a:tr>
            </a:tbl>
          </a:graphicData>
        </a:graphic>
      </p:graphicFrame>
    </p:spTree>
    <p:extLst>
      <p:ext uri="{BB962C8B-B14F-4D97-AF65-F5344CB8AC3E}">
        <p14:creationId xmlns:p14="http://schemas.microsoft.com/office/powerpoint/2010/main" val="1074628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0F768-0FD2-4041-96C7-9CBA82A5E583}"/>
              </a:ext>
            </a:extLst>
          </p:cNvPr>
          <p:cNvSpPr>
            <a:spLocks noGrp="1"/>
          </p:cNvSpPr>
          <p:nvPr>
            <p:ph type="title"/>
          </p:nvPr>
        </p:nvSpPr>
        <p:spPr>
          <a:xfrm>
            <a:off x="1024129" y="286637"/>
            <a:ext cx="9720072" cy="674417"/>
          </a:xfrm>
        </p:spPr>
        <p:txBody>
          <a:bodyPr>
            <a:normAutofit fontScale="90000"/>
          </a:bodyPr>
          <a:lstStyle/>
          <a:p>
            <a:r>
              <a:rPr lang="sr-Latn-RS" dirty="0"/>
              <a:t>II nivo</a:t>
            </a:r>
          </a:p>
        </p:txBody>
      </p:sp>
      <p:graphicFrame>
        <p:nvGraphicFramePr>
          <p:cNvPr id="4" name="Table 4">
            <a:extLst>
              <a:ext uri="{FF2B5EF4-FFF2-40B4-BE49-F238E27FC236}">
                <a16:creationId xmlns:a16="http://schemas.microsoft.com/office/drawing/2014/main" id="{C32FD6CD-2683-4CF2-A3BC-AF2CE3492E84}"/>
              </a:ext>
            </a:extLst>
          </p:cNvPr>
          <p:cNvGraphicFramePr>
            <a:graphicFrameLocks noGrp="1"/>
          </p:cNvGraphicFramePr>
          <p:nvPr>
            <p:ph idx="1"/>
            <p:extLst>
              <p:ext uri="{D42A27DB-BD31-4B8C-83A1-F6EECF244321}">
                <p14:modId xmlns:p14="http://schemas.microsoft.com/office/powerpoint/2010/main" val="286077418"/>
              </p:ext>
            </p:extLst>
          </p:nvPr>
        </p:nvGraphicFramePr>
        <p:xfrm>
          <a:off x="811762" y="1595534"/>
          <a:ext cx="10702214" cy="3774440"/>
        </p:xfrm>
        <a:graphic>
          <a:graphicData uri="http://schemas.openxmlformats.org/drawingml/2006/table">
            <a:tbl>
              <a:tblPr firstRow="1" bandRow="1">
                <a:tableStyleId>{5C22544A-7EE6-4342-B048-85BDC9FD1C3A}</a:tableStyleId>
              </a:tblPr>
              <a:tblGrid>
                <a:gridCol w="5266764">
                  <a:extLst>
                    <a:ext uri="{9D8B030D-6E8A-4147-A177-3AD203B41FA5}">
                      <a16:colId xmlns:a16="http://schemas.microsoft.com/office/drawing/2014/main" val="496786084"/>
                    </a:ext>
                  </a:extLst>
                </a:gridCol>
                <a:gridCol w="5435450">
                  <a:extLst>
                    <a:ext uri="{9D8B030D-6E8A-4147-A177-3AD203B41FA5}">
                      <a16:colId xmlns:a16="http://schemas.microsoft.com/office/drawing/2014/main" val="1295217486"/>
                    </a:ext>
                  </a:extLst>
                </a:gridCol>
              </a:tblGrid>
              <a:tr h="370840">
                <a:tc>
                  <a:txBody>
                    <a:bodyPr/>
                    <a:lstStyle/>
                    <a:p>
                      <a:pPr algn="ctr"/>
                      <a:r>
                        <a:rPr lang="sr-Latn-RS" dirty="0"/>
                        <a:t>Problemi ili potrebe grupe</a:t>
                      </a:r>
                    </a:p>
                  </a:txBody>
                  <a:tcPr/>
                </a:tc>
                <a:tc>
                  <a:txBody>
                    <a:bodyPr/>
                    <a:lstStyle/>
                    <a:p>
                      <a:pPr algn="ctr"/>
                      <a:r>
                        <a:rPr lang="sr-Latn-RS" dirty="0"/>
                        <a:t>Karakteristika GSPO</a:t>
                      </a:r>
                    </a:p>
                  </a:txBody>
                  <a:tcPr/>
                </a:tc>
                <a:extLst>
                  <a:ext uri="{0D108BD9-81ED-4DB2-BD59-A6C34878D82A}">
                    <a16:rowId xmlns:a16="http://schemas.microsoft.com/office/drawing/2014/main" val="2564468867"/>
                  </a:ext>
                </a:extLst>
              </a:tr>
              <a:tr h="370840">
                <a:tc>
                  <a:txBody>
                    <a:bodyPr/>
                    <a:lstStyle/>
                    <a:p>
                      <a:pPr algn="l"/>
                      <a:r>
                        <a:rPr lang="sr-Latn-RS" dirty="0"/>
                        <a:t>Potreba za strukturiranjem i planiranje problema</a:t>
                      </a:r>
                    </a:p>
                  </a:txBody>
                  <a:tcPr/>
                </a:tc>
                <a:tc>
                  <a:txBody>
                    <a:bodyPr/>
                    <a:lstStyle/>
                    <a:p>
                      <a:pPr algn="l"/>
                      <a:r>
                        <a:rPr lang="sr-Latn-RS" dirty="0"/>
                        <a:t>Modeli za planiranje (PERT, CPM, </a:t>
                      </a:r>
                      <a:r>
                        <a:rPr lang="sr-Latn-RS" dirty="0" err="1"/>
                        <a:t>gantogrami</a:t>
                      </a:r>
                      <a:r>
                        <a:rPr lang="sr-Latn-RS" dirty="0"/>
                        <a:t>)</a:t>
                      </a:r>
                    </a:p>
                  </a:txBody>
                  <a:tcPr/>
                </a:tc>
                <a:extLst>
                  <a:ext uri="{0D108BD9-81ED-4DB2-BD59-A6C34878D82A}">
                    <a16:rowId xmlns:a16="http://schemas.microsoft.com/office/drawing/2014/main" val="3186721113"/>
                  </a:ext>
                </a:extLst>
              </a:tr>
              <a:tr h="370840">
                <a:tc>
                  <a:txBody>
                    <a:bodyPr/>
                    <a:lstStyle/>
                    <a:p>
                      <a:pPr algn="l"/>
                      <a:r>
                        <a:rPr lang="sr-Latn-RS" dirty="0"/>
                        <a:t>Alati za analizu odlučivanja za neizvesne buduće događaje</a:t>
                      </a:r>
                    </a:p>
                  </a:txBody>
                  <a:tcPr/>
                </a:tc>
                <a:tc>
                  <a:txBody>
                    <a:bodyPr/>
                    <a:lstStyle/>
                    <a:p>
                      <a:pPr algn="l"/>
                      <a:r>
                        <a:rPr lang="sr-Latn-RS" dirty="0"/>
                        <a:t>Modeli korisnosti i verovatnoće (drvo odlučivanja, analiza rizika)</a:t>
                      </a:r>
                    </a:p>
                  </a:txBody>
                  <a:tcPr/>
                </a:tc>
                <a:extLst>
                  <a:ext uri="{0D108BD9-81ED-4DB2-BD59-A6C34878D82A}">
                    <a16:rowId xmlns:a16="http://schemas.microsoft.com/office/drawing/2014/main" val="275590623"/>
                  </a:ext>
                </a:extLst>
              </a:tr>
              <a:tr h="370840">
                <a:tc>
                  <a:txBody>
                    <a:bodyPr/>
                    <a:lstStyle/>
                    <a:p>
                      <a:pPr algn="l"/>
                      <a:r>
                        <a:rPr lang="sr-Latn-RS" dirty="0"/>
                        <a:t>Alati za analizu alokacije resursa</a:t>
                      </a:r>
                    </a:p>
                  </a:txBody>
                  <a:tcPr/>
                </a:tc>
                <a:tc>
                  <a:txBody>
                    <a:bodyPr/>
                    <a:lstStyle/>
                    <a:p>
                      <a:pPr algn="l"/>
                      <a:r>
                        <a:rPr lang="sr-Latn-RS" dirty="0"/>
                        <a:t>Modeli za raspodelu budžeta</a:t>
                      </a:r>
                    </a:p>
                  </a:txBody>
                  <a:tcPr/>
                </a:tc>
                <a:extLst>
                  <a:ext uri="{0D108BD9-81ED-4DB2-BD59-A6C34878D82A}">
                    <a16:rowId xmlns:a16="http://schemas.microsoft.com/office/drawing/2014/main" val="3882029298"/>
                  </a:ext>
                </a:extLst>
              </a:tr>
              <a:tr h="370840">
                <a:tc>
                  <a:txBody>
                    <a:bodyPr/>
                    <a:lstStyle/>
                    <a:p>
                      <a:pPr algn="l"/>
                      <a:r>
                        <a:rPr lang="sr-Latn-RS" dirty="0"/>
                        <a:t>Alati za uočavanje </a:t>
                      </a:r>
                      <a:r>
                        <a:rPr lang="sr-Latn-RS" dirty="0" err="1"/>
                        <a:t>paterna</a:t>
                      </a:r>
                      <a:r>
                        <a:rPr lang="sr-Latn-RS" dirty="0"/>
                        <a:t> u podacima i predviđanje</a:t>
                      </a:r>
                    </a:p>
                  </a:txBody>
                  <a:tcPr/>
                </a:tc>
                <a:tc>
                  <a:txBody>
                    <a:bodyPr/>
                    <a:lstStyle/>
                    <a:p>
                      <a:pPr algn="l"/>
                      <a:r>
                        <a:rPr lang="sr-Latn-RS" dirty="0"/>
                        <a:t>Otkrivanje zakonitosti podataka</a:t>
                      </a:r>
                    </a:p>
                  </a:txBody>
                  <a:tcPr/>
                </a:tc>
                <a:extLst>
                  <a:ext uri="{0D108BD9-81ED-4DB2-BD59-A6C34878D82A}">
                    <a16:rowId xmlns:a16="http://schemas.microsoft.com/office/drawing/2014/main" val="516477785"/>
                  </a:ext>
                </a:extLst>
              </a:tr>
              <a:tr h="370840">
                <a:tc>
                  <a:txBody>
                    <a:bodyPr/>
                    <a:lstStyle/>
                    <a:p>
                      <a:pPr algn="l"/>
                      <a:r>
                        <a:rPr lang="sr-Latn-RS" dirty="0"/>
                        <a:t>Alati za analizu odlučivanja za zadatke proračuna verovatnoće i više kriterijuma</a:t>
                      </a:r>
                    </a:p>
                  </a:txBody>
                  <a:tcPr/>
                </a:tc>
                <a:tc>
                  <a:txBody>
                    <a:bodyPr/>
                    <a:lstStyle/>
                    <a:p>
                      <a:pPr algn="l"/>
                      <a:r>
                        <a:rPr lang="sr-Latn-RS" dirty="0"/>
                        <a:t>Statističke metode, </a:t>
                      </a:r>
                      <a:r>
                        <a:rPr lang="sr-Latn-RS" dirty="0" err="1"/>
                        <a:t>višekriterijumski</a:t>
                      </a:r>
                      <a:r>
                        <a:rPr lang="sr-Latn-RS" dirty="0"/>
                        <a:t> modeli odlučivanja</a:t>
                      </a:r>
                    </a:p>
                  </a:txBody>
                  <a:tcPr/>
                </a:tc>
                <a:extLst>
                  <a:ext uri="{0D108BD9-81ED-4DB2-BD59-A6C34878D82A}">
                    <a16:rowId xmlns:a16="http://schemas.microsoft.com/office/drawing/2014/main" val="414560637"/>
                  </a:ext>
                </a:extLst>
              </a:tr>
              <a:tr h="370840">
                <a:tc>
                  <a:txBody>
                    <a:bodyPr/>
                    <a:lstStyle/>
                    <a:p>
                      <a:pPr algn="l"/>
                      <a:r>
                        <a:rPr lang="sr-Latn-RS" dirty="0"/>
                        <a:t>Alati za analizu dodele </a:t>
                      </a:r>
                      <a:r>
                        <a:rPr lang="sr-Latn-RS" dirty="0" err="1"/>
                        <a:t>preferenci</a:t>
                      </a:r>
                      <a:endParaRPr lang="sr-Latn-RS" dirty="0"/>
                    </a:p>
                  </a:txBody>
                  <a:tcPr/>
                </a:tc>
                <a:tc>
                  <a:txBody>
                    <a:bodyPr/>
                    <a:lstStyle/>
                    <a:p>
                      <a:pPr algn="l"/>
                      <a:r>
                        <a:rPr lang="sr-Latn-RS" dirty="0"/>
                        <a:t>Model društvene procene</a:t>
                      </a:r>
                    </a:p>
                  </a:txBody>
                  <a:tcPr/>
                </a:tc>
                <a:extLst>
                  <a:ext uri="{0D108BD9-81ED-4DB2-BD59-A6C34878D82A}">
                    <a16:rowId xmlns:a16="http://schemas.microsoft.com/office/drawing/2014/main" val="3122378180"/>
                  </a:ext>
                </a:extLst>
              </a:tr>
              <a:tr h="370840">
                <a:tc>
                  <a:txBody>
                    <a:bodyPr/>
                    <a:lstStyle/>
                    <a:p>
                      <a:pPr algn="l"/>
                      <a:r>
                        <a:rPr lang="sr-Latn-RS" dirty="0"/>
                        <a:t>Želja za korišćenje tehnika strukturiranog odlučivanja</a:t>
                      </a:r>
                    </a:p>
                  </a:txBody>
                  <a:tcPr/>
                </a:tc>
                <a:tc>
                  <a:txBody>
                    <a:bodyPr/>
                    <a:lstStyle/>
                    <a:p>
                      <a:pPr algn="l"/>
                      <a:r>
                        <a:rPr lang="sr-Latn-RS" dirty="0"/>
                        <a:t>Automatizovane metode tehnike za prikupljanje i kompilaciju ideja</a:t>
                      </a:r>
                    </a:p>
                  </a:txBody>
                  <a:tcPr/>
                </a:tc>
                <a:extLst>
                  <a:ext uri="{0D108BD9-81ED-4DB2-BD59-A6C34878D82A}">
                    <a16:rowId xmlns:a16="http://schemas.microsoft.com/office/drawing/2014/main" val="2423994224"/>
                  </a:ext>
                </a:extLst>
              </a:tr>
            </a:tbl>
          </a:graphicData>
        </a:graphic>
      </p:graphicFrame>
    </p:spTree>
    <p:extLst>
      <p:ext uri="{BB962C8B-B14F-4D97-AF65-F5344CB8AC3E}">
        <p14:creationId xmlns:p14="http://schemas.microsoft.com/office/powerpoint/2010/main" val="3796837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25E2C-5AEB-43DB-BF54-C5706C71EAAD}"/>
              </a:ext>
            </a:extLst>
          </p:cNvPr>
          <p:cNvSpPr>
            <a:spLocks noGrp="1"/>
          </p:cNvSpPr>
          <p:nvPr>
            <p:ph type="title"/>
          </p:nvPr>
        </p:nvSpPr>
        <p:spPr>
          <a:xfrm>
            <a:off x="1098583" y="986432"/>
            <a:ext cx="9720072" cy="553119"/>
          </a:xfrm>
        </p:spPr>
        <p:txBody>
          <a:bodyPr>
            <a:normAutofit fontScale="90000"/>
          </a:bodyPr>
          <a:lstStyle/>
          <a:p>
            <a:r>
              <a:rPr lang="sr-Latn-RS" dirty="0" err="1"/>
              <a:t>IIi</a:t>
            </a:r>
            <a:r>
              <a:rPr lang="sr-Latn-RS" dirty="0"/>
              <a:t> nivo</a:t>
            </a:r>
          </a:p>
        </p:txBody>
      </p:sp>
      <p:graphicFrame>
        <p:nvGraphicFramePr>
          <p:cNvPr id="4" name="Table 4">
            <a:extLst>
              <a:ext uri="{FF2B5EF4-FFF2-40B4-BE49-F238E27FC236}">
                <a16:creationId xmlns:a16="http://schemas.microsoft.com/office/drawing/2014/main" id="{F6E9509E-3622-4944-BB6B-39CF586FCA00}"/>
              </a:ext>
            </a:extLst>
          </p:cNvPr>
          <p:cNvGraphicFramePr>
            <a:graphicFrameLocks noGrp="1"/>
          </p:cNvGraphicFramePr>
          <p:nvPr>
            <p:ph idx="1"/>
            <p:extLst>
              <p:ext uri="{D42A27DB-BD31-4B8C-83A1-F6EECF244321}">
                <p14:modId xmlns:p14="http://schemas.microsoft.com/office/powerpoint/2010/main" val="4126843595"/>
              </p:ext>
            </p:extLst>
          </p:nvPr>
        </p:nvGraphicFramePr>
        <p:xfrm>
          <a:off x="1098583" y="2164702"/>
          <a:ext cx="9720262" cy="2661920"/>
        </p:xfrm>
        <a:graphic>
          <a:graphicData uri="http://schemas.openxmlformats.org/drawingml/2006/table">
            <a:tbl>
              <a:tblPr firstRow="1" bandRow="1">
                <a:tableStyleId>{5C22544A-7EE6-4342-B048-85BDC9FD1C3A}</a:tableStyleId>
              </a:tblPr>
              <a:tblGrid>
                <a:gridCol w="4860131">
                  <a:extLst>
                    <a:ext uri="{9D8B030D-6E8A-4147-A177-3AD203B41FA5}">
                      <a16:colId xmlns:a16="http://schemas.microsoft.com/office/drawing/2014/main" val="3161931008"/>
                    </a:ext>
                  </a:extLst>
                </a:gridCol>
                <a:gridCol w="4860131">
                  <a:extLst>
                    <a:ext uri="{9D8B030D-6E8A-4147-A177-3AD203B41FA5}">
                      <a16:colId xmlns:a16="http://schemas.microsoft.com/office/drawing/2014/main" val="3234327740"/>
                    </a:ext>
                  </a:extLst>
                </a:gridCol>
              </a:tblGrid>
              <a:tr h="370840">
                <a:tc>
                  <a:txBody>
                    <a:bodyPr/>
                    <a:lstStyle/>
                    <a:p>
                      <a:pPr algn="ctr"/>
                      <a:r>
                        <a:rPr lang="sr-Latn-RS" dirty="0"/>
                        <a:t>Problemi ili potrebe grupe</a:t>
                      </a:r>
                    </a:p>
                  </a:txBody>
                  <a:tcPr/>
                </a:tc>
                <a:tc>
                  <a:txBody>
                    <a:bodyPr/>
                    <a:lstStyle/>
                    <a:p>
                      <a:pPr algn="ctr"/>
                      <a:r>
                        <a:rPr lang="sr-Latn-RS" dirty="0"/>
                        <a:t>Karakteristike GSPO</a:t>
                      </a:r>
                    </a:p>
                  </a:txBody>
                  <a:tcPr/>
                </a:tc>
                <a:extLst>
                  <a:ext uri="{0D108BD9-81ED-4DB2-BD59-A6C34878D82A}">
                    <a16:rowId xmlns:a16="http://schemas.microsoft.com/office/drawing/2014/main" val="1769997012"/>
                  </a:ext>
                </a:extLst>
              </a:tr>
              <a:tr h="370840">
                <a:tc>
                  <a:txBody>
                    <a:bodyPr/>
                    <a:lstStyle/>
                    <a:p>
                      <a:pPr algn="l"/>
                      <a:r>
                        <a:rPr lang="sr-Latn-RS" dirty="0"/>
                        <a:t>Želja za uvođenjem formalizovanih procedura odlučivanja</a:t>
                      </a:r>
                    </a:p>
                  </a:txBody>
                  <a:tcPr/>
                </a:tc>
                <a:tc>
                  <a:txBody>
                    <a:bodyPr/>
                    <a:lstStyle/>
                    <a:p>
                      <a:pPr algn="l"/>
                      <a:r>
                        <a:rPr lang="sr-Latn-RS" dirty="0"/>
                        <a:t>Automatizovana parlamentarna procedura ili Robertova pravila reda</a:t>
                      </a:r>
                    </a:p>
                  </a:txBody>
                  <a:tcPr/>
                </a:tc>
                <a:extLst>
                  <a:ext uri="{0D108BD9-81ED-4DB2-BD59-A6C34878D82A}">
                    <a16:rowId xmlns:a16="http://schemas.microsoft.com/office/drawing/2014/main" val="1367614232"/>
                  </a:ext>
                </a:extLst>
              </a:tr>
              <a:tr h="370840">
                <a:tc>
                  <a:txBody>
                    <a:bodyPr/>
                    <a:lstStyle/>
                    <a:p>
                      <a:pPr algn="l"/>
                      <a:r>
                        <a:rPr lang="sr-Latn-RS" dirty="0"/>
                        <a:t>Želja za izborom i kreiranjem pravila za diskusiju</a:t>
                      </a:r>
                    </a:p>
                  </a:txBody>
                  <a:tcPr/>
                </a:tc>
                <a:tc>
                  <a:txBody>
                    <a:bodyPr/>
                    <a:lstStyle/>
                    <a:p>
                      <a:pPr algn="l"/>
                      <a:r>
                        <a:rPr lang="sr-Latn-RS" dirty="0"/>
                        <a:t>Osnovna pravila mogućnost izbora i primene pravila</a:t>
                      </a:r>
                    </a:p>
                  </a:txBody>
                  <a:tcPr/>
                </a:tc>
                <a:extLst>
                  <a:ext uri="{0D108BD9-81ED-4DB2-BD59-A6C34878D82A}">
                    <a16:rowId xmlns:a16="http://schemas.microsoft.com/office/drawing/2014/main" val="3983450055"/>
                  </a:ext>
                </a:extLst>
              </a:tr>
              <a:tr h="370840">
                <a:tc>
                  <a:txBody>
                    <a:bodyPr/>
                    <a:lstStyle/>
                    <a:p>
                      <a:pPr algn="l"/>
                      <a:r>
                        <a:rPr lang="sr-Latn-RS" dirty="0"/>
                        <a:t>Nesigurnost načina sprovođenja procedura na sastanku</a:t>
                      </a:r>
                    </a:p>
                  </a:txBody>
                  <a:tcPr/>
                </a:tc>
                <a:tc>
                  <a:txBody>
                    <a:bodyPr/>
                    <a:lstStyle/>
                    <a:p>
                      <a:pPr algn="l"/>
                      <a:r>
                        <a:rPr lang="sr-Latn-RS" dirty="0"/>
                        <a:t>Automatizovani savetnik koji daje savete o raspoloživim pravilima i njihovoj pravilnoj upotrebi</a:t>
                      </a:r>
                    </a:p>
                  </a:txBody>
                  <a:tcPr/>
                </a:tc>
                <a:extLst>
                  <a:ext uri="{0D108BD9-81ED-4DB2-BD59-A6C34878D82A}">
                    <a16:rowId xmlns:a16="http://schemas.microsoft.com/office/drawing/2014/main" val="3424608025"/>
                  </a:ext>
                </a:extLst>
              </a:tr>
              <a:tr h="370840">
                <a:tc>
                  <a:txBody>
                    <a:bodyPr/>
                    <a:lstStyle/>
                    <a:p>
                      <a:pPr algn="l"/>
                      <a:r>
                        <a:rPr lang="sr-Latn-RS" dirty="0"/>
                        <a:t>Želja da se razviju pravila za održavanje sastanka</a:t>
                      </a:r>
                    </a:p>
                  </a:txBody>
                  <a:tcPr/>
                </a:tc>
                <a:tc>
                  <a:txBody>
                    <a:bodyPr/>
                    <a:lstStyle/>
                    <a:p>
                      <a:pPr algn="l"/>
                      <a:r>
                        <a:rPr lang="sr-Latn-RS" dirty="0"/>
                        <a:t>Mogućnost pisanja pravila</a:t>
                      </a:r>
                    </a:p>
                  </a:txBody>
                  <a:tcPr/>
                </a:tc>
                <a:extLst>
                  <a:ext uri="{0D108BD9-81ED-4DB2-BD59-A6C34878D82A}">
                    <a16:rowId xmlns:a16="http://schemas.microsoft.com/office/drawing/2014/main" val="2684672832"/>
                  </a:ext>
                </a:extLst>
              </a:tr>
            </a:tbl>
          </a:graphicData>
        </a:graphic>
      </p:graphicFrame>
    </p:spTree>
    <p:extLst>
      <p:ext uri="{BB962C8B-B14F-4D97-AF65-F5344CB8AC3E}">
        <p14:creationId xmlns:p14="http://schemas.microsoft.com/office/powerpoint/2010/main" val="256372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AB90-E699-4096-9AEC-18A326223C68}"/>
              </a:ext>
            </a:extLst>
          </p:cNvPr>
          <p:cNvSpPr>
            <a:spLocks noGrp="1"/>
          </p:cNvSpPr>
          <p:nvPr>
            <p:ph type="title"/>
          </p:nvPr>
        </p:nvSpPr>
        <p:spPr>
          <a:xfrm>
            <a:off x="797986" y="169653"/>
            <a:ext cx="10833576" cy="882399"/>
          </a:xfrm>
        </p:spPr>
        <p:txBody>
          <a:bodyPr>
            <a:normAutofit fontScale="90000"/>
          </a:bodyPr>
          <a:lstStyle/>
          <a:p>
            <a:r>
              <a:rPr lang="sr-Latn-RS" dirty="0"/>
              <a:t>Struktura grupnih sistema za podršku odlučivanju</a:t>
            </a:r>
          </a:p>
        </p:txBody>
      </p:sp>
      <p:pic>
        <p:nvPicPr>
          <p:cNvPr id="5" name="Picture 4">
            <a:extLst>
              <a:ext uri="{FF2B5EF4-FFF2-40B4-BE49-F238E27FC236}">
                <a16:creationId xmlns:a16="http://schemas.microsoft.com/office/drawing/2014/main" id="{86373C02-F605-479A-9769-615870DF6566}"/>
              </a:ext>
            </a:extLst>
          </p:cNvPr>
          <p:cNvPicPr>
            <a:picLocks noChangeAspect="1"/>
          </p:cNvPicPr>
          <p:nvPr/>
        </p:nvPicPr>
        <p:blipFill>
          <a:blip r:embed="rId2"/>
          <a:stretch>
            <a:fillRect/>
          </a:stretch>
        </p:blipFill>
        <p:spPr>
          <a:xfrm>
            <a:off x="1575620" y="1482003"/>
            <a:ext cx="2202180" cy="1127760"/>
          </a:xfrm>
          <a:prstGeom prst="rect">
            <a:avLst/>
          </a:prstGeom>
        </p:spPr>
      </p:pic>
      <p:pic>
        <p:nvPicPr>
          <p:cNvPr id="7" name="Picture 6">
            <a:extLst>
              <a:ext uri="{FF2B5EF4-FFF2-40B4-BE49-F238E27FC236}">
                <a16:creationId xmlns:a16="http://schemas.microsoft.com/office/drawing/2014/main" id="{6AE689EC-3A55-4724-B488-7C0C7024A9A6}"/>
              </a:ext>
            </a:extLst>
          </p:cNvPr>
          <p:cNvPicPr>
            <a:picLocks noChangeAspect="1"/>
          </p:cNvPicPr>
          <p:nvPr/>
        </p:nvPicPr>
        <p:blipFill>
          <a:blip r:embed="rId3"/>
          <a:stretch>
            <a:fillRect/>
          </a:stretch>
        </p:blipFill>
        <p:spPr>
          <a:xfrm>
            <a:off x="360230" y="2957029"/>
            <a:ext cx="4632961" cy="1452318"/>
          </a:xfrm>
          <a:prstGeom prst="rect">
            <a:avLst/>
          </a:prstGeom>
        </p:spPr>
      </p:pic>
      <p:pic>
        <p:nvPicPr>
          <p:cNvPr id="9" name="Picture 8">
            <a:extLst>
              <a:ext uri="{FF2B5EF4-FFF2-40B4-BE49-F238E27FC236}">
                <a16:creationId xmlns:a16="http://schemas.microsoft.com/office/drawing/2014/main" id="{DE8D2E8F-65B2-4E0B-9C2A-43C23A09BBD2}"/>
              </a:ext>
            </a:extLst>
          </p:cNvPr>
          <p:cNvPicPr>
            <a:picLocks noChangeAspect="1"/>
          </p:cNvPicPr>
          <p:nvPr/>
        </p:nvPicPr>
        <p:blipFill>
          <a:blip r:embed="rId4"/>
          <a:stretch>
            <a:fillRect/>
          </a:stretch>
        </p:blipFill>
        <p:spPr>
          <a:xfrm>
            <a:off x="360230" y="5103879"/>
            <a:ext cx="4632960" cy="1127760"/>
          </a:xfrm>
          <a:prstGeom prst="rect">
            <a:avLst/>
          </a:prstGeom>
        </p:spPr>
      </p:pic>
      <p:sp>
        <p:nvSpPr>
          <p:cNvPr id="3" name="TextBox 2">
            <a:extLst>
              <a:ext uri="{FF2B5EF4-FFF2-40B4-BE49-F238E27FC236}">
                <a16:creationId xmlns:a16="http://schemas.microsoft.com/office/drawing/2014/main" id="{6A80DBE5-DA58-4726-B19C-0CA6765FAB5A}"/>
              </a:ext>
            </a:extLst>
          </p:cNvPr>
          <p:cNvSpPr txBox="1"/>
          <p:nvPr/>
        </p:nvSpPr>
        <p:spPr>
          <a:xfrm>
            <a:off x="5374433" y="1482003"/>
            <a:ext cx="6587412" cy="646331"/>
          </a:xfrm>
          <a:prstGeom prst="rect">
            <a:avLst/>
          </a:prstGeom>
          <a:noFill/>
        </p:spPr>
        <p:txBody>
          <a:bodyPr wrap="square" rtlCol="0">
            <a:spAutoFit/>
          </a:bodyPr>
          <a:lstStyle/>
          <a:p>
            <a:pPr algn="just"/>
            <a:r>
              <a:rPr lang="en-US" dirty="0"/>
              <a:t>P</a:t>
            </a:r>
            <a:r>
              <a:rPr lang="sr-Latn-RS" dirty="0"/>
              <a:t>rvi tip predstavlja individualni SPO, koji ne omogućava direktnu kolaboraciju među učesnicima, ni na koji način</a:t>
            </a:r>
          </a:p>
        </p:txBody>
      </p:sp>
      <p:sp>
        <p:nvSpPr>
          <p:cNvPr id="4" name="TextBox 3">
            <a:extLst>
              <a:ext uri="{FF2B5EF4-FFF2-40B4-BE49-F238E27FC236}">
                <a16:creationId xmlns:a16="http://schemas.microsoft.com/office/drawing/2014/main" id="{121C2F3B-4315-45EC-BA09-4A0C6EBEF10A}"/>
              </a:ext>
            </a:extLst>
          </p:cNvPr>
          <p:cNvSpPr txBox="1"/>
          <p:nvPr/>
        </p:nvSpPr>
        <p:spPr>
          <a:xfrm>
            <a:off x="5458408" y="2803849"/>
            <a:ext cx="6173154" cy="1477328"/>
          </a:xfrm>
          <a:prstGeom prst="rect">
            <a:avLst/>
          </a:prstGeom>
          <a:noFill/>
        </p:spPr>
        <p:txBody>
          <a:bodyPr wrap="square" rtlCol="0">
            <a:spAutoFit/>
          </a:bodyPr>
          <a:lstStyle/>
          <a:p>
            <a:pPr algn="just"/>
            <a:r>
              <a:rPr lang="sr-Latn-RS" dirty="0"/>
              <a:t>Drugi tip ima mogućnost međusobne komunikacije među korisnicima sesije a zatim i korišćenja SPO. Iako je napredniji i dalje se ne obezbeđuje potpuna komunikacija uz korišćenje mogućnosti SPO (vođenje diskusije, prezentacija mišljenja, glasanje)</a:t>
            </a:r>
          </a:p>
        </p:txBody>
      </p:sp>
      <p:sp>
        <p:nvSpPr>
          <p:cNvPr id="6" name="TextBox 5">
            <a:extLst>
              <a:ext uri="{FF2B5EF4-FFF2-40B4-BE49-F238E27FC236}">
                <a16:creationId xmlns:a16="http://schemas.microsoft.com/office/drawing/2014/main" id="{723C2538-E6D8-4DCE-9318-1EE2F0EE99DA}"/>
              </a:ext>
            </a:extLst>
          </p:cNvPr>
          <p:cNvSpPr txBox="1"/>
          <p:nvPr/>
        </p:nvSpPr>
        <p:spPr>
          <a:xfrm>
            <a:off x="5600700" y="5067594"/>
            <a:ext cx="6030862" cy="1200329"/>
          </a:xfrm>
          <a:prstGeom prst="rect">
            <a:avLst/>
          </a:prstGeom>
          <a:noFill/>
        </p:spPr>
        <p:txBody>
          <a:bodyPr wrap="square" rtlCol="0">
            <a:spAutoFit/>
          </a:bodyPr>
          <a:lstStyle/>
          <a:p>
            <a:pPr algn="just"/>
            <a:r>
              <a:rPr lang="sr-Latn-RS" dirty="0"/>
              <a:t>Treći oblik spaja pozitivne osobine prethodna dva, sa težnjom da podrži neke osnovne osobine GSPO. </a:t>
            </a:r>
            <a:r>
              <a:rPr lang="sr-Latn-RS" u="sng" dirty="0"/>
              <a:t>To su automatizovani proces prikupljanja mišljenja članova tima, javne prezentacije istih, obezbeđena podrška grupnom glasanju</a:t>
            </a:r>
          </a:p>
        </p:txBody>
      </p:sp>
    </p:spTree>
    <p:extLst>
      <p:ext uri="{BB962C8B-B14F-4D97-AF65-F5344CB8AC3E}">
        <p14:creationId xmlns:p14="http://schemas.microsoft.com/office/powerpoint/2010/main" val="39685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6F4C7-66D7-46CE-9CAA-890F8084FFE6}"/>
              </a:ext>
            </a:extLst>
          </p:cNvPr>
          <p:cNvSpPr>
            <a:spLocks noGrp="1"/>
          </p:cNvSpPr>
          <p:nvPr>
            <p:ph type="title"/>
          </p:nvPr>
        </p:nvSpPr>
        <p:spPr>
          <a:xfrm>
            <a:off x="1024128" y="361281"/>
            <a:ext cx="9720072" cy="1280906"/>
          </a:xfrm>
        </p:spPr>
        <p:txBody>
          <a:bodyPr/>
          <a:lstStyle/>
          <a:p>
            <a:r>
              <a:rPr lang="en-US" dirty="0" err="1"/>
              <a:t>Poslovno</a:t>
            </a:r>
            <a:r>
              <a:rPr lang="en-US" dirty="0"/>
              <a:t> </a:t>
            </a:r>
            <a:r>
              <a:rPr lang="en-US" dirty="0" err="1"/>
              <a:t>odlu</a:t>
            </a:r>
            <a:r>
              <a:rPr lang="sr-Latn-RS" dirty="0" err="1"/>
              <a:t>čivanje</a:t>
            </a:r>
            <a:r>
              <a:rPr lang="sr-Latn-RS" dirty="0"/>
              <a:t> u grupi</a:t>
            </a:r>
          </a:p>
        </p:txBody>
      </p:sp>
      <p:sp>
        <p:nvSpPr>
          <p:cNvPr id="3" name="Content Placeholder 2">
            <a:extLst>
              <a:ext uri="{FF2B5EF4-FFF2-40B4-BE49-F238E27FC236}">
                <a16:creationId xmlns:a16="http://schemas.microsoft.com/office/drawing/2014/main" id="{8D5CE5EB-946C-491D-88F0-08107EBA5761}"/>
              </a:ext>
            </a:extLst>
          </p:cNvPr>
          <p:cNvSpPr>
            <a:spLocks noGrp="1"/>
          </p:cNvSpPr>
          <p:nvPr>
            <p:ph idx="1"/>
          </p:nvPr>
        </p:nvSpPr>
        <p:spPr>
          <a:xfrm>
            <a:off x="1024127" y="4030824"/>
            <a:ext cx="10739533" cy="2110584"/>
          </a:xfrm>
        </p:spPr>
        <p:txBody>
          <a:bodyPr/>
          <a:lstStyle/>
          <a:p>
            <a:pPr algn="just"/>
            <a:r>
              <a:rPr lang="sr-Latn-RS" dirty="0"/>
              <a:t>Indirektno – obezbeđuje se efikasna kolaboracija uz pomoć tehnologija kao što su elektronska pošta, čet, deljenje datoteka. Međutim ovi alati ne obezbeđuju modele odlučivanja, kao ni strukturiran proces donošenja odluka </a:t>
            </a:r>
          </a:p>
          <a:p>
            <a:pPr algn="just"/>
            <a:r>
              <a:rPr lang="sr-Latn-RS" dirty="0"/>
              <a:t>Direktno – obezbeđuju strukturiran i usmeren proces donošenja odluka i integrisane modele i metode odlučivanja čime se omogućuje generisanje rešenja za konkretan problem</a:t>
            </a:r>
          </a:p>
        </p:txBody>
      </p:sp>
      <p:sp>
        <p:nvSpPr>
          <p:cNvPr id="4" name="TextBox 3">
            <a:extLst>
              <a:ext uri="{FF2B5EF4-FFF2-40B4-BE49-F238E27FC236}">
                <a16:creationId xmlns:a16="http://schemas.microsoft.com/office/drawing/2014/main" id="{7EEB957A-CF63-4A98-B31D-2CC04BD6426D}"/>
              </a:ext>
            </a:extLst>
          </p:cNvPr>
          <p:cNvSpPr txBox="1"/>
          <p:nvPr/>
        </p:nvSpPr>
        <p:spPr>
          <a:xfrm>
            <a:off x="1024128" y="1722041"/>
            <a:ext cx="10739534" cy="923330"/>
          </a:xfrm>
          <a:prstGeom prst="rect">
            <a:avLst/>
          </a:prstGeom>
          <a:noFill/>
        </p:spPr>
        <p:txBody>
          <a:bodyPr wrap="square" rtlCol="0">
            <a:spAutoFit/>
          </a:bodyPr>
          <a:lstStyle/>
          <a:p>
            <a:pPr algn="just"/>
            <a:r>
              <a:rPr lang="sr-Latn-RS" dirty="0"/>
              <a:t>Poslovno odlučivanje u grupi je sa stanovišta modernizacije poslovnih procesa kao i mogućnosti rada na daljinu dovelo do razvoja specifičnih kompjuterskih alata za podršku rada grupe. Oni su razvijeni da bi se smanjili troškovi i da bi se omogućila efikasna razmena mišljenja, informacija podataka, znanja, dokumenata i drugih resursa.</a:t>
            </a:r>
          </a:p>
        </p:txBody>
      </p:sp>
      <p:sp>
        <p:nvSpPr>
          <p:cNvPr id="5" name="TextBox 4">
            <a:extLst>
              <a:ext uri="{FF2B5EF4-FFF2-40B4-BE49-F238E27FC236}">
                <a16:creationId xmlns:a16="http://schemas.microsoft.com/office/drawing/2014/main" id="{311B8840-8710-40EB-BEAA-E1D9F3A8D737}"/>
              </a:ext>
            </a:extLst>
          </p:cNvPr>
          <p:cNvSpPr txBox="1"/>
          <p:nvPr/>
        </p:nvSpPr>
        <p:spPr>
          <a:xfrm>
            <a:off x="1024128" y="3122654"/>
            <a:ext cx="8253285" cy="430887"/>
          </a:xfrm>
          <a:prstGeom prst="rect">
            <a:avLst/>
          </a:prstGeom>
          <a:noFill/>
        </p:spPr>
        <p:txBody>
          <a:bodyPr wrap="none" rtlCol="0">
            <a:spAutoFit/>
          </a:bodyPr>
          <a:lstStyle/>
          <a:p>
            <a:r>
              <a:rPr lang="sr-Latn-RS" sz="2200" dirty="0"/>
              <a:t>Ovi alati mogu da podrže proces poslovnog odlučivanja na dva načina:</a:t>
            </a:r>
          </a:p>
        </p:txBody>
      </p:sp>
    </p:spTree>
    <p:extLst>
      <p:ext uri="{BB962C8B-B14F-4D97-AF65-F5344CB8AC3E}">
        <p14:creationId xmlns:p14="http://schemas.microsoft.com/office/powerpoint/2010/main" val="2511151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108B113-2979-411E-8B81-93799B3DB800}"/>
              </a:ext>
            </a:extLst>
          </p:cNvPr>
          <p:cNvPicPr>
            <a:picLocks noChangeAspect="1"/>
          </p:cNvPicPr>
          <p:nvPr/>
        </p:nvPicPr>
        <p:blipFill>
          <a:blip r:embed="rId2"/>
          <a:stretch>
            <a:fillRect/>
          </a:stretch>
        </p:blipFill>
        <p:spPr>
          <a:xfrm>
            <a:off x="1453709" y="103104"/>
            <a:ext cx="4786097" cy="1500323"/>
          </a:xfrm>
          <a:prstGeom prst="rect">
            <a:avLst/>
          </a:prstGeom>
        </p:spPr>
      </p:pic>
      <p:pic>
        <p:nvPicPr>
          <p:cNvPr id="5" name="Picture 4">
            <a:extLst>
              <a:ext uri="{FF2B5EF4-FFF2-40B4-BE49-F238E27FC236}">
                <a16:creationId xmlns:a16="http://schemas.microsoft.com/office/drawing/2014/main" id="{BAD434CD-6B88-4ACC-A2F1-8A66C287A548}"/>
              </a:ext>
            </a:extLst>
          </p:cNvPr>
          <p:cNvPicPr>
            <a:picLocks noChangeAspect="1"/>
          </p:cNvPicPr>
          <p:nvPr/>
        </p:nvPicPr>
        <p:blipFill>
          <a:blip r:embed="rId3"/>
          <a:stretch>
            <a:fillRect/>
          </a:stretch>
        </p:blipFill>
        <p:spPr>
          <a:xfrm>
            <a:off x="1530277" y="1878808"/>
            <a:ext cx="4632960" cy="1790700"/>
          </a:xfrm>
          <a:prstGeom prst="rect">
            <a:avLst/>
          </a:prstGeom>
        </p:spPr>
      </p:pic>
      <p:pic>
        <p:nvPicPr>
          <p:cNvPr id="6" name="Picture 5">
            <a:extLst>
              <a:ext uri="{FF2B5EF4-FFF2-40B4-BE49-F238E27FC236}">
                <a16:creationId xmlns:a16="http://schemas.microsoft.com/office/drawing/2014/main" id="{0A7598FB-C1A9-4ED1-B0E9-3F55656016A7}"/>
              </a:ext>
            </a:extLst>
          </p:cNvPr>
          <p:cNvPicPr>
            <a:picLocks noChangeAspect="1"/>
          </p:cNvPicPr>
          <p:nvPr/>
        </p:nvPicPr>
        <p:blipFill>
          <a:blip r:embed="rId4"/>
          <a:stretch>
            <a:fillRect/>
          </a:stretch>
        </p:blipFill>
        <p:spPr>
          <a:xfrm>
            <a:off x="1967308" y="3944889"/>
            <a:ext cx="3487282" cy="2810474"/>
          </a:xfrm>
          <a:prstGeom prst="rect">
            <a:avLst/>
          </a:prstGeom>
        </p:spPr>
      </p:pic>
      <p:sp>
        <p:nvSpPr>
          <p:cNvPr id="7" name="TextBox 6">
            <a:extLst>
              <a:ext uri="{FF2B5EF4-FFF2-40B4-BE49-F238E27FC236}">
                <a16:creationId xmlns:a16="http://schemas.microsoft.com/office/drawing/2014/main" id="{8779D3D2-01C7-403F-9E07-95F4FE9104C3}"/>
              </a:ext>
            </a:extLst>
          </p:cNvPr>
          <p:cNvSpPr txBox="1"/>
          <p:nvPr/>
        </p:nvSpPr>
        <p:spPr>
          <a:xfrm>
            <a:off x="6477000" y="205741"/>
            <a:ext cx="5410200" cy="923330"/>
          </a:xfrm>
          <a:prstGeom prst="rect">
            <a:avLst/>
          </a:prstGeom>
          <a:noFill/>
        </p:spPr>
        <p:txBody>
          <a:bodyPr wrap="square" rtlCol="0">
            <a:spAutoFit/>
          </a:bodyPr>
          <a:lstStyle/>
          <a:p>
            <a:pPr algn="just"/>
            <a:r>
              <a:rPr lang="sr-Latn-RS" dirty="0"/>
              <a:t>Četvrti tip predstavlja komunikaciju među svim učesnicima sesije koju prati kompletna razmena relevantnih podataka a dodatno komunicira sa SPO. </a:t>
            </a:r>
          </a:p>
        </p:txBody>
      </p:sp>
      <p:sp>
        <p:nvSpPr>
          <p:cNvPr id="8" name="TextBox 7">
            <a:extLst>
              <a:ext uri="{FF2B5EF4-FFF2-40B4-BE49-F238E27FC236}">
                <a16:creationId xmlns:a16="http://schemas.microsoft.com/office/drawing/2014/main" id="{F28646E1-836A-4FBE-9463-841E19D9FB88}"/>
              </a:ext>
            </a:extLst>
          </p:cNvPr>
          <p:cNvSpPr txBox="1"/>
          <p:nvPr/>
        </p:nvSpPr>
        <p:spPr>
          <a:xfrm>
            <a:off x="6639314" y="1981445"/>
            <a:ext cx="5410200" cy="646331"/>
          </a:xfrm>
          <a:prstGeom prst="rect">
            <a:avLst/>
          </a:prstGeom>
          <a:noFill/>
        </p:spPr>
        <p:txBody>
          <a:bodyPr wrap="square" rtlCol="0">
            <a:spAutoFit/>
          </a:bodyPr>
          <a:lstStyle/>
          <a:p>
            <a:pPr algn="just"/>
            <a:r>
              <a:rPr lang="sr-Latn-RS" dirty="0"/>
              <a:t>Peti tip uvodi stalnu aktivnu komunikaciju među učesnicima sesije preko individualnih SPO, sa GSPO. </a:t>
            </a:r>
          </a:p>
        </p:txBody>
      </p:sp>
      <p:sp>
        <p:nvSpPr>
          <p:cNvPr id="9" name="TextBox 8">
            <a:extLst>
              <a:ext uri="{FF2B5EF4-FFF2-40B4-BE49-F238E27FC236}">
                <a16:creationId xmlns:a16="http://schemas.microsoft.com/office/drawing/2014/main" id="{951B8067-FA28-415D-8266-9B919428C444}"/>
              </a:ext>
            </a:extLst>
          </p:cNvPr>
          <p:cNvSpPr txBox="1"/>
          <p:nvPr/>
        </p:nvSpPr>
        <p:spPr>
          <a:xfrm>
            <a:off x="6639314" y="4752391"/>
            <a:ext cx="5410199" cy="1200329"/>
          </a:xfrm>
          <a:prstGeom prst="rect">
            <a:avLst/>
          </a:prstGeom>
          <a:noFill/>
        </p:spPr>
        <p:txBody>
          <a:bodyPr wrap="square" rtlCol="0">
            <a:spAutoFit/>
          </a:bodyPr>
          <a:lstStyle/>
          <a:p>
            <a:pPr algn="just"/>
            <a:r>
              <a:rPr lang="sr-Latn-RS" dirty="0"/>
              <a:t>Šesti tip omogućava permanentni zahtev da automatizovani proces grupnog odlučivanja bude kontrolisan od strane jednog od učesnika sesije, moderatora</a:t>
            </a:r>
          </a:p>
        </p:txBody>
      </p:sp>
    </p:spTree>
    <p:extLst>
      <p:ext uri="{BB962C8B-B14F-4D97-AF65-F5344CB8AC3E}">
        <p14:creationId xmlns:p14="http://schemas.microsoft.com/office/powerpoint/2010/main" val="996278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28616-9D52-4F01-B49D-CF8EAE2F519D}"/>
              </a:ext>
            </a:extLst>
          </p:cNvPr>
          <p:cNvSpPr>
            <a:spLocks noGrp="1"/>
          </p:cNvSpPr>
          <p:nvPr>
            <p:ph type="title"/>
          </p:nvPr>
        </p:nvSpPr>
        <p:spPr/>
        <p:txBody>
          <a:bodyPr/>
          <a:lstStyle/>
          <a:p>
            <a:r>
              <a:rPr lang="sr-Latn-RS" dirty="0"/>
              <a:t>Alati za indirektnu podršku odlučivanja</a:t>
            </a:r>
          </a:p>
        </p:txBody>
      </p:sp>
      <p:sp>
        <p:nvSpPr>
          <p:cNvPr id="3" name="Content Placeholder 2">
            <a:extLst>
              <a:ext uri="{FF2B5EF4-FFF2-40B4-BE49-F238E27FC236}">
                <a16:creationId xmlns:a16="http://schemas.microsoft.com/office/drawing/2014/main" id="{599323B0-E905-4AAD-8E67-637DD5FC6416}"/>
              </a:ext>
            </a:extLst>
          </p:cNvPr>
          <p:cNvSpPr>
            <a:spLocks noGrp="1"/>
          </p:cNvSpPr>
          <p:nvPr>
            <p:ph idx="1"/>
          </p:nvPr>
        </p:nvSpPr>
        <p:spPr>
          <a:xfrm>
            <a:off x="1024128" y="2383971"/>
            <a:ext cx="10471186" cy="3205066"/>
          </a:xfrm>
        </p:spPr>
        <p:txBody>
          <a:bodyPr/>
          <a:lstStyle/>
          <a:p>
            <a:pPr algn="just"/>
            <a:r>
              <a:rPr lang="sr-Latn-RS" dirty="0"/>
              <a:t>Kolaboracija predstavlja komunikaciju i koordinaciju jedinica unutar grupe radi postizanja zajedničkog cilja.</a:t>
            </a:r>
          </a:p>
          <a:p>
            <a:pPr algn="just"/>
            <a:r>
              <a:rPr lang="sr-Latn-RS" dirty="0"/>
              <a:t>Jedinice koje su u kolaboraciji mogu biti ljudi koji čine tim, povezane organizacije, zemlje, zajednice, računari, roboti.</a:t>
            </a:r>
          </a:p>
          <a:p>
            <a:pPr algn="just"/>
            <a:r>
              <a:rPr lang="sr-Latn-RS" dirty="0"/>
              <a:t>Koriste informacione komunikacione tehnologije kao što su mejl, veb sajtovi, trenutne poruke, čet, </a:t>
            </a:r>
            <a:r>
              <a:rPr lang="sr-Latn-RS" dirty="0" err="1"/>
              <a:t>viki</a:t>
            </a:r>
            <a:r>
              <a:rPr lang="sr-Latn-RS" dirty="0"/>
              <a:t> sajtovi, forumi, deljeni dokumenti, deljene aplikacije, sistemi za podršku odlučivanja, sistemi za upravljanje zadacima i projektima, virtuelne sobe za sastanke…</a:t>
            </a:r>
          </a:p>
        </p:txBody>
      </p:sp>
    </p:spTree>
    <p:extLst>
      <p:ext uri="{BB962C8B-B14F-4D97-AF65-F5344CB8AC3E}">
        <p14:creationId xmlns:p14="http://schemas.microsoft.com/office/powerpoint/2010/main" val="919899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5CD9B-5E22-4232-A17D-B943BC5FAC55}"/>
              </a:ext>
            </a:extLst>
          </p:cNvPr>
          <p:cNvSpPr>
            <a:spLocks noGrp="1"/>
          </p:cNvSpPr>
          <p:nvPr>
            <p:ph type="title"/>
          </p:nvPr>
        </p:nvSpPr>
        <p:spPr/>
        <p:txBody>
          <a:bodyPr/>
          <a:lstStyle/>
          <a:p>
            <a:r>
              <a:rPr lang="sr-Latn-RS" dirty="0"/>
              <a:t>Tehnologija komunikacije</a:t>
            </a:r>
          </a:p>
        </p:txBody>
      </p:sp>
      <p:sp>
        <p:nvSpPr>
          <p:cNvPr id="3" name="Content Placeholder 2">
            <a:extLst>
              <a:ext uri="{FF2B5EF4-FFF2-40B4-BE49-F238E27FC236}">
                <a16:creationId xmlns:a16="http://schemas.microsoft.com/office/drawing/2014/main" id="{AF2CFE6B-182A-4498-8AF5-942DE032A2C9}"/>
              </a:ext>
            </a:extLst>
          </p:cNvPr>
          <p:cNvSpPr>
            <a:spLocks noGrp="1"/>
          </p:cNvSpPr>
          <p:nvPr>
            <p:ph idx="1"/>
          </p:nvPr>
        </p:nvSpPr>
        <p:spPr>
          <a:xfrm>
            <a:off x="753540" y="1996751"/>
            <a:ext cx="11124329" cy="746449"/>
          </a:xfrm>
        </p:spPr>
        <p:txBody>
          <a:bodyPr/>
          <a:lstStyle/>
          <a:p>
            <a:r>
              <a:rPr lang="sr-Latn-RS" b="1" dirty="0"/>
              <a:t>Sinhroni</a:t>
            </a:r>
            <a:r>
              <a:rPr lang="sr-Latn-RS" dirty="0"/>
              <a:t> oblici komunikacije da svi akteri budu istovremeno prisutni dok se komunikacija odvija. (audio/video konferencije, četovi….).</a:t>
            </a:r>
          </a:p>
        </p:txBody>
      </p:sp>
      <p:sp>
        <p:nvSpPr>
          <p:cNvPr id="4" name="TextBox 3">
            <a:extLst>
              <a:ext uri="{FF2B5EF4-FFF2-40B4-BE49-F238E27FC236}">
                <a16:creationId xmlns:a16="http://schemas.microsoft.com/office/drawing/2014/main" id="{BB18F604-714C-43E8-BEAB-EFFBF6FEF54C}"/>
              </a:ext>
            </a:extLst>
          </p:cNvPr>
          <p:cNvSpPr txBox="1"/>
          <p:nvPr/>
        </p:nvSpPr>
        <p:spPr>
          <a:xfrm>
            <a:off x="759667" y="3046739"/>
            <a:ext cx="10672666" cy="1446550"/>
          </a:xfrm>
          <a:prstGeom prst="rect">
            <a:avLst/>
          </a:prstGeom>
          <a:noFill/>
        </p:spPr>
        <p:txBody>
          <a:bodyPr wrap="square" rtlCol="0">
            <a:spAutoFit/>
          </a:bodyPr>
          <a:lstStyle/>
          <a:p>
            <a:pPr algn="just"/>
            <a:r>
              <a:rPr lang="sr-Latn-RS" sz="2200" b="1" dirty="0"/>
              <a:t>Asinhroni</a:t>
            </a:r>
            <a:r>
              <a:rPr lang="sr-Latn-RS" sz="2200" dirty="0"/>
              <a:t> oblici omogućavaju učesnicima da u različito vreme šalju i primaju poruke. Ovo dosta olakšava komunikaciju, jer se zaobilazi problem okupljanja, tj. problem da svi učesnici odvoje isto vreme za vršenje komunikacije (veb sajtovi, imejl, forumi, kao i druge metode grupnog odlučivanja</a:t>
            </a:r>
          </a:p>
        </p:txBody>
      </p:sp>
      <p:sp>
        <p:nvSpPr>
          <p:cNvPr id="5" name="TextBox 4">
            <a:extLst>
              <a:ext uri="{FF2B5EF4-FFF2-40B4-BE49-F238E27FC236}">
                <a16:creationId xmlns:a16="http://schemas.microsoft.com/office/drawing/2014/main" id="{889A4E35-A849-4E56-9FC5-83A9C7021CDD}"/>
              </a:ext>
            </a:extLst>
          </p:cNvPr>
          <p:cNvSpPr txBox="1"/>
          <p:nvPr/>
        </p:nvSpPr>
        <p:spPr>
          <a:xfrm>
            <a:off x="753540" y="4796828"/>
            <a:ext cx="10672666" cy="1785104"/>
          </a:xfrm>
          <a:prstGeom prst="rect">
            <a:avLst/>
          </a:prstGeom>
          <a:noFill/>
        </p:spPr>
        <p:txBody>
          <a:bodyPr wrap="square" rtlCol="0">
            <a:spAutoFit/>
          </a:bodyPr>
          <a:lstStyle/>
          <a:p>
            <a:pPr algn="just"/>
            <a:r>
              <a:rPr lang="sr-Latn-RS" sz="2200" b="1" dirty="0" err="1"/>
              <a:t>Perzistentni</a:t>
            </a:r>
            <a:r>
              <a:rPr lang="sr-Latn-RS" sz="2200" dirty="0"/>
              <a:t> oblici koji čuvaju poruke na duže vreme lako dostupnim. Razlog za postojanje ovakvog načina komunikacije zato što je se procenjuje da takve poruke nose svoju vrednost duži period vremena. To se najčešće odnosi na </a:t>
            </a:r>
            <a:r>
              <a:rPr lang="sr-Latn-RS" sz="2200" b="1" dirty="0"/>
              <a:t>znanja</a:t>
            </a:r>
            <a:r>
              <a:rPr lang="sr-Latn-RS" sz="2200" dirty="0"/>
              <a:t>, dok su informacije, diskusije komentari najčešće privremenog karaktera. Najčešće se koristi veb, </a:t>
            </a:r>
            <a:r>
              <a:rPr lang="sr-Latn-RS" sz="2200" dirty="0" err="1"/>
              <a:t>viki</a:t>
            </a:r>
            <a:r>
              <a:rPr lang="sr-Latn-RS" sz="2200" dirty="0"/>
              <a:t> strane, deljeni dokumenti itd., dok za privremene poruke mogu da se koriste forumi, e-grupe, čet, imejl.</a:t>
            </a:r>
          </a:p>
        </p:txBody>
      </p:sp>
    </p:spTree>
    <p:extLst>
      <p:ext uri="{BB962C8B-B14F-4D97-AF65-F5344CB8AC3E}">
        <p14:creationId xmlns:p14="http://schemas.microsoft.com/office/powerpoint/2010/main" val="373321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FC7D4-6D1D-476A-94EB-31151D46D9B5}"/>
              </a:ext>
            </a:extLst>
          </p:cNvPr>
          <p:cNvSpPr>
            <a:spLocks noGrp="1"/>
          </p:cNvSpPr>
          <p:nvPr>
            <p:ph type="title"/>
          </p:nvPr>
        </p:nvSpPr>
        <p:spPr>
          <a:xfrm>
            <a:off x="862203" y="127635"/>
            <a:ext cx="9720072" cy="1499616"/>
          </a:xfrm>
        </p:spPr>
        <p:txBody>
          <a:bodyPr/>
          <a:lstStyle/>
          <a:p>
            <a:r>
              <a:rPr lang="sr-Latn-RS" dirty="0"/>
              <a:t>Grupni sistemi za podršku odlučivanja</a:t>
            </a:r>
          </a:p>
        </p:txBody>
      </p:sp>
      <p:sp>
        <p:nvSpPr>
          <p:cNvPr id="3" name="Content Placeholder 2">
            <a:extLst>
              <a:ext uri="{FF2B5EF4-FFF2-40B4-BE49-F238E27FC236}">
                <a16:creationId xmlns:a16="http://schemas.microsoft.com/office/drawing/2014/main" id="{82B319FB-4577-4035-A0C6-A72AC32AAB4D}"/>
              </a:ext>
            </a:extLst>
          </p:cNvPr>
          <p:cNvSpPr>
            <a:spLocks noGrp="1"/>
          </p:cNvSpPr>
          <p:nvPr>
            <p:ph idx="1"/>
          </p:nvPr>
        </p:nvSpPr>
        <p:spPr>
          <a:xfrm>
            <a:off x="795527" y="1518475"/>
            <a:ext cx="10625141" cy="1323975"/>
          </a:xfrm>
        </p:spPr>
        <p:txBody>
          <a:bodyPr/>
          <a:lstStyle/>
          <a:p>
            <a:pPr algn="just"/>
            <a:r>
              <a:rPr lang="sr-Latn-RS" dirty="0"/>
              <a:t>Grupni sistemi za podršku odlučivanja ima za cilj da poboljša grupno odlučivanje, uklanjanjem uobičajenih komunikacionih barijera, pružanjem tehnika za strukturiranje analize odlučivanja i sistemsko određivanje načina, vremena i sadržaja diskusije u cilju dobijanja većeg kvaliteta odluke.</a:t>
            </a:r>
          </a:p>
        </p:txBody>
      </p:sp>
      <p:sp>
        <p:nvSpPr>
          <p:cNvPr id="4" name="TextBox 3">
            <a:extLst>
              <a:ext uri="{FF2B5EF4-FFF2-40B4-BE49-F238E27FC236}">
                <a16:creationId xmlns:a16="http://schemas.microsoft.com/office/drawing/2014/main" id="{CD41CE05-CB7E-4DCC-8441-E848638AD9B0}"/>
              </a:ext>
            </a:extLst>
          </p:cNvPr>
          <p:cNvSpPr txBox="1"/>
          <p:nvPr/>
        </p:nvSpPr>
        <p:spPr>
          <a:xfrm>
            <a:off x="795527" y="2930806"/>
            <a:ext cx="5628977" cy="430887"/>
          </a:xfrm>
          <a:prstGeom prst="rect">
            <a:avLst/>
          </a:prstGeom>
          <a:noFill/>
        </p:spPr>
        <p:txBody>
          <a:bodyPr wrap="none" rtlCol="0">
            <a:spAutoFit/>
          </a:bodyPr>
          <a:lstStyle/>
          <a:p>
            <a:r>
              <a:rPr lang="sr-Latn-RS" sz="2200" dirty="0"/>
              <a:t>Bitne karakteristike koje GSPO moraju da imaju:</a:t>
            </a:r>
          </a:p>
        </p:txBody>
      </p:sp>
      <p:sp>
        <p:nvSpPr>
          <p:cNvPr id="5" name="TextBox 4">
            <a:extLst>
              <a:ext uri="{FF2B5EF4-FFF2-40B4-BE49-F238E27FC236}">
                <a16:creationId xmlns:a16="http://schemas.microsoft.com/office/drawing/2014/main" id="{958A8C0E-DB4A-46F8-AC18-CD935294E548}"/>
              </a:ext>
            </a:extLst>
          </p:cNvPr>
          <p:cNvSpPr txBox="1"/>
          <p:nvPr/>
        </p:nvSpPr>
        <p:spPr>
          <a:xfrm>
            <a:off x="801404" y="3450049"/>
            <a:ext cx="10448545" cy="3139321"/>
          </a:xfrm>
          <a:prstGeom prst="rect">
            <a:avLst/>
          </a:prstGeom>
          <a:noFill/>
        </p:spPr>
        <p:txBody>
          <a:bodyPr wrap="square" rtlCol="0">
            <a:spAutoFit/>
          </a:bodyPr>
          <a:lstStyle/>
          <a:p>
            <a:pPr marL="285750" indent="-285750">
              <a:buFont typeface="Arial" panose="020B0604020202020204" pitchFamily="34" charset="0"/>
              <a:buChar char="•"/>
            </a:pPr>
            <a:r>
              <a:rPr lang="sr-Latn-RS" sz="2200" dirty="0"/>
              <a:t>To je posebno dizajnirani sistem, a ne samo sklop postojećih sistema</a:t>
            </a:r>
          </a:p>
          <a:p>
            <a:pPr marL="285750" indent="-285750">
              <a:buFont typeface="Arial" panose="020B0604020202020204" pitchFamily="34" charset="0"/>
              <a:buChar char="•"/>
            </a:pPr>
            <a:r>
              <a:rPr lang="sr-Latn-RS" sz="2200" dirty="0"/>
              <a:t>Projektovan je sa ciljem da pomaže donosiocima odluka u njihovim radu i kao takav unapređuje proces donošenja odluka</a:t>
            </a:r>
          </a:p>
          <a:p>
            <a:pPr marL="285750" indent="-285750">
              <a:buFont typeface="Arial" panose="020B0604020202020204" pitchFamily="34" charset="0"/>
              <a:buChar char="•"/>
            </a:pPr>
            <a:r>
              <a:rPr lang="sr-Latn-RS" sz="2200" dirty="0"/>
              <a:t>Usklađuje znanje različitih korisnika, te uz primenu računara omogućuje bolju podršku odlučivanju</a:t>
            </a:r>
          </a:p>
          <a:p>
            <a:pPr marL="285750" indent="-285750">
              <a:buFont typeface="Arial" panose="020B0604020202020204" pitchFamily="34" charset="0"/>
              <a:buChar char="•"/>
            </a:pPr>
            <a:r>
              <a:rPr lang="sr-Latn-RS" sz="2200" dirty="0"/>
              <a:t>Može bit specifičan (dizajniran za jedan tip ili klasu problema) ili opšti (dizajniran za različite odluke koje se donose na nivou grupe</a:t>
            </a:r>
          </a:p>
          <a:p>
            <a:pPr marL="285750" indent="-285750">
              <a:buFont typeface="Arial" panose="020B0604020202020204" pitchFamily="34" charset="0"/>
              <a:buChar char="•"/>
            </a:pPr>
            <a:r>
              <a:rPr lang="sr-Latn-RS" sz="2200" dirty="0"/>
              <a:t>Sadrži ugrađene mehanizme koji obeshrabruju razvoj negativnih ponašanja u grupi, kao što su destruktivni konflikti, loša alternativna rešenja..</a:t>
            </a:r>
          </a:p>
        </p:txBody>
      </p:sp>
    </p:spTree>
    <p:extLst>
      <p:ext uri="{BB962C8B-B14F-4D97-AF65-F5344CB8AC3E}">
        <p14:creationId xmlns:p14="http://schemas.microsoft.com/office/powerpoint/2010/main" val="2173497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C5E36-CFA5-4787-88BF-AE8D0A97B222}"/>
              </a:ext>
            </a:extLst>
          </p:cNvPr>
          <p:cNvSpPr>
            <a:spLocks noGrp="1"/>
          </p:cNvSpPr>
          <p:nvPr>
            <p:ph type="title"/>
          </p:nvPr>
        </p:nvSpPr>
        <p:spPr>
          <a:xfrm>
            <a:off x="762871" y="342620"/>
            <a:ext cx="9720072" cy="1499616"/>
          </a:xfrm>
        </p:spPr>
        <p:txBody>
          <a:bodyPr/>
          <a:lstStyle/>
          <a:p>
            <a:r>
              <a:rPr lang="sr-Latn-RS" dirty="0"/>
              <a:t>Prednosti korišćenja </a:t>
            </a:r>
            <a:r>
              <a:rPr lang="sr-Latn-RS" dirty="0" err="1"/>
              <a:t>gspo</a:t>
            </a:r>
            <a:endParaRPr lang="sr-Latn-RS" dirty="0"/>
          </a:p>
        </p:txBody>
      </p:sp>
      <p:sp>
        <p:nvSpPr>
          <p:cNvPr id="3" name="Content Placeholder 2">
            <a:extLst>
              <a:ext uri="{FF2B5EF4-FFF2-40B4-BE49-F238E27FC236}">
                <a16:creationId xmlns:a16="http://schemas.microsoft.com/office/drawing/2014/main" id="{653E6DC2-7233-4552-8902-7FE09F20AB38}"/>
              </a:ext>
            </a:extLst>
          </p:cNvPr>
          <p:cNvSpPr>
            <a:spLocks noGrp="1"/>
          </p:cNvSpPr>
          <p:nvPr>
            <p:ph idx="1"/>
          </p:nvPr>
        </p:nvSpPr>
        <p:spPr>
          <a:xfrm>
            <a:off x="762871" y="1842236"/>
            <a:ext cx="10872403" cy="4023360"/>
          </a:xfrm>
        </p:spPr>
        <p:txBody>
          <a:bodyPr/>
          <a:lstStyle/>
          <a:p>
            <a:pPr algn="just">
              <a:buClrTx/>
              <a:buFont typeface="Arial" panose="020B0604020202020204" pitchFamily="34" charset="0"/>
              <a:buChar char="•"/>
            </a:pPr>
            <a:r>
              <a:rPr lang="sr-Latn-RS" dirty="0"/>
              <a:t> Članovi tima mogu da rade paralelno, tako da je moguće dobiti mnogo ideja</a:t>
            </a:r>
          </a:p>
          <a:p>
            <a:pPr algn="just">
              <a:buClrTx/>
              <a:buFont typeface="Arial" panose="020B0604020202020204" pitchFamily="34" charset="0"/>
              <a:buChar char="•"/>
            </a:pPr>
            <a:r>
              <a:rPr lang="sr-Latn-RS" dirty="0"/>
              <a:t>Zahvaljujućoj anonimnoj identifikaciji, članovi tima nisu opterećeni statusom pojedinaca pojedinih članova</a:t>
            </a:r>
          </a:p>
          <a:p>
            <a:pPr algn="just">
              <a:buClrTx/>
              <a:buFont typeface="Arial" panose="020B0604020202020204" pitchFamily="34" charset="0"/>
              <a:buChar char="•"/>
            </a:pPr>
            <a:r>
              <a:rPr lang="sr-Latn-RS" dirty="0"/>
              <a:t>Povećanje efikasnost grupe, zbog strukturiranog i kontrolisanog procesa odlučivanja</a:t>
            </a:r>
          </a:p>
          <a:p>
            <a:pPr algn="just">
              <a:buClrTx/>
              <a:buFont typeface="Arial" panose="020B0604020202020204" pitchFamily="34" charset="0"/>
              <a:buChar char="•"/>
            </a:pPr>
            <a:r>
              <a:rPr lang="sr-Latn-RS" dirty="0"/>
              <a:t>Sistem članovima tima daje lepezu metoda, modela i tehnika za rešavanje problema</a:t>
            </a:r>
          </a:p>
          <a:p>
            <a:pPr algn="just">
              <a:buClrTx/>
              <a:buFont typeface="Arial" panose="020B0604020202020204" pitchFamily="34" charset="0"/>
              <a:buChar char="•"/>
            </a:pPr>
            <a:r>
              <a:rPr lang="sr-Latn-RS" dirty="0"/>
              <a:t>Otvorenost sistema omogućava konstantan protok novih informacija</a:t>
            </a:r>
          </a:p>
          <a:p>
            <a:pPr algn="just">
              <a:buClrTx/>
              <a:buFont typeface="Arial" panose="020B0604020202020204" pitchFamily="34" charset="0"/>
              <a:buChar char="•"/>
            </a:pPr>
            <a:r>
              <a:rPr lang="sr-Latn-RS" dirty="0"/>
              <a:t>Sistem omogućava skladištenje podataka na svakom nivou procesa odlučivanja</a:t>
            </a:r>
          </a:p>
          <a:p>
            <a:pPr algn="just">
              <a:buClrTx/>
              <a:buFont typeface="Arial" panose="020B0604020202020204" pitchFamily="34" charset="0"/>
              <a:buChar char="•"/>
            </a:pPr>
            <a:r>
              <a:rPr lang="sr-Latn-RS" dirty="0"/>
              <a:t>Povećava se produktivnost rada</a:t>
            </a:r>
          </a:p>
          <a:p>
            <a:pPr algn="just">
              <a:buFont typeface="Arial" panose="020B0604020202020204" pitchFamily="34" charset="0"/>
              <a:buChar char="•"/>
            </a:pPr>
            <a:endParaRPr lang="sr-Latn-RS" dirty="0"/>
          </a:p>
        </p:txBody>
      </p:sp>
    </p:spTree>
    <p:extLst>
      <p:ext uri="{BB962C8B-B14F-4D97-AF65-F5344CB8AC3E}">
        <p14:creationId xmlns:p14="http://schemas.microsoft.com/office/powerpoint/2010/main" val="1748315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92D37-F6E2-4BFC-A976-8DCF3FB69430}"/>
              </a:ext>
            </a:extLst>
          </p:cNvPr>
          <p:cNvSpPr>
            <a:spLocks noGrp="1"/>
          </p:cNvSpPr>
          <p:nvPr>
            <p:ph type="title"/>
          </p:nvPr>
        </p:nvSpPr>
        <p:spPr>
          <a:xfrm>
            <a:off x="781532" y="839192"/>
            <a:ext cx="10769766" cy="905070"/>
          </a:xfrm>
        </p:spPr>
        <p:txBody>
          <a:bodyPr/>
          <a:lstStyle/>
          <a:p>
            <a:r>
              <a:rPr lang="sr-Latn-RS" dirty="0"/>
              <a:t>Opravdanost uvođenja </a:t>
            </a:r>
            <a:r>
              <a:rPr lang="sr-Latn-RS" dirty="0" err="1"/>
              <a:t>gspo</a:t>
            </a:r>
            <a:endParaRPr lang="sr-Latn-RS" dirty="0"/>
          </a:p>
        </p:txBody>
      </p:sp>
      <p:sp>
        <p:nvSpPr>
          <p:cNvPr id="3" name="Content Placeholder 2">
            <a:extLst>
              <a:ext uri="{FF2B5EF4-FFF2-40B4-BE49-F238E27FC236}">
                <a16:creationId xmlns:a16="http://schemas.microsoft.com/office/drawing/2014/main" id="{34B458ED-ECC9-4F2B-A7EA-784FE8C8AB89}"/>
              </a:ext>
            </a:extLst>
          </p:cNvPr>
          <p:cNvSpPr>
            <a:spLocks noGrp="1"/>
          </p:cNvSpPr>
          <p:nvPr>
            <p:ph idx="1"/>
          </p:nvPr>
        </p:nvSpPr>
        <p:spPr>
          <a:xfrm>
            <a:off x="949482" y="2241498"/>
            <a:ext cx="9720073" cy="774441"/>
          </a:xfrm>
        </p:spPr>
        <p:txBody>
          <a:bodyPr/>
          <a:lstStyle/>
          <a:p>
            <a:r>
              <a:rPr lang="sr-Latn-RS" dirty="0"/>
              <a:t>Grupne sisteme za podršku odlučivanja prema (O’ </a:t>
            </a:r>
            <a:r>
              <a:rPr lang="sr-Latn-RS" dirty="0" err="1"/>
              <a:t>Donell</a:t>
            </a:r>
            <a:r>
              <a:rPr lang="sr-Latn-RS" dirty="0"/>
              <a:t>) ima svrhu uvoditi ako se unapređuje bar jedan od sledećih elemenata:</a:t>
            </a:r>
          </a:p>
        </p:txBody>
      </p:sp>
      <p:sp>
        <p:nvSpPr>
          <p:cNvPr id="5" name="TextBox 4">
            <a:extLst>
              <a:ext uri="{FF2B5EF4-FFF2-40B4-BE49-F238E27FC236}">
                <a16:creationId xmlns:a16="http://schemas.microsoft.com/office/drawing/2014/main" id="{2230DD82-2AAC-4E0D-A4F1-48ED1BF91DC7}"/>
              </a:ext>
            </a:extLst>
          </p:cNvPr>
          <p:cNvSpPr txBox="1"/>
          <p:nvPr/>
        </p:nvSpPr>
        <p:spPr>
          <a:xfrm>
            <a:off x="2760741" y="3811920"/>
            <a:ext cx="6097554" cy="1107996"/>
          </a:xfrm>
          <a:prstGeom prst="rect">
            <a:avLst/>
          </a:prstGeom>
          <a:noFill/>
        </p:spPr>
        <p:txBody>
          <a:bodyPr wrap="square">
            <a:spAutoFit/>
          </a:bodyPr>
          <a:lstStyle/>
          <a:p>
            <a:pPr marL="457200" indent="-457200">
              <a:buClrTx/>
              <a:buFont typeface="+mj-lt"/>
              <a:buAutoNum type="arabicPeriod"/>
            </a:pPr>
            <a:r>
              <a:rPr lang="sr-Latn-RS" sz="2200" dirty="0"/>
              <a:t>Povećanje efikasnosti rada grupe</a:t>
            </a:r>
          </a:p>
          <a:p>
            <a:pPr marL="457200" indent="-457200">
              <a:buClrTx/>
              <a:buFont typeface="+mj-lt"/>
              <a:buAutoNum type="arabicPeriod"/>
            </a:pPr>
            <a:r>
              <a:rPr lang="sr-Latn-RS" sz="2200" dirty="0"/>
              <a:t>Povećanje kvaliteta donetih usluga</a:t>
            </a:r>
          </a:p>
          <a:p>
            <a:pPr marL="457200" indent="-457200">
              <a:buClrTx/>
              <a:buFont typeface="+mj-lt"/>
              <a:buAutoNum type="arabicPeriod"/>
            </a:pPr>
            <a:r>
              <a:rPr lang="sr-Latn-RS" sz="2200" dirty="0"/>
              <a:t>Poboljšanju procesa vođenja sastanaka</a:t>
            </a:r>
          </a:p>
        </p:txBody>
      </p:sp>
    </p:spTree>
    <p:extLst>
      <p:ext uri="{BB962C8B-B14F-4D97-AF65-F5344CB8AC3E}">
        <p14:creationId xmlns:p14="http://schemas.microsoft.com/office/powerpoint/2010/main" val="1572042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9D84C-8ED3-4AE9-BFE6-937294F10FBB}"/>
              </a:ext>
            </a:extLst>
          </p:cNvPr>
          <p:cNvSpPr>
            <a:spLocks noGrp="1"/>
          </p:cNvSpPr>
          <p:nvPr>
            <p:ph type="title"/>
          </p:nvPr>
        </p:nvSpPr>
        <p:spPr/>
        <p:txBody>
          <a:bodyPr/>
          <a:lstStyle/>
          <a:p>
            <a:r>
              <a:rPr lang="sr-Latn-RS" dirty="0"/>
              <a:t>Osnovne komponente </a:t>
            </a:r>
            <a:r>
              <a:rPr lang="sr-Latn-RS" dirty="0" err="1"/>
              <a:t>gspo</a:t>
            </a:r>
            <a:endParaRPr lang="sr-Latn-RS" dirty="0"/>
          </a:p>
        </p:txBody>
      </p:sp>
      <p:sp>
        <p:nvSpPr>
          <p:cNvPr id="3" name="Content Placeholder 2">
            <a:extLst>
              <a:ext uri="{FF2B5EF4-FFF2-40B4-BE49-F238E27FC236}">
                <a16:creationId xmlns:a16="http://schemas.microsoft.com/office/drawing/2014/main" id="{6DD53FB0-ADDB-424C-8FC9-7C7492859C86}"/>
              </a:ext>
            </a:extLst>
          </p:cNvPr>
          <p:cNvSpPr>
            <a:spLocks noGrp="1"/>
          </p:cNvSpPr>
          <p:nvPr>
            <p:ph idx="1"/>
          </p:nvPr>
        </p:nvSpPr>
        <p:spPr>
          <a:xfrm>
            <a:off x="774442" y="2369976"/>
            <a:ext cx="10767526" cy="2487169"/>
          </a:xfrm>
        </p:spPr>
        <p:txBody>
          <a:bodyPr/>
          <a:lstStyle/>
          <a:p>
            <a:r>
              <a:rPr lang="sr-Latn-RS" dirty="0"/>
              <a:t>Osnovne komponente GSPO čine uvek:</a:t>
            </a:r>
          </a:p>
          <a:p>
            <a:r>
              <a:rPr lang="sr-Latn-RS" dirty="0"/>
              <a:t>1.	Hardver</a:t>
            </a:r>
          </a:p>
          <a:p>
            <a:r>
              <a:rPr lang="sr-Latn-RS" dirty="0"/>
              <a:t>2.	Softver</a:t>
            </a:r>
          </a:p>
          <a:p>
            <a:r>
              <a:rPr lang="sr-Latn-RS" dirty="0"/>
              <a:t>3. 	Ljudi</a:t>
            </a:r>
          </a:p>
          <a:p>
            <a:r>
              <a:rPr lang="sr-Latn-RS" dirty="0"/>
              <a:t>4.	Procedure</a:t>
            </a:r>
          </a:p>
        </p:txBody>
      </p:sp>
    </p:spTree>
    <p:extLst>
      <p:ext uri="{BB962C8B-B14F-4D97-AF65-F5344CB8AC3E}">
        <p14:creationId xmlns:p14="http://schemas.microsoft.com/office/powerpoint/2010/main" val="4276750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A3BB4-B70F-41A6-A3A9-BCE6F5938753}"/>
              </a:ext>
            </a:extLst>
          </p:cNvPr>
          <p:cNvSpPr>
            <a:spLocks noGrp="1"/>
          </p:cNvSpPr>
          <p:nvPr>
            <p:ph type="title"/>
          </p:nvPr>
        </p:nvSpPr>
        <p:spPr/>
        <p:txBody>
          <a:bodyPr/>
          <a:lstStyle/>
          <a:p>
            <a:r>
              <a:rPr lang="sr-Latn-RS" dirty="0"/>
              <a:t>hardver</a:t>
            </a:r>
          </a:p>
        </p:txBody>
      </p:sp>
      <p:sp>
        <p:nvSpPr>
          <p:cNvPr id="3" name="Content Placeholder 2">
            <a:extLst>
              <a:ext uri="{FF2B5EF4-FFF2-40B4-BE49-F238E27FC236}">
                <a16:creationId xmlns:a16="http://schemas.microsoft.com/office/drawing/2014/main" id="{5B81A959-3820-4F24-8ADF-07AE049B1761}"/>
              </a:ext>
            </a:extLst>
          </p:cNvPr>
          <p:cNvSpPr>
            <a:spLocks noGrp="1"/>
          </p:cNvSpPr>
          <p:nvPr>
            <p:ph idx="1"/>
          </p:nvPr>
        </p:nvSpPr>
        <p:spPr>
          <a:xfrm>
            <a:off x="774441" y="2565919"/>
            <a:ext cx="10879494" cy="2099387"/>
          </a:xfrm>
        </p:spPr>
        <p:txBody>
          <a:bodyPr/>
          <a:lstStyle/>
          <a:p>
            <a:pPr algn="just"/>
            <a:r>
              <a:rPr lang="sr-Latn-RS" dirty="0"/>
              <a:t>Osim osnovnih elemenata kao što je U/I jedinica, procesor kao i veza između U/I jedinica i procesora kao i posebni ekrani za svakog korisnika, tj. člana tima. Takođe mogu imati veći broj zasebnih laptopova i dobru komunikacionu vezu za rad na većoj udaljenosti.</a:t>
            </a:r>
          </a:p>
          <a:p>
            <a:pPr algn="just"/>
            <a:r>
              <a:rPr lang="sr-Latn-RS" dirty="0"/>
              <a:t>Poželjno je imati i specifičan hardver kao što je veliki ekran koji može da služi za video konferencije, ekran koji je osetljiv na dodir, zatim hardver i softver koji omogućava prepoznavanje rukopisa ili pak dodatnu opremu za prepoznavanje govora.</a:t>
            </a:r>
          </a:p>
        </p:txBody>
      </p:sp>
    </p:spTree>
    <p:extLst>
      <p:ext uri="{BB962C8B-B14F-4D97-AF65-F5344CB8AC3E}">
        <p14:creationId xmlns:p14="http://schemas.microsoft.com/office/powerpoint/2010/main" val="12370927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647</TotalTime>
  <Words>1735</Words>
  <Application>Microsoft Office PowerPoint</Application>
  <PresentationFormat>Widescreen</PresentationFormat>
  <Paragraphs>136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Tw Cen MT</vt:lpstr>
      <vt:lpstr>Tw Cen MT Condensed</vt:lpstr>
      <vt:lpstr>Wingdings 3</vt:lpstr>
      <vt:lpstr>Integral</vt:lpstr>
      <vt:lpstr>Sistemi poslovne inteligencije</vt:lpstr>
      <vt:lpstr>Poslovno odlučivanje u grupi</vt:lpstr>
      <vt:lpstr>Alati za indirektnu podršku odlučivanja</vt:lpstr>
      <vt:lpstr>Tehnologija komunikacije</vt:lpstr>
      <vt:lpstr>Grupni sistemi za podršku odlučivanja</vt:lpstr>
      <vt:lpstr>Prednosti korišćenja gspo</vt:lpstr>
      <vt:lpstr>Opravdanost uvođenja gspo</vt:lpstr>
      <vt:lpstr>Osnovne komponente gspo</vt:lpstr>
      <vt:lpstr>hardver</vt:lpstr>
      <vt:lpstr>softver</vt:lpstr>
      <vt:lpstr>Ljudska komponenta</vt:lpstr>
      <vt:lpstr>procedure</vt:lpstr>
      <vt:lpstr>Tehnologija grupnih sistema za podršku odlučivanja</vt:lpstr>
      <vt:lpstr>Tehnologija grupnih sistema za podršku odlučivanja</vt:lpstr>
      <vt:lpstr>I nivo</vt:lpstr>
      <vt:lpstr>I nivo</vt:lpstr>
      <vt:lpstr>II nivo</vt:lpstr>
      <vt:lpstr>IIi nivo</vt:lpstr>
      <vt:lpstr>Struktura grupnih sistema za podršku odlučivanju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Sistemi poslovne inteligencije</dc:title>
  <dc:creator>Dusan Markovic</dc:creator>
  <cp:lastModifiedBy>Dusan Markovic</cp:lastModifiedBy>
  <cp:revision>45</cp:revision>
  <dcterms:created xsi:type="dcterms:W3CDTF">2021-05-24T15:45:43Z</dcterms:created>
  <dcterms:modified xsi:type="dcterms:W3CDTF">2021-05-25T10:48:52Z</dcterms:modified>
</cp:coreProperties>
</file>