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619E8BF-4731-45D7-8A9C-E6578F167B13}" type="datetimeFigureOut">
              <a:rPr lang="en-US" smtClean="0"/>
              <a:pPr/>
              <a:t>4/13/2022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BCA2D80-F1E4-4556-A159-57398798E1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9E8BF-4731-45D7-8A9C-E6578F167B13}"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A2D80-F1E4-4556-A159-57398798E1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9E8BF-4731-45D7-8A9C-E6578F167B13}"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A2D80-F1E4-4556-A159-57398798E1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9E8BF-4731-45D7-8A9C-E6578F167B13}"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A2D80-F1E4-4556-A159-57398798E1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19E8BF-4731-45D7-8A9C-E6578F167B13}"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A2D80-F1E4-4556-A159-57398798E1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19E8BF-4731-45D7-8A9C-E6578F167B13}" type="datetimeFigureOut">
              <a:rPr lang="en-US" smtClean="0"/>
              <a:pPr/>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A2D80-F1E4-4556-A159-57398798E1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19E8BF-4731-45D7-8A9C-E6578F167B13}" type="datetimeFigureOut">
              <a:rPr lang="en-US" smtClean="0"/>
              <a:pPr/>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CA2D80-F1E4-4556-A159-57398798E1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19E8BF-4731-45D7-8A9C-E6578F167B13}" type="datetimeFigureOut">
              <a:rPr lang="en-US" smtClean="0"/>
              <a:pPr/>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CA2D80-F1E4-4556-A159-57398798E1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9E8BF-4731-45D7-8A9C-E6578F167B13}" type="datetimeFigureOut">
              <a:rPr lang="en-US" smtClean="0"/>
              <a:pPr/>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CA2D80-F1E4-4556-A159-57398798E1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19E8BF-4731-45D7-8A9C-E6578F167B13}" type="datetimeFigureOut">
              <a:rPr lang="en-US" smtClean="0"/>
              <a:pPr/>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A2D80-F1E4-4556-A159-57398798E1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19E8BF-4731-45D7-8A9C-E6578F167B13}" type="datetimeFigureOut">
              <a:rPr lang="en-US" smtClean="0"/>
              <a:pPr/>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BCA2D80-F1E4-4556-A159-57398798E11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19E8BF-4731-45D7-8A9C-E6578F167B13}" type="datetimeFigureOut">
              <a:rPr lang="en-US" smtClean="0"/>
              <a:pPr/>
              <a:t>4/13/2022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CA2D80-F1E4-4556-A159-57398798E11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928670"/>
            <a:ext cx="7885014" cy="2271730"/>
          </a:xfrm>
        </p:spPr>
        <p:txBody>
          <a:bodyPr>
            <a:normAutofit fontScale="90000"/>
          </a:bodyPr>
          <a:lstStyle/>
          <a:p>
            <a:pPr algn="ctr"/>
            <a:r>
              <a:rPr lang="sr-Cyrl-RS" dirty="0">
                <a:latin typeface="Times New Roman" pitchFamily="18" charset="0"/>
                <a:cs typeface="Times New Roman" pitchFamily="18" charset="0"/>
              </a:rPr>
              <a:t>Пословно одлучивање – предавања </a:t>
            </a:r>
            <a:r>
              <a:rPr lang="sr-Cyrl-RS" dirty="0" smtClean="0">
                <a:latin typeface="Times New Roman" pitchFamily="18" charset="0"/>
                <a:cs typeface="Times New Roman" pitchFamily="18" charset="0"/>
              </a:rPr>
              <a:t>18</a:t>
            </a:r>
            <a:r>
              <a:rPr lang="en-US" dirty="0" smtClean="0">
                <a:latin typeface="Times New Roman" pitchFamily="18" charset="0"/>
                <a:cs typeface="Times New Roman" pitchFamily="18" charset="0"/>
              </a:rPr>
              <a:t>.04</a:t>
            </a:r>
            <a:r>
              <a:rPr lang="sr-Cyrl-RS" smtClean="0">
                <a:latin typeface="Times New Roman" pitchFamily="18" charset="0"/>
                <a:cs typeface="Times New Roman" pitchFamily="18" charset="0"/>
              </a:rPr>
              <a:t>.202</a:t>
            </a:r>
            <a:r>
              <a:rPr lang="sr-Cyrl-RS" dirty="0">
                <a:latin typeface="Times New Roman" pitchFamily="18" charset="0"/>
                <a:cs typeface="Times New Roman" pitchFamily="18" charset="0"/>
              </a:rPr>
              <a:t>2</a:t>
            </a:r>
            <a:r>
              <a:rPr lang="sr-Cyrl-RS" smtClean="0">
                <a:latin typeface="Times New Roman" pitchFamily="18" charset="0"/>
                <a:cs typeface="Times New Roman" pitchFamily="18" charset="0"/>
              </a:rPr>
              <a:t>.године</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571472" y="4286256"/>
            <a:ext cx="7854696" cy="1752600"/>
          </a:xfrm>
        </p:spPr>
        <p:txBody>
          <a:bodyPr/>
          <a:lstStyle/>
          <a:p>
            <a:r>
              <a:rPr lang="ru-RU" dirty="0">
                <a:latin typeface="Times New Roman" pitchFamily="18" charset="0"/>
                <a:cs typeface="Times New Roman" pitchFamily="18" charset="0"/>
              </a:rPr>
              <a:t>др Звездан Ђурић</a:t>
            </a:r>
          </a:p>
          <a:p>
            <a:r>
              <a:rPr lang="ru-RU" dirty="0">
                <a:latin typeface="Times New Roman" pitchFamily="18" charset="0"/>
                <a:cs typeface="Times New Roman" pitchFamily="18" charset="0"/>
              </a:rPr>
              <a:t>др Ивана Ерић</a:t>
            </a:r>
          </a:p>
          <a:p>
            <a:r>
              <a:rPr lang="ru-RU" dirty="0">
                <a:latin typeface="Times New Roman" pitchFamily="18" charset="0"/>
                <a:cs typeface="Times New Roman" pitchFamily="18" charset="0"/>
              </a:rPr>
              <a:t>др Нина Ђурица</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8929718" cy="785818"/>
          </a:xfrm>
        </p:spPr>
        <p:txBody>
          <a:bodyPr>
            <a:normAutofit/>
          </a:bodyPr>
          <a:lstStyle/>
          <a:p>
            <a:r>
              <a:rPr lang="ru-RU" sz="3000" dirty="0">
                <a:latin typeface="Times New Roman" pitchFamily="18" charset="0"/>
                <a:cs typeface="Times New Roman" pitchFamily="18" charset="0"/>
              </a:rPr>
              <a:t>Утицај емоција приликом доношења пословне одлуке</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571612"/>
            <a:ext cx="8501122" cy="4929222"/>
          </a:xfrm>
        </p:spPr>
        <p:txBody>
          <a:bodyPr/>
          <a:lstStyle/>
          <a:p>
            <a:pPr algn="just"/>
            <a:r>
              <a:rPr lang="ru-RU" dirty="0">
                <a:latin typeface="Times New Roman" pitchFamily="18" charset="0"/>
                <a:cs typeface="Times New Roman" pitchFamily="18" charset="0"/>
              </a:rPr>
              <a:t>Негативно емоционално искуство може да блокира могућност рационалног размишљања и могућност доношења оптималне одлуке.</a:t>
            </a:r>
          </a:p>
          <a:p>
            <a:pPr algn="just"/>
            <a:r>
              <a:rPr lang="ru-RU" dirty="0">
                <a:latin typeface="Times New Roman" pitchFamily="18" charset="0"/>
                <a:cs typeface="Times New Roman" pitchFamily="18" charset="0"/>
              </a:rPr>
              <a:t>Постоје бројне примери да емоције приликом одлучивања онемогућују доношење оптималне одлуке за предузеће.</a:t>
            </a:r>
          </a:p>
          <a:p>
            <a:pPr algn="just"/>
            <a:r>
              <a:rPr lang="ru-RU" dirty="0">
                <a:latin typeface="Times New Roman" pitchFamily="18" charset="0"/>
                <a:cs typeface="Times New Roman" pitchFamily="18" charset="0"/>
              </a:rPr>
              <a:t>У којој мери је дозвољено мешање емоција у процес доношења одлука и на који начин у компанији изабрати одговорног човека који неће дозволити да емоције утичу на сам процес одлучивања? Ово питање је тема разних истраживања и одговор још увек није јасно дефинисан.</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58204" cy="796086"/>
          </a:xfrm>
        </p:spPr>
        <p:txBody>
          <a:bodyPr>
            <a:normAutofit/>
          </a:bodyPr>
          <a:lstStyle/>
          <a:p>
            <a:r>
              <a:rPr lang="ru-RU" sz="3200" dirty="0">
                <a:latin typeface="Times New Roman" pitchFamily="18" charset="0"/>
                <a:cs typeface="Times New Roman" pitchFamily="18" charset="0"/>
              </a:rPr>
              <a:t>Тим, тимски рад и тимско одлучивање</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85720" y="1500174"/>
            <a:ext cx="8401080" cy="4824426"/>
          </a:xfrm>
        </p:spPr>
        <p:txBody>
          <a:bodyPr>
            <a:normAutofit lnSpcReduction="10000"/>
          </a:bodyPr>
          <a:lstStyle/>
          <a:p>
            <a:pPr algn="just">
              <a:buNone/>
            </a:pPr>
            <a:r>
              <a:rPr lang="ru-RU" dirty="0">
                <a:latin typeface="Times New Roman" pitchFamily="18" charset="0"/>
                <a:cs typeface="Times New Roman" pitchFamily="18" charset="0"/>
              </a:rPr>
              <a:t>Основне разлике између тима и групе су следеће:</a:t>
            </a:r>
          </a:p>
          <a:p>
            <a:pPr algn="just">
              <a:buFont typeface="Wingdings" pitchFamily="2" charset="2"/>
              <a:buChar char="ü"/>
            </a:pPr>
            <a:r>
              <a:rPr lang="ru-RU" dirty="0">
                <a:latin typeface="Times New Roman" pitchFamily="18" charset="0"/>
                <a:cs typeface="Times New Roman" pitchFamily="18" charset="0"/>
              </a:rPr>
              <a:t>Тим поседује тимски дух, а група не.</a:t>
            </a:r>
          </a:p>
          <a:p>
            <a:pPr algn="just">
              <a:buFont typeface="Wingdings" pitchFamily="2" charset="2"/>
              <a:buChar char="ü"/>
            </a:pPr>
            <a:r>
              <a:rPr lang="ru-RU" dirty="0">
                <a:latin typeface="Times New Roman" pitchFamily="18" charset="0"/>
                <a:cs typeface="Times New Roman" pitchFamily="18" charset="0"/>
              </a:rPr>
              <a:t>Тим се сав предаје тимском задатку, док у групи свако ради свој посао.</a:t>
            </a:r>
          </a:p>
          <a:p>
            <a:pPr algn="just">
              <a:buFont typeface="Wingdings" pitchFamily="2" charset="2"/>
              <a:buChar char="ü"/>
            </a:pPr>
            <a:r>
              <a:rPr lang="ru-RU" dirty="0">
                <a:latin typeface="Times New Roman" pitchFamily="18" charset="0"/>
                <a:cs typeface="Times New Roman" pitchFamily="18" charset="0"/>
              </a:rPr>
              <a:t>У тиму се ради на карактеристични “тимски начин”, док група може бити “километрима”од тога далеко.</a:t>
            </a:r>
          </a:p>
          <a:p>
            <a:pPr algn="just">
              <a:buFont typeface="Wingdings" pitchFamily="2" charset="2"/>
              <a:buChar char="ü"/>
            </a:pPr>
            <a:r>
              <a:rPr lang="ru-RU" dirty="0">
                <a:latin typeface="Times New Roman" pitchFamily="18" charset="0"/>
                <a:cs typeface="Times New Roman" pitchFamily="18" charset="0"/>
              </a:rPr>
              <a:t>У случају припреме за развој тима, треба водити рачуна о прихватању тимских циљева од стране чланова, потребним знањима за остварење задатака, броју чланова за сваки задатак, њиховим радним улогама и способностима чланова тима за остваривање заједничког задатка и тимског духа.</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186766" cy="724648"/>
          </a:xfrm>
        </p:spPr>
        <p:txBody>
          <a:bodyPr>
            <a:normAutofit/>
          </a:bodyPr>
          <a:lstStyle/>
          <a:p>
            <a:r>
              <a:rPr lang="ru-RU" sz="3200" dirty="0">
                <a:latin typeface="Times New Roman" pitchFamily="18" charset="0"/>
                <a:cs typeface="Times New Roman" pitchFamily="18" charset="0"/>
              </a:rPr>
              <a:t>Разлике између тима и групе</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214422"/>
            <a:ext cx="8501122" cy="5429288"/>
          </a:xfrm>
        </p:spPr>
        <p:txBody>
          <a:bodyPr>
            <a:normAutofit fontScale="85000" lnSpcReduction="20000"/>
          </a:bodyPr>
          <a:lstStyle/>
          <a:p>
            <a:pPr algn="just">
              <a:buNone/>
            </a:pPr>
            <a:r>
              <a:rPr lang="ru-RU" dirty="0">
                <a:latin typeface="Times New Roman" pitchFamily="18" charset="0"/>
                <a:cs typeface="Times New Roman" pitchFamily="18" charset="0"/>
              </a:rPr>
              <a:t>Радне групе:</a:t>
            </a:r>
          </a:p>
          <a:p>
            <a:pPr algn="just">
              <a:buFont typeface="Arial" pitchFamily="34" charset="0"/>
              <a:buChar char="•"/>
            </a:pPr>
            <a:r>
              <a:rPr lang="ru-RU" dirty="0">
                <a:latin typeface="Times New Roman" pitchFamily="18" charset="0"/>
                <a:cs typeface="Times New Roman" pitchFamily="18" charset="0"/>
              </a:rPr>
              <a:t>Обично су одређене, изабране, дефинисане,</a:t>
            </a:r>
          </a:p>
          <a:p>
            <a:pPr algn="just">
              <a:buFont typeface="Arial" pitchFamily="34" charset="0"/>
              <a:buChar char="•"/>
            </a:pPr>
            <a:r>
              <a:rPr lang="ru-RU" dirty="0">
                <a:latin typeface="Times New Roman" pitchFamily="18" charset="0"/>
                <a:cs typeface="Times New Roman" pitchFamily="18" charset="0"/>
              </a:rPr>
              <a:t>Раде с фиксираним циљевима,</a:t>
            </a:r>
          </a:p>
          <a:p>
            <a:pPr algn="just">
              <a:buFont typeface="Arial" pitchFamily="34" charset="0"/>
              <a:buChar char="•"/>
            </a:pPr>
            <a:r>
              <a:rPr lang="ru-RU" dirty="0">
                <a:latin typeface="Times New Roman" pitchFamily="18" charset="0"/>
                <a:cs typeface="Times New Roman" pitchFamily="18" charset="0"/>
              </a:rPr>
              <a:t>Обично избегавају конфликте,</a:t>
            </a:r>
          </a:p>
          <a:p>
            <a:pPr algn="just">
              <a:buFont typeface="Arial" pitchFamily="34" charset="0"/>
              <a:buChar char="•"/>
            </a:pPr>
            <a:r>
              <a:rPr lang="ru-RU" dirty="0">
                <a:latin typeface="Times New Roman" pitchFamily="18" charset="0"/>
                <a:cs typeface="Times New Roman" pitchFamily="18" charset="0"/>
              </a:rPr>
              <a:t>Потроше доста времена како би постигле консензус.</a:t>
            </a:r>
          </a:p>
          <a:p>
            <a:pPr algn="just">
              <a:buNone/>
            </a:pPr>
            <a:endParaRPr lang="ru-RU" dirty="0">
              <a:latin typeface="Times New Roman" pitchFamily="18" charset="0"/>
              <a:cs typeface="Times New Roman" pitchFamily="18" charset="0"/>
            </a:endParaRPr>
          </a:p>
          <a:p>
            <a:pPr algn="just">
              <a:buNone/>
            </a:pPr>
            <a:r>
              <a:rPr lang="ru-RU" dirty="0">
                <a:latin typeface="Times New Roman" pitchFamily="18" charset="0"/>
                <a:cs typeface="Times New Roman" pitchFamily="18" charset="0"/>
              </a:rPr>
              <a:t>Тимови:</a:t>
            </a:r>
          </a:p>
          <a:p>
            <a:pPr algn="just">
              <a:buFont typeface="Arial" pitchFamily="34" charset="0"/>
              <a:buChar char="•"/>
            </a:pPr>
            <a:r>
              <a:rPr lang="ru-RU" dirty="0">
                <a:latin typeface="Times New Roman" pitchFamily="18" charset="0"/>
                <a:cs typeface="Times New Roman" pitchFamily="18" charset="0"/>
              </a:rPr>
              <a:t>Влада тимски дух, заједништво, интеракција у раду, надопуна људи, улога и знања, демократичност и етичност, висока преданост,</a:t>
            </a:r>
          </a:p>
          <a:p>
            <a:pPr algn="just">
              <a:buFont typeface="Arial" pitchFamily="34" charset="0"/>
              <a:buChar char="•"/>
            </a:pPr>
            <a:r>
              <a:rPr lang="ru-RU" dirty="0">
                <a:latin typeface="Times New Roman" pitchFamily="18" charset="0"/>
                <a:cs typeface="Times New Roman" pitchFamily="18" charset="0"/>
              </a:rPr>
              <a:t>Признају или мењају чланство,</a:t>
            </a:r>
          </a:p>
          <a:p>
            <a:pPr algn="just">
              <a:buFont typeface="Arial" pitchFamily="34" charset="0"/>
              <a:buChar char="•"/>
            </a:pPr>
            <a:r>
              <a:rPr lang="ru-RU" dirty="0">
                <a:latin typeface="Times New Roman" pitchFamily="18" charset="0"/>
                <a:cs typeface="Times New Roman" pitchFamily="18" charset="0"/>
              </a:rPr>
              <a:t>Мењају, преиспитују или проширују дате циљеве,</a:t>
            </a:r>
          </a:p>
          <a:p>
            <a:pPr algn="just">
              <a:buFont typeface="Arial" pitchFamily="34" charset="0"/>
              <a:buChar char="•"/>
            </a:pPr>
            <a:r>
              <a:rPr lang="ru-RU" dirty="0">
                <a:latin typeface="Times New Roman" pitchFamily="18" charset="0"/>
                <a:cs typeface="Times New Roman" pitchFamily="18" charset="0"/>
              </a:rPr>
              <a:t>Суочавају се са сукобима,</a:t>
            </a:r>
          </a:p>
          <a:p>
            <a:pPr algn="just">
              <a:buFont typeface="Arial" pitchFamily="34" charset="0"/>
              <a:buChar char="•"/>
            </a:pPr>
            <a:r>
              <a:rPr lang="ru-RU" dirty="0">
                <a:latin typeface="Times New Roman" pitchFamily="18" charset="0"/>
                <a:cs typeface="Times New Roman" pitchFamily="18" charset="0"/>
              </a:rPr>
              <a:t>Траже преданост,</a:t>
            </a:r>
          </a:p>
          <a:p>
            <a:pPr algn="just">
              <a:buFont typeface="Arial" pitchFamily="34" charset="0"/>
              <a:buChar char="•"/>
            </a:pPr>
            <a:r>
              <a:rPr lang="ru-RU" dirty="0">
                <a:latin typeface="Times New Roman" pitchFamily="18" charset="0"/>
                <a:cs typeface="Times New Roman" pitchFamily="18" charset="0"/>
              </a:rPr>
              <a:t>Подстичу и прихватају креативност игноришу или прескачу шутљиве или различите.</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58204" cy="581772"/>
          </a:xfrm>
        </p:spPr>
        <p:txBody>
          <a:bodyPr>
            <a:normAutofit/>
          </a:bodyPr>
          <a:lstStyle/>
          <a:p>
            <a:r>
              <a:rPr lang="sr-Cyrl-RS" sz="3200" dirty="0">
                <a:latin typeface="Times New Roman" pitchFamily="18" charset="0"/>
                <a:cs typeface="Times New Roman" pitchFamily="18" charset="0"/>
              </a:rPr>
              <a:t>Оснивање тима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142984"/>
            <a:ext cx="8329642" cy="5181616"/>
          </a:xfrm>
        </p:spPr>
        <p:txBody>
          <a:bodyPr>
            <a:normAutofit lnSpcReduction="10000"/>
          </a:bodyPr>
          <a:lstStyle/>
          <a:p>
            <a:pPr algn="just">
              <a:buNone/>
            </a:pPr>
            <a:r>
              <a:rPr lang="ru-RU" dirty="0">
                <a:latin typeface="Times New Roman" pitchFamily="18" charset="0"/>
                <a:cs typeface="Times New Roman" pitchFamily="18" charset="0"/>
              </a:rPr>
              <a:t>Оснивање тима, за разлику од радне групе, захтева системски приступ од почетка до краја, од намере, преко одлуке па до првог тимског састанка којим се завршава поступак формирања тима.</a:t>
            </a:r>
          </a:p>
          <a:p>
            <a:pPr algn="just">
              <a:buNone/>
            </a:pPr>
            <a:r>
              <a:rPr lang="ru-RU" dirty="0">
                <a:latin typeface="Times New Roman" pitchFamily="18" charset="0"/>
                <a:cs typeface="Times New Roman" pitchFamily="18" charset="0"/>
              </a:rPr>
              <a:t>Активности које спадају у оснивање тима:</a:t>
            </a:r>
          </a:p>
          <a:p>
            <a:pPr marL="514350" indent="-514350" algn="just">
              <a:buFont typeface="+mj-lt"/>
              <a:buAutoNum type="arabicPeriod"/>
            </a:pPr>
            <a:r>
              <a:rPr lang="ru-RU" dirty="0">
                <a:latin typeface="Times New Roman" pitchFamily="18" charset="0"/>
                <a:cs typeface="Times New Roman" pitchFamily="18" charset="0"/>
              </a:rPr>
              <a:t>Стручна припрема за оснивање тима,</a:t>
            </a:r>
          </a:p>
          <a:p>
            <a:pPr marL="514350" indent="-514350" algn="just">
              <a:buFont typeface="+mj-lt"/>
              <a:buAutoNum type="arabicPeriod"/>
            </a:pPr>
            <a:r>
              <a:rPr lang="ru-RU" dirty="0">
                <a:latin typeface="Times New Roman" pitchFamily="18" charset="0"/>
                <a:cs typeface="Times New Roman" pitchFamily="18" charset="0"/>
              </a:rPr>
              <a:t>Формална одлука о утемељењу тима,</a:t>
            </a:r>
          </a:p>
          <a:p>
            <a:pPr marL="514350" indent="-514350" algn="just">
              <a:buFont typeface="+mj-lt"/>
              <a:buAutoNum type="arabicPeriod"/>
            </a:pPr>
            <a:r>
              <a:rPr lang="ru-RU" dirty="0">
                <a:latin typeface="Times New Roman" pitchFamily="18" charset="0"/>
                <a:cs typeface="Times New Roman" pitchFamily="18" charset="0"/>
              </a:rPr>
              <a:t>Покретање новооснованог тима.</a:t>
            </a:r>
          </a:p>
          <a:p>
            <a:pPr algn="just">
              <a:buNone/>
            </a:pPr>
            <a:endParaRPr lang="ru-RU" dirty="0">
              <a:latin typeface="Times New Roman" pitchFamily="18" charset="0"/>
              <a:cs typeface="Times New Roman" pitchFamily="18" charset="0"/>
            </a:endParaRPr>
          </a:p>
          <a:p>
            <a:pPr algn="just">
              <a:buNone/>
            </a:pPr>
            <a:r>
              <a:rPr lang="ru-RU" dirty="0">
                <a:latin typeface="Times New Roman" pitchFamily="18" charset="0"/>
                <a:cs typeface="Times New Roman" pitchFamily="18" charset="0"/>
              </a:rPr>
              <a:t>Без циља нема тима – Циљ мора бити јасан, конкретан, изазован, достижан, опште прихваћен, мора имати рок, критеријуме и мерила за оцену напретка.</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258204" cy="796086"/>
          </a:xfrm>
        </p:spPr>
        <p:txBody>
          <a:bodyPr>
            <a:normAutofit/>
          </a:bodyPr>
          <a:lstStyle/>
          <a:p>
            <a:r>
              <a:rPr lang="ru-RU" sz="3200" dirty="0">
                <a:latin typeface="Times New Roman" pitchFamily="18" charset="0"/>
                <a:cs typeface="Times New Roman" pitchFamily="18" charset="0"/>
              </a:rPr>
              <a:t>Оквирни садржај одлуке о оснивању тима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28596" y="1643050"/>
            <a:ext cx="8258204" cy="4681550"/>
          </a:xfrm>
        </p:spPr>
        <p:txBody>
          <a:bodyPr/>
          <a:lstStyle/>
          <a:p>
            <a:pPr>
              <a:buFont typeface="Wingdings" pitchFamily="2" charset="2"/>
              <a:buChar char="q"/>
            </a:pPr>
            <a:r>
              <a:rPr lang="ru-RU" dirty="0">
                <a:latin typeface="Times New Roman" pitchFamily="18" charset="0"/>
                <a:cs typeface="Times New Roman" pitchFamily="18" charset="0"/>
              </a:rPr>
              <a:t>Тимски задатак -  циљ</a:t>
            </a:r>
          </a:p>
          <a:p>
            <a:pPr>
              <a:buFont typeface="Wingdings" pitchFamily="2" charset="2"/>
              <a:buChar char="q"/>
            </a:pPr>
            <a:r>
              <a:rPr lang="ru-RU" dirty="0">
                <a:latin typeface="Times New Roman" pitchFamily="18" charset="0"/>
                <a:cs typeface="Times New Roman" pitchFamily="18" charset="0"/>
              </a:rPr>
              <a:t>Вођа тима</a:t>
            </a:r>
          </a:p>
          <a:p>
            <a:pPr>
              <a:buFont typeface="Wingdings" pitchFamily="2" charset="2"/>
              <a:buChar char="q"/>
            </a:pPr>
            <a:r>
              <a:rPr lang="ru-RU" dirty="0">
                <a:latin typeface="Times New Roman" pitchFamily="18" charset="0"/>
                <a:cs typeface="Times New Roman" pitchFamily="18" charset="0"/>
              </a:rPr>
              <a:t>Број чланова тима </a:t>
            </a:r>
          </a:p>
          <a:p>
            <a:pPr>
              <a:buFont typeface="Wingdings" pitchFamily="2" charset="2"/>
              <a:buChar char="q"/>
            </a:pPr>
            <a:r>
              <a:rPr lang="ru-RU" dirty="0">
                <a:latin typeface="Times New Roman" pitchFamily="18" charset="0"/>
                <a:cs typeface="Times New Roman" pitchFamily="18" charset="0"/>
              </a:rPr>
              <a:t>Људски састав</a:t>
            </a:r>
          </a:p>
          <a:p>
            <a:pPr>
              <a:buFont typeface="Wingdings" pitchFamily="2" charset="2"/>
              <a:buChar char="q"/>
            </a:pPr>
            <a:r>
              <a:rPr lang="ru-RU" dirty="0">
                <a:latin typeface="Times New Roman" pitchFamily="18" charset="0"/>
                <a:cs typeface="Times New Roman" pitchFamily="18" charset="0"/>
              </a:rPr>
              <a:t>Крајњи/етапни рокови</a:t>
            </a:r>
          </a:p>
          <a:p>
            <a:pPr>
              <a:buFont typeface="Wingdings" pitchFamily="2" charset="2"/>
              <a:buChar char="q"/>
            </a:pPr>
            <a:r>
              <a:rPr lang="ru-RU" dirty="0">
                <a:latin typeface="Times New Roman" pitchFamily="18" charset="0"/>
                <a:cs typeface="Times New Roman" pitchFamily="18" charset="0"/>
              </a:rPr>
              <a:t>Прорачун и слично, као оквир за рад</a:t>
            </a:r>
          </a:p>
          <a:p>
            <a:pPr>
              <a:buFont typeface="Wingdings" pitchFamily="2" charset="2"/>
              <a:buChar char="q"/>
            </a:pPr>
            <a:r>
              <a:rPr lang="ru-RU" dirty="0">
                <a:latin typeface="Times New Roman" pitchFamily="18" charset="0"/>
                <a:cs typeface="Times New Roman" pitchFamily="18" charset="0"/>
              </a:rPr>
              <a:t>Изјава о тимском начину рада</a:t>
            </a:r>
          </a:p>
          <a:p>
            <a:pPr>
              <a:buFont typeface="Wingdings" pitchFamily="2" charset="2"/>
              <a:buChar char="q"/>
            </a:pPr>
            <a:r>
              <a:rPr lang="ru-RU" dirty="0">
                <a:latin typeface="Times New Roman" pitchFamily="18" charset="0"/>
                <a:cs typeface="Times New Roman" pitchFamily="18" charset="0"/>
              </a:rPr>
              <a:t>Расподела радних улога у тиму</a:t>
            </a:r>
          </a:p>
          <a:p>
            <a:pPr>
              <a:buNone/>
            </a:pPr>
            <a:endParaRPr lang="sr-Latn-R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258204" cy="581772"/>
          </a:xfrm>
        </p:spPr>
        <p:txBody>
          <a:bodyPr>
            <a:normAutofit/>
          </a:bodyPr>
          <a:lstStyle/>
          <a:p>
            <a:r>
              <a:rPr lang="ru-RU" sz="3200" dirty="0">
                <a:latin typeface="Times New Roman" pitchFamily="18" charset="0"/>
                <a:cs typeface="Times New Roman" pitchFamily="18" charset="0"/>
              </a:rPr>
              <a:t>Оквирни садржај одлуке о оснивању тима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ru-RU" dirty="0">
                <a:latin typeface="Times New Roman" pitchFamily="18" charset="0"/>
                <a:cs typeface="Times New Roman" pitchFamily="18" charset="0"/>
              </a:rPr>
              <a:t>Стручна знања која су потребна тиму произилазе из тимског задатка, његове сложености и природе.</a:t>
            </a:r>
          </a:p>
          <a:p>
            <a:pPr algn="just"/>
            <a:r>
              <a:rPr lang="ru-RU" dirty="0">
                <a:latin typeface="Times New Roman" pitchFamily="18" charset="0"/>
                <a:cs typeface="Times New Roman" pitchFamily="18" charset="0"/>
              </a:rPr>
              <a:t>Колики ће неки тим бити, зависи од више чинилаца, попут: значај тимског циља, стручна знања потребна извршењу задатка, кадровска база, рокови и друго.</a:t>
            </a:r>
          </a:p>
          <a:p>
            <a:pPr algn="just"/>
            <a:r>
              <a:rPr lang="ru-RU" dirty="0">
                <a:latin typeface="Times New Roman" pitchFamily="18" charset="0"/>
                <a:cs typeface="Times New Roman" pitchFamily="18" charset="0"/>
              </a:rPr>
              <a:t>Најбоље и најбрже резултате постиже тим од пет људи, а добар може бити и онај од три па до десет чланова, а некад и до двадесет.</a:t>
            </a:r>
          </a:p>
          <a:p>
            <a:pPr algn="just"/>
            <a:r>
              <a:rPr lang="ru-RU" dirty="0">
                <a:latin typeface="Times New Roman" pitchFamily="18" charset="0"/>
                <a:cs typeface="Times New Roman" pitchFamily="18" charset="0"/>
              </a:rPr>
              <a:t>Укупни тимски задатак требало би расподелити, поготову код великих и трајних пројеката, на низ послова (радних места) које ће људи запоседати на основу својих компетенција (знање, вештине, искуство, профил личности).</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186766" cy="796086"/>
          </a:xfrm>
        </p:spPr>
        <p:txBody>
          <a:bodyPr>
            <a:normAutofit/>
          </a:bodyPr>
          <a:lstStyle/>
          <a:p>
            <a:r>
              <a:rPr lang="ru-RU" sz="3200" dirty="0">
                <a:latin typeface="Times New Roman" pitchFamily="18" charset="0"/>
                <a:cs typeface="Times New Roman" pitchFamily="18" charset="0"/>
              </a:rPr>
              <a:t>Оквирни садржај одлуке о оснивању тима</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28596" y="1357298"/>
            <a:ext cx="8258204" cy="4967302"/>
          </a:xfrm>
        </p:spPr>
        <p:txBody>
          <a:bodyPr>
            <a:normAutofit lnSpcReduction="10000"/>
          </a:bodyPr>
          <a:lstStyle/>
          <a:p>
            <a:pPr algn="just"/>
            <a:r>
              <a:rPr lang="sr-Cyrl-RS" dirty="0">
                <a:latin typeface="Times New Roman" pitchFamily="18" charset="0"/>
                <a:cs typeface="Times New Roman" pitchFamily="18" charset="0"/>
              </a:rPr>
              <a:t>Тимски вођа извршава две улоге, а не једну, као у случају групе: вођа осигурава извршење посла, али и води људе.</a:t>
            </a:r>
          </a:p>
          <a:p>
            <a:pPr algn="just"/>
            <a:endParaRPr lang="sr-Cyrl-RS" dirty="0">
              <a:latin typeface="Times New Roman" pitchFamily="18" charset="0"/>
              <a:cs typeface="Times New Roman" pitchFamily="18" charset="0"/>
            </a:endParaRPr>
          </a:p>
          <a:p>
            <a:pPr algn="just"/>
            <a:r>
              <a:rPr lang="sr-Cyrl-RS" dirty="0">
                <a:latin typeface="Times New Roman" pitchFamily="18" charset="0"/>
                <a:cs typeface="Times New Roman" pitchFamily="18" charset="0"/>
              </a:rPr>
              <a:t>Успешне вође тимова делују на следећи начин: </a:t>
            </a:r>
            <a:r>
              <a:rPr lang="sr-Cyrl-RS" i="1" dirty="0">
                <a:latin typeface="Times New Roman" pitchFamily="18" charset="0"/>
                <a:cs typeface="Times New Roman" pitchFamily="18" charset="0"/>
              </a:rPr>
              <a:t>слушају пре него што донесу одлуке, чланови тима додељују послове, обезбеђују информације, делегирају послове, координирају и представљају чланове тима, развијају уравнотежене тимове, постављају високе стандарде,али оствариве циљеве, постичу поштовање, разумевање и поверење међу члановима тима.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714380"/>
          </a:xfrm>
        </p:spPr>
        <p:txBody>
          <a:bodyPr>
            <a:normAutofit/>
          </a:bodyPr>
          <a:lstStyle/>
          <a:p>
            <a:r>
              <a:rPr lang="ru-RU" sz="3200" dirty="0">
                <a:latin typeface="Times New Roman" pitchFamily="18" charset="0"/>
                <a:cs typeface="Times New Roman" pitchFamily="18" charset="0"/>
              </a:rPr>
              <a:t>Оквирни садржај одлуке о оснивању тима</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57158" y="1500174"/>
            <a:ext cx="8572560" cy="5072098"/>
          </a:xfrm>
        </p:spPr>
        <p:txBody>
          <a:bodyPr>
            <a:normAutofit fontScale="92500" lnSpcReduction="20000"/>
          </a:bodyPr>
          <a:lstStyle/>
          <a:p>
            <a:pPr>
              <a:buNone/>
            </a:pPr>
            <a:r>
              <a:rPr lang="ru-RU" dirty="0">
                <a:latin typeface="Times New Roman" pitchFamily="18" charset="0"/>
                <a:cs typeface="Times New Roman" pitchFamily="18" charset="0"/>
              </a:rPr>
              <a:t>Тимске улоге, које се односе на носиоца идеја и иницијаторе процеса и акција:</a:t>
            </a:r>
          </a:p>
          <a:p>
            <a:pPr>
              <a:buFont typeface="Wingdings" pitchFamily="2" charset="2"/>
              <a:buChar char="q"/>
            </a:pPr>
            <a:r>
              <a:rPr lang="ru-RU" dirty="0">
                <a:latin typeface="Times New Roman" pitchFamily="18" charset="0"/>
                <a:cs typeface="Times New Roman" pitchFamily="18" charset="0"/>
              </a:rPr>
              <a:t>Подстицатељ за рад (“директивни вођа”),</a:t>
            </a:r>
          </a:p>
          <a:p>
            <a:pPr>
              <a:buFont typeface="Wingdings" pitchFamily="2" charset="2"/>
              <a:buChar char="q"/>
            </a:pPr>
            <a:r>
              <a:rPr lang="ru-RU" dirty="0">
                <a:latin typeface="Times New Roman" pitchFamily="18" charset="0"/>
                <a:cs typeface="Times New Roman" pitchFamily="18" charset="0"/>
              </a:rPr>
              <a:t>Градитељ групе (“демократски вођа”),</a:t>
            </a:r>
          </a:p>
          <a:p>
            <a:pPr>
              <a:buFont typeface="Wingdings" pitchFamily="2" charset="2"/>
              <a:buChar char="q"/>
            </a:pPr>
            <a:r>
              <a:rPr lang="ru-RU" dirty="0">
                <a:latin typeface="Times New Roman" pitchFamily="18" charset="0"/>
                <a:cs typeface="Times New Roman" pitchFamily="18" charset="0"/>
              </a:rPr>
              <a:t>Креативац (“кликераш”),</a:t>
            </a:r>
          </a:p>
          <a:p>
            <a:pPr>
              <a:buFont typeface="Wingdings" pitchFamily="2" charset="2"/>
              <a:buChar char="q"/>
            </a:pPr>
            <a:r>
              <a:rPr lang="ru-RU" dirty="0">
                <a:latin typeface="Times New Roman" pitchFamily="18" charset="0"/>
                <a:cs typeface="Times New Roman" pitchFamily="18" charset="0"/>
              </a:rPr>
              <a:t>Истраживач (“носилац контаката према окружењу”).</a:t>
            </a:r>
          </a:p>
          <a:p>
            <a:pPr>
              <a:buNone/>
            </a:pPr>
            <a:endParaRPr lang="ru-RU" dirty="0">
              <a:latin typeface="Times New Roman" pitchFamily="18" charset="0"/>
              <a:cs typeface="Times New Roman" pitchFamily="18" charset="0"/>
            </a:endParaRPr>
          </a:p>
          <a:p>
            <a:pPr>
              <a:buNone/>
            </a:pPr>
            <a:r>
              <a:rPr lang="ru-RU" dirty="0">
                <a:latin typeface="Times New Roman" pitchFamily="18" charset="0"/>
                <a:cs typeface="Times New Roman" pitchFamily="18" charset="0"/>
              </a:rPr>
              <a:t>Тимске улоге, које се односе на спроводиоце рада и одржаваоце односа:</a:t>
            </a:r>
          </a:p>
          <a:p>
            <a:pPr>
              <a:buFont typeface="Wingdings" pitchFamily="2" charset="2"/>
              <a:buChar char="q"/>
            </a:pPr>
            <a:r>
              <a:rPr lang="ru-RU" dirty="0">
                <a:latin typeface="Times New Roman" pitchFamily="18" charset="0"/>
                <a:cs typeface="Times New Roman" pitchFamily="18" charset="0"/>
              </a:rPr>
              <a:t>Спроводилац рада,</a:t>
            </a:r>
          </a:p>
          <a:p>
            <a:pPr>
              <a:buFont typeface="Wingdings" pitchFamily="2" charset="2"/>
              <a:buChar char="q"/>
            </a:pPr>
            <a:r>
              <a:rPr lang="ru-RU" dirty="0">
                <a:latin typeface="Times New Roman" pitchFamily="18" charset="0"/>
                <a:cs typeface="Times New Roman" pitchFamily="18" charset="0"/>
              </a:rPr>
              <a:t>Оценитељ (онај који осматра и просуђује вредност решења, будући ток процеса),</a:t>
            </a:r>
          </a:p>
          <a:p>
            <a:pPr>
              <a:buFont typeface="Wingdings" pitchFamily="2" charset="2"/>
              <a:buChar char="q"/>
            </a:pPr>
            <a:r>
              <a:rPr lang="ru-RU" dirty="0">
                <a:latin typeface="Times New Roman" pitchFamily="18" charset="0"/>
                <a:cs typeface="Times New Roman" pitchFamily="18" charset="0"/>
              </a:rPr>
              <a:t>Организатор (који осмишљава и припрема посао),</a:t>
            </a:r>
          </a:p>
          <a:p>
            <a:pPr>
              <a:buFont typeface="Wingdings" pitchFamily="2" charset="2"/>
              <a:buChar char="q"/>
            </a:pPr>
            <a:r>
              <a:rPr lang="ru-RU" dirty="0">
                <a:latin typeface="Times New Roman" pitchFamily="18" charset="0"/>
                <a:cs typeface="Times New Roman" pitchFamily="18" charset="0"/>
              </a:rPr>
              <a:t>Довршилац (који извршава).</a:t>
            </a:r>
          </a:p>
          <a:p>
            <a:endParaRPr lang="sr-Latn-R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258204" cy="653210"/>
          </a:xfrm>
        </p:spPr>
        <p:txBody>
          <a:bodyPr>
            <a:normAutofit/>
          </a:bodyPr>
          <a:lstStyle/>
          <a:p>
            <a:r>
              <a:rPr lang="sr-Cyrl-RS" sz="3200" dirty="0">
                <a:latin typeface="Times New Roman" pitchFamily="18" charset="0"/>
                <a:cs typeface="Times New Roman" pitchFamily="18" charset="0"/>
              </a:rPr>
              <a:t>Начела успешних тимова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357298"/>
            <a:ext cx="8501122" cy="5214974"/>
          </a:xfrm>
        </p:spPr>
        <p:txBody>
          <a:bodyPr>
            <a:normAutofit fontScale="92500" lnSpcReduction="10000"/>
          </a:bodyPr>
          <a:lstStyle/>
          <a:p>
            <a:pPr algn="just">
              <a:buFont typeface="Wingdings" pitchFamily="2" charset="2"/>
              <a:buChar char="Ø"/>
            </a:pPr>
            <a:r>
              <a:rPr lang="ru-RU" dirty="0">
                <a:latin typeface="Times New Roman" pitchFamily="18" charset="0"/>
                <a:cs typeface="Times New Roman" pitchFamily="18" charset="0"/>
              </a:rPr>
              <a:t>Имају повезивача као кључног члана тима;</a:t>
            </a:r>
          </a:p>
          <a:p>
            <a:pPr algn="just">
              <a:buFont typeface="Wingdings" pitchFamily="2" charset="2"/>
              <a:buChar char="Ø"/>
            </a:pPr>
            <a:r>
              <a:rPr lang="ru-RU" dirty="0">
                <a:latin typeface="Times New Roman" pitchFamily="18" charset="0"/>
                <a:cs typeface="Times New Roman" pitchFamily="18" charset="0"/>
              </a:rPr>
              <a:t>Постављају високе циљеве и редовно их успевају достићи;</a:t>
            </a:r>
          </a:p>
          <a:p>
            <a:pPr algn="just">
              <a:buFont typeface="Wingdings" pitchFamily="2" charset="2"/>
              <a:buChar char="Ø"/>
            </a:pPr>
            <a:r>
              <a:rPr lang="ru-RU" dirty="0">
                <a:latin typeface="Times New Roman" pitchFamily="18" charset="0"/>
                <a:cs typeface="Times New Roman" pitchFamily="18" charset="0"/>
              </a:rPr>
              <a:t>Постижу врло високи ново задовољство послом;</a:t>
            </a:r>
          </a:p>
          <a:p>
            <a:pPr algn="just">
              <a:buFont typeface="Wingdings" pitchFamily="2" charset="2"/>
              <a:buChar char="Ø"/>
            </a:pPr>
            <a:r>
              <a:rPr lang="ru-RU" dirty="0">
                <a:latin typeface="Times New Roman" pitchFamily="18" charset="0"/>
                <a:cs typeface="Times New Roman" pitchFamily="18" charset="0"/>
              </a:rPr>
              <a:t>Чланови тима добро сарађују једни с другима;</a:t>
            </a:r>
          </a:p>
          <a:p>
            <a:pPr algn="just">
              <a:buFont typeface="Wingdings" pitchFamily="2" charset="2"/>
              <a:buChar char="Ø"/>
            </a:pPr>
            <a:r>
              <a:rPr lang="ru-RU" dirty="0">
                <a:latin typeface="Times New Roman" pitchFamily="18" charset="0"/>
                <a:cs typeface="Times New Roman" pitchFamily="18" charset="0"/>
              </a:rPr>
              <a:t>Чланови тима поштују вођу због примера који поставља;</a:t>
            </a:r>
          </a:p>
          <a:p>
            <a:pPr algn="just">
              <a:buFont typeface="Wingdings" pitchFamily="2" charset="2"/>
              <a:buChar char="Ø"/>
            </a:pPr>
            <a:r>
              <a:rPr lang="ru-RU" dirty="0">
                <a:latin typeface="Times New Roman" pitchFamily="18" charset="0"/>
                <a:cs typeface="Times New Roman" pitchFamily="18" charset="0"/>
              </a:rPr>
              <a:t>Добро су уравнотежени с обзиром на улоге коју чланови преузимају у односу на њихове вештине;</a:t>
            </a:r>
          </a:p>
          <a:p>
            <a:pPr algn="just">
              <a:buFont typeface="Wingdings" pitchFamily="2" charset="2"/>
              <a:buChar char="Ø"/>
            </a:pPr>
            <a:r>
              <a:rPr lang="ru-RU" dirty="0">
                <a:latin typeface="Times New Roman" pitchFamily="18" charset="0"/>
                <a:cs typeface="Times New Roman" pitchFamily="18" charset="0"/>
              </a:rPr>
              <a:t>Имају висок степен аутономије;</a:t>
            </a:r>
          </a:p>
          <a:p>
            <a:pPr algn="just">
              <a:buFont typeface="Wingdings" pitchFamily="2" charset="2"/>
              <a:buChar char="Ø"/>
            </a:pPr>
            <a:r>
              <a:rPr lang="ru-RU" dirty="0">
                <a:latin typeface="Times New Roman" pitchFamily="18" charset="0"/>
                <a:cs typeface="Times New Roman" pitchFamily="18" charset="0"/>
              </a:rPr>
              <a:t>Брзо уче на властитим грешкама;</a:t>
            </a:r>
          </a:p>
          <a:p>
            <a:pPr algn="just">
              <a:buFont typeface="Wingdings" pitchFamily="2" charset="2"/>
              <a:buChar char="Ø"/>
            </a:pPr>
            <a:r>
              <a:rPr lang="ru-RU" dirty="0">
                <a:latin typeface="Times New Roman" pitchFamily="18" charset="0"/>
                <a:cs typeface="Times New Roman" pitchFamily="18" charset="0"/>
              </a:rPr>
              <a:t>Оријентисани су на клијенте;</a:t>
            </a:r>
          </a:p>
          <a:p>
            <a:pPr algn="just">
              <a:buFont typeface="Wingdings" pitchFamily="2" charset="2"/>
              <a:buChar char="Ø"/>
            </a:pPr>
            <a:r>
              <a:rPr lang="ru-RU" dirty="0">
                <a:latin typeface="Times New Roman" pitchFamily="18" charset="0"/>
                <a:cs typeface="Times New Roman" pitchFamily="18" charset="0"/>
              </a:rPr>
              <a:t>Имају високо развијене вештине решавања проблема и редовно контролишу своје резултате;</a:t>
            </a:r>
          </a:p>
          <a:p>
            <a:pPr algn="just">
              <a:buFont typeface="Wingdings" pitchFamily="2" charset="2"/>
              <a:buChar char="Ø"/>
            </a:pPr>
            <a:r>
              <a:rPr lang="ru-RU" dirty="0">
                <a:latin typeface="Times New Roman" pitchFamily="18" charset="0"/>
                <a:cs typeface="Times New Roman" pitchFamily="18" charset="0"/>
              </a:rPr>
              <a:t>Врло су мотивисани.</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258204" cy="653210"/>
          </a:xfrm>
        </p:spPr>
        <p:txBody>
          <a:bodyPr>
            <a:normAutofit/>
          </a:bodyPr>
          <a:lstStyle/>
          <a:p>
            <a:r>
              <a:rPr lang="sr-Cyrl-RS" sz="3200" dirty="0">
                <a:latin typeface="Times New Roman" pitchFamily="18" charset="0"/>
                <a:cs typeface="Times New Roman" pitchFamily="18" charset="0"/>
              </a:rPr>
              <a:t>Бирање тимског састава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28596" y="1357298"/>
            <a:ext cx="8258204" cy="4967302"/>
          </a:xfrm>
        </p:spPr>
        <p:txBody>
          <a:bodyPr>
            <a:normAutofit fontScale="92500" lnSpcReduction="10000"/>
          </a:bodyPr>
          <a:lstStyle/>
          <a:p>
            <a:pPr algn="just">
              <a:buFont typeface="Wingdings" pitchFamily="2" charset="2"/>
              <a:buChar char="§"/>
            </a:pPr>
            <a:r>
              <a:rPr lang="ru-RU" dirty="0">
                <a:latin typeface="Times New Roman" pitchFamily="18" charset="0"/>
                <a:cs typeface="Times New Roman" pitchFamily="18" charset="0"/>
              </a:rPr>
              <a:t>Тим је </a:t>
            </a:r>
            <a:r>
              <a:rPr lang="ru-RU" i="1" dirty="0">
                <a:latin typeface="Times New Roman" pitchFamily="18" charset="0"/>
                <a:cs typeface="Times New Roman" pitchFamily="18" charset="0"/>
              </a:rPr>
              <a:t>средина која уважава целовитост ситуација и настоји осигурати услове за задовољење свих потреба чланова.</a:t>
            </a:r>
          </a:p>
          <a:p>
            <a:pPr marL="0" indent="0" algn="just">
              <a:buNone/>
            </a:pPr>
            <a:endParaRPr lang="ru-RU" dirty="0">
              <a:latin typeface="Times New Roman" pitchFamily="18" charset="0"/>
              <a:cs typeface="Times New Roman" pitchFamily="18" charset="0"/>
            </a:endParaRPr>
          </a:p>
          <a:p>
            <a:pPr algn="just">
              <a:buFont typeface="Wingdings" pitchFamily="2" charset="2"/>
              <a:buChar char="§"/>
            </a:pPr>
            <a:r>
              <a:rPr lang="ru-RU" dirty="0">
                <a:latin typeface="Times New Roman" pitchFamily="18" charset="0"/>
                <a:cs typeface="Times New Roman" pitchFamily="18" charset="0"/>
              </a:rPr>
              <a:t>Именовање појединаца у тим спроводи се на основу њихове спремности и могућности да тиму придонесе:</a:t>
            </a:r>
          </a:p>
          <a:p>
            <a:pPr algn="just">
              <a:buFont typeface="Wingdings" pitchFamily="2" charset="2"/>
              <a:buChar char="§"/>
            </a:pPr>
            <a:r>
              <a:rPr lang="ru-RU" dirty="0">
                <a:latin typeface="Times New Roman" pitchFamily="18" charset="0"/>
                <a:cs typeface="Times New Roman" pitchFamily="18" charset="0"/>
              </a:rPr>
              <a:t>Одговарајућим стручним знањем које покрива потребе,</a:t>
            </a:r>
          </a:p>
          <a:p>
            <a:pPr algn="just">
              <a:buFont typeface="Wingdings" pitchFamily="2" charset="2"/>
              <a:buChar char="§"/>
            </a:pPr>
            <a:r>
              <a:rPr lang="ru-RU" dirty="0">
                <a:latin typeface="Times New Roman" pitchFamily="18" charset="0"/>
                <a:cs typeface="Times New Roman" pitchFamily="18" charset="0"/>
              </a:rPr>
              <a:t>Преузимањем одређене стручне или радне улоге,</a:t>
            </a:r>
          </a:p>
          <a:p>
            <a:pPr algn="just">
              <a:buFont typeface="Wingdings" pitchFamily="2" charset="2"/>
              <a:buChar char="§"/>
            </a:pPr>
            <a:r>
              <a:rPr lang="ru-RU" dirty="0">
                <a:latin typeface="Times New Roman" pitchFamily="18" charset="0"/>
                <a:cs typeface="Times New Roman" pitchFamily="18" charset="0"/>
              </a:rPr>
              <a:t>Заступањем одређене улоге,</a:t>
            </a:r>
          </a:p>
          <a:p>
            <a:pPr algn="just">
              <a:buFont typeface="Wingdings" pitchFamily="2" charset="2"/>
              <a:buChar char="§"/>
            </a:pPr>
            <a:r>
              <a:rPr lang="ru-RU" dirty="0">
                <a:latin typeface="Times New Roman" pitchFamily="18" charset="0"/>
                <a:cs typeface="Times New Roman" pitchFamily="18" charset="0"/>
              </a:rPr>
              <a:t>Искреним предавањем тимском циљу,</a:t>
            </a:r>
          </a:p>
          <a:p>
            <a:pPr algn="just">
              <a:buFont typeface="Wingdings" pitchFamily="2" charset="2"/>
              <a:buChar char="§"/>
            </a:pPr>
            <a:r>
              <a:rPr lang="ru-RU" dirty="0">
                <a:latin typeface="Times New Roman" pitchFamily="18" charset="0"/>
                <a:cs typeface="Times New Roman" pitchFamily="18" charset="0"/>
              </a:rPr>
              <a:t>Добрим прихватањем свих значаја посла,</a:t>
            </a:r>
          </a:p>
          <a:p>
            <a:pPr algn="just">
              <a:buFont typeface="Wingdings" pitchFamily="2" charset="2"/>
              <a:buChar char="§"/>
            </a:pPr>
            <a:r>
              <a:rPr lang="ru-RU" dirty="0">
                <a:latin typeface="Times New Roman" pitchFamily="18" charset="0"/>
                <a:cs typeface="Times New Roman" pitchFamily="18" charset="0"/>
              </a:rPr>
              <a:t>Изградњи тимског духа, добрим уклапањем у заједницу.</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58204" cy="653210"/>
          </a:xfrm>
        </p:spPr>
        <p:txBody>
          <a:bodyPr>
            <a:normAutofit/>
          </a:bodyPr>
          <a:lstStyle/>
          <a:p>
            <a:r>
              <a:rPr lang="sr-Cyrl-RS" sz="3200" dirty="0">
                <a:latin typeface="Times New Roman" pitchFamily="18" charset="0"/>
                <a:cs typeface="Times New Roman" pitchFamily="18" charset="0"/>
              </a:rPr>
              <a:t>Емоције и одлучивање</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428736"/>
            <a:ext cx="8329642" cy="4895864"/>
          </a:xfrm>
        </p:spPr>
        <p:txBody>
          <a:bodyPr/>
          <a:lstStyle/>
          <a:p>
            <a:pPr algn="just"/>
            <a:r>
              <a:rPr lang="ru-RU" b="1" i="1" dirty="0">
                <a:latin typeface="Times New Roman" pitchFamily="18" charset="0"/>
                <a:cs typeface="Times New Roman" pitchFamily="18" charset="0"/>
              </a:rPr>
              <a:t>Економија понашања </a:t>
            </a:r>
            <a:r>
              <a:rPr lang="ru-RU" dirty="0">
                <a:latin typeface="Times New Roman" pitchFamily="18" charset="0"/>
                <a:cs typeface="Times New Roman" pitchFamily="18" charset="0"/>
              </a:rPr>
              <a:t>– људи у реалном свету не доносе одлуке по стандардним рационалним обрасцима, већ најчешће ирационално, често и на своју сопствену штету, а да тога нису ни свесни.</a:t>
            </a:r>
          </a:p>
          <a:p>
            <a:pPr algn="just"/>
            <a:r>
              <a:rPr lang="ru-RU" dirty="0">
                <a:latin typeface="Times New Roman" pitchFamily="18" charset="0"/>
                <a:cs typeface="Times New Roman" pitchFamily="18" charset="0"/>
              </a:rPr>
              <a:t>Понашање људи није увек рационално, већ подлеже многим ирационалним обрасцима, који се морају узети у обзир, ради правилног приказивања и анализирања догађања у реалном свету.</a:t>
            </a:r>
          </a:p>
          <a:p>
            <a:pPr algn="just"/>
            <a:r>
              <a:rPr lang="ru-RU" dirty="0">
                <a:latin typeface="Times New Roman" pitchFamily="18" charset="0"/>
                <a:cs typeface="Times New Roman" pitchFamily="18" charset="0"/>
              </a:rPr>
              <a:t>Често купац у реалном понашању, одлуке о куповини не доноси рационално, већ искључиво на основу емотивних образаца.</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58204" cy="653210"/>
          </a:xfrm>
        </p:spPr>
        <p:txBody>
          <a:bodyPr>
            <a:normAutofit/>
          </a:bodyPr>
          <a:lstStyle/>
          <a:p>
            <a:r>
              <a:rPr lang="sr-Cyrl-RS" sz="3200" dirty="0">
                <a:latin typeface="Times New Roman" pitchFamily="18" charset="0"/>
                <a:cs typeface="Times New Roman" pitchFamily="18" charset="0"/>
              </a:rPr>
              <a:t>Неразвијени тим</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142984"/>
            <a:ext cx="8329642" cy="5395930"/>
          </a:xfrm>
        </p:spPr>
        <p:txBody>
          <a:bodyPr>
            <a:normAutofit fontScale="85000" lnSpcReduction="20000"/>
          </a:bodyPr>
          <a:lstStyle/>
          <a:p>
            <a:pPr algn="just">
              <a:buFont typeface="Arial" pitchFamily="34" charset="0"/>
              <a:buChar char="•"/>
            </a:pPr>
            <a:r>
              <a:rPr lang="ru-RU" b="1" dirty="0">
                <a:latin typeface="Times New Roman" pitchFamily="18" charset="0"/>
                <a:cs typeface="Times New Roman" pitchFamily="18" charset="0"/>
              </a:rPr>
              <a:t>Атмосфера/осјећаји </a:t>
            </a:r>
            <a:r>
              <a:rPr lang="ru-RU" dirty="0">
                <a:latin typeface="Times New Roman" pitchFamily="18" charset="0"/>
                <a:cs typeface="Times New Roman" pitchFamily="18" charset="0"/>
              </a:rPr>
              <a:t>– напета, појединачни интереси, сукоби се сматрају непримереним;</a:t>
            </a:r>
          </a:p>
          <a:p>
            <a:pPr algn="just">
              <a:buFont typeface="Arial" pitchFamily="34" charset="0"/>
              <a:buChar char="•"/>
            </a:pPr>
            <a:r>
              <a:rPr lang="ru-RU" b="1" dirty="0">
                <a:latin typeface="Times New Roman" pitchFamily="18" charset="0"/>
                <a:cs typeface="Times New Roman" pitchFamily="18" charset="0"/>
              </a:rPr>
              <a:t>Причање и слушање </a:t>
            </a:r>
            <a:r>
              <a:rPr lang="ru-RU" dirty="0">
                <a:latin typeface="Times New Roman" pitchFamily="18" charset="0"/>
                <a:cs typeface="Times New Roman" pitchFamily="18" charset="0"/>
              </a:rPr>
              <a:t>– мало слушања, а сва мишљена не стигну доћи на ред;</a:t>
            </a:r>
          </a:p>
          <a:p>
            <a:pPr algn="just">
              <a:buFont typeface="Arial" pitchFamily="34" charset="0"/>
              <a:buChar char="•"/>
            </a:pPr>
            <a:r>
              <a:rPr lang="ru-RU" b="1" dirty="0">
                <a:latin typeface="Times New Roman" pitchFamily="18" charset="0"/>
                <a:cs typeface="Times New Roman" pitchFamily="18" charset="0"/>
              </a:rPr>
              <a:t>Радне методе </a:t>
            </a:r>
            <a:r>
              <a:rPr lang="ru-RU" dirty="0">
                <a:latin typeface="Times New Roman" pitchFamily="18" charset="0"/>
                <a:cs typeface="Times New Roman" pitchFamily="18" charset="0"/>
              </a:rPr>
              <a:t>– устаљене методе, страх од промена, иницијатива на ниском нивоу;</a:t>
            </a:r>
          </a:p>
          <a:p>
            <a:pPr algn="just">
              <a:buFont typeface="Arial" pitchFamily="34" charset="0"/>
              <a:buChar char="•"/>
            </a:pPr>
            <a:r>
              <a:rPr lang="ru-RU" b="1" dirty="0">
                <a:latin typeface="Times New Roman" pitchFamily="18" charset="0"/>
                <a:cs typeface="Times New Roman" pitchFamily="18" charset="0"/>
              </a:rPr>
              <a:t>Управљање временом </a:t>
            </a:r>
            <a:r>
              <a:rPr lang="ru-RU" dirty="0">
                <a:latin typeface="Times New Roman" pitchFamily="18" charset="0"/>
                <a:cs typeface="Times New Roman" pitchFamily="18" charset="0"/>
              </a:rPr>
              <a:t>– игноришу, иако “тиме-кеепер” делује;</a:t>
            </a:r>
          </a:p>
          <a:p>
            <a:pPr algn="just">
              <a:buFont typeface="Arial" pitchFamily="34" charset="0"/>
              <a:buChar char="•"/>
            </a:pPr>
            <a:r>
              <a:rPr lang="ru-RU" b="1" dirty="0">
                <a:latin typeface="Times New Roman" pitchFamily="18" charset="0"/>
                <a:cs typeface="Times New Roman" pitchFamily="18" charset="0"/>
              </a:rPr>
              <a:t>Разумевање задатка </a:t>
            </a:r>
            <a:r>
              <a:rPr lang="ru-RU" dirty="0">
                <a:latin typeface="Times New Roman" pitchFamily="18" charset="0"/>
                <a:cs typeface="Times New Roman" pitchFamily="18" charset="0"/>
              </a:rPr>
              <a:t>– уколико је дефисан споља, онда постоји разумевање;</a:t>
            </a:r>
          </a:p>
          <a:p>
            <a:pPr algn="just">
              <a:buFont typeface="Arial" pitchFamily="34" charset="0"/>
              <a:buChar char="•"/>
            </a:pPr>
            <a:r>
              <a:rPr lang="ru-RU" b="1" dirty="0">
                <a:latin typeface="Times New Roman" pitchFamily="18" charset="0"/>
                <a:cs typeface="Times New Roman" pitchFamily="18" charset="0"/>
              </a:rPr>
              <a:t>Именовање вође – псеудо-демократски избор </a:t>
            </a:r>
            <a:r>
              <a:rPr lang="ru-RU" dirty="0">
                <a:latin typeface="Times New Roman" pitchFamily="18" charset="0"/>
                <a:cs typeface="Times New Roman" pitchFamily="18" charset="0"/>
              </a:rPr>
              <a:t>– врло често особа која прва проговори;</a:t>
            </a:r>
          </a:p>
          <a:p>
            <a:pPr algn="just">
              <a:buFont typeface="Arial" pitchFamily="34" charset="0"/>
              <a:buChar char="•"/>
            </a:pPr>
            <a:r>
              <a:rPr lang="ru-RU" b="1" dirty="0">
                <a:latin typeface="Times New Roman" pitchFamily="18" charset="0"/>
                <a:cs typeface="Times New Roman" pitchFamily="18" charset="0"/>
              </a:rPr>
              <a:t>Одлучивање </a:t>
            </a:r>
            <a:r>
              <a:rPr lang="ru-RU" dirty="0">
                <a:latin typeface="Times New Roman" pitchFamily="18" charset="0"/>
                <a:cs typeface="Times New Roman" pitchFamily="18" charset="0"/>
              </a:rPr>
              <a:t>– углавном вођа;</a:t>
            </a:r>
          </a:p>
          <a:p>
            <a:pPr algn="just">
              <a:buFont typeface="Arial" pitchFamily="34" charset="0"/>
              <a:buChar char="•"/>
            </a:pPr>
            <a:r>
              <a:rPr lang="ru-RU" b="1" dirty="0">
                <a:latin typeface="Times New Roman" pitchFamily="18" charset="0"/>
                <a:cs typeface="Times New Roman" pitchFamily="18" charset="0"/>
              </a:rPr>
              <a:t>Коришћење капацитета чланова тима </a:t>
            </a:r>
            <a:r>
              <a:rPr lang="ru-RU" dirty="0">
                <a:latin typeface="Times New Roman" pitchFamily="18" charset="0"/>
                <a:cs typeface="Times New Roman" pitchFamily="18" charset="0"/>
              </a:rPr>
              <a:t>– сужене улоге, низак ниво свести о расположивим ресурсима;</a:t>
            </a:r>
          </a:p>
          <a:p>
            <a:pPr algn="just">
              <a:buFont typeface="Arial" pitchFamily="34" charset="0"/>
              <a:buChar char="•"/>
            </a:pPr>
            <a:r>
              <a:rPr lang="ru-RU" b="1" dirty="0">
                <a:latin typeface="Times New Roman" pitchFamily="18" charset="0"/>
                <a:cs typeface="Times New Roman" pitchFamily="18" charset="0"/>
              </a:rPr>
              <a:t>Личне слабости </a:t>
            </a:r>
            <a:r>
              <a:rPr lang="ru-RU" dirty="0">
                <a:latin typeface="Times New Roman" pitchFamily="18" charset="0"/>
                <a:cs typeface="Times New Roman" pitchFamily="18" charset="0"/>
              </a:rPr>
              <a:t>– прикривају се;</a:t>
            </a:r>
          </a:p>
          <a:p>
            <a:pPr algn="just">
              <a:buFont typeface="Arial" pitchFamily="34" charset="0"/>
              <a:buChar char="•"/>
            </a:pPr>
            <a:r>
              <a:rPr lang="ru-RU" b="1" dirty="0">
                <a:latin typeface="Times New Roman" pitchFamily="18" charset="0"/>
                <a:cs typeface="Times New Roman" pitchFamily="18" charset="0"/>
              </a:rPr>
              <a:t>Отпор према спољашњоме </a:t>
            </a:r>
            <a:r>
              <a:rPr lang="ru-RU" dirty="0">
                <a:latin typeface="Times New Roman" pitchFamily="18" charset="0"/>
                <a:cs typeface="Times New Roman" pitchFamily="18" charset="0"/>
              </a:rPr>
              <a:t>– дефанзивни према спољашњим претњама, повећава се количина правила, бирократије.</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186766" cy="724648"/>
          </a:xfrm>
        </p:spPr>
        <p:txBody>
          <a:bodyPr>
            <a:normAutofit/>
          </a:bodyPr>
          <a:lstStyle/>
          <a:p>
            <a:r>
              <a:rPr lang="sr-Cyrl-RS" sz="3200" dirty="0">
                <a:latin typeface="Times New Roman" pitchFamily="18" charset="0"/>
                <a:cs typeface="Times New Roman" pitchFamily="18" charset="0"/>
              </a:rPr>
              <a:t>Експериментални тим</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14282" y="1285860"/>
            <a:ext cx="8715436" cy="5429288"/>
          </a:xfrm>
        </p:spPr>
        <p:txBody>
          <a:bodyPr>
            <a:normAutofit fontScale="85000" lnSpcReduction="10000"/>
          </a:bodyPr>
          <a:lstStyle/>
          <a:p>
            <a:pPr algn="just">
              <a:buFont typeface="Arial" pitchFamily="34" charset="0"/>
              <a:buChar char="•"/>
            </a:pPr>
            <a:r>
              <a:rPr lang="ru-RU" b="1" dirty="0">
                <a:latin typeface="Times New Roman" pitchFamily="18" charset="0"/>
                <a:cs typeface="Times New Roman" pitchFamily="18" charset="0"/>
              </a:rPr>
              <a:t>Атмосфера/осјећаји </a:t>
            </a:r>
            <a:r>
              <a:rPr lang="ru-RU" dirty="0">
                <a:latin typeface="Times New Roman" pitchFamily="18" charset="0"/>
                <a:cs typeface="Times New Roman" pitchFamily="18" charset="0"/>
              </a:rPr>
              <a:t>– динамична, узбудљива, изражавање заједничких интереса;</a:t>
            </a:r>
          </a:p>
          <a:p>
            <a:pPr algn="just">
              <a:buFont typeface="Arial" pitchFamily="34" charset="0"/>
              <a:buChar char="•"/>
            </a:pPr>
            <a:r>
              <a:rPr lang="ru-RU" b="1" dirty="0">
                <a:latin typeface="Times New Roman" pitchFamily="18" charset="0"/>
                <a:cs typeface="Times New Roman" pitchFamily="18" charset="0"/>
              </a:rPr>
              <a:t>Причање и слушање </a:t>
            </a:r>
            <a:r>
              <a:rPr lang="ru-RU" dirty="0">
                <a:latin typeface="Times New Roman" pitchFamily="18" charset="0"/>
                <a:cs typeface="Times New Roman" pitchFamily="18" charset="0"/>
              </a:rPr>
              <a:t>– више слушања и размишљања;</a:t>
            </a:r>
          </a:p>
          <a:p>
            <a:pPr algn="just">
              <a:buFont typeface="Arial" pitchFamily="34" charset="0"/>
              <a:buChar char="•"/>
            </a:pPr>
            <a:r>
              <a:rPr lang="ru-RU" b="1" dirty="0">
                <a:latin typeface="Times New Roman" pitchFamily="18" charset="0"/>
                <a:cs typeface="Times New Roman" pitchFamily="18" charset="0"/>
              </a:rPr>
              <a:t>Радне методе </a:t>
            </a:r>
            <a:r>
              <a:rPr lang="ru-RU" dirty="0">
                <a:latin typeface="Times New Roman" pitchFamily="18" charset="0"/>
                <a:cs typeface="Times New Roman" pitchFamily="18" charset="0"/>
              </a:rPr>
              <a:t>– расте незадовољство с правилима и процедурама, повећана брига о интерним процесима;</a:t>
            </a:r>
          </a:p>
          <a:p>
            <a:pPr algn="just">
              <a:buFont typeface="Arial" pitchFamily="34" charset="0"/>
              <a:buChar char="•"/>
            </a:pPr>
            <a:r>
              <a:rPr lang="ru-RU" b="1" dirty="0">
                <a:latin typeface="Times New Roman" pitchFamily="18" charset="0"/>
                <a:cs typeface="Times New Roman" pitchFamily="18" charset="0"/>
              </a:rPr>
              <a:t>Управљање временом </a:t>
            </a:r>
            <a:r>
              <a:rPr lang="ru-RU" dirty="0">
                <a:latin typeface="Times New Roman" pitchFamily="18" charset="0"/>
                <a:cs typeface="Times New Roman" pitchFamily="18" charset="0"/>
              </a:rPr>
              <a:t>– појављује се потреба за планирањем и управљањем временом;</a:t>
            </a:r>
          </a:p>
          <a:p>
            <a:pPr algn="just">
              <a:buFont typeface="Arial" pitchFamily="34" charset="0"/>
              <a:buChar char="•"/>
            </a:pPr>
            <a:r>
              <a:rPr lang="ru-RU" b="1" dirty="0">
                <a:latin typeface="Times New Roman" pitchFamily="18" charset="0"/>
                <a:cs typeface="Times New Roman" pitchFamily="18" charset="0"/>
              </a:rPr>
              <a:t>Разумевање задатка </a:t>
            </a:r>
            <a:r>
              <a:rPr lang="ru-RU" dirty="0">
                <a:latin typeface="Times New Roman" pitchFamily="18" charset="0"/>
                <a:cs typeface="Times New Roman" pitchFamily="18" charset="0"/>
              </a:rPr>
              <a:t>– повећава се кроз дискусије и разматрање;</a:t>
            </a:r>
          </a:p>
          <a:p>
            <a:pPr algn="just">
              <a:buFont typeface="Arial" pitchFamily="34" charset="0"/>
              <a:buChar char="•"/>
            </a:pPr>
            <a:r>
              <a:rPr lang="ru-RU" b="1" dirty="0">
                <a:latin typeface="Times New Roman" pitchFamily="18" charset="0"/>
                <a:cs typeface="Times New Roman" pitchFamily="18" charset="0"/>
              </a:rPr>
              <a:t>Именовање вође </a:t>
            </a:r>
            <a:r>
              <a:rPr lang="ru-RU" dirty="0">
                <a:latin typeface="Times New Roman" pitchFamily="18" charset="0"/>
                <a:cs typeface="Times New Roman" pitchFamily="18" charset="0"/>
              </a:rPr>
              <a:t>– доводи се у питање именовање и улога вође;</a:t>
            </a:r>
          </a:p>
          <a:p>
            <a:pPr algn="just">
              <a:buFont typeface="Arial" pitchFamily="34" charset="0"/>
              <a:buChar char="•"/>
            </a:pPr>
            <a:r>
              <a:rPr lang="ru-RU" b="1" dirty="0">
                <a:latin typeface="Times New Roman" pitchFamily="18" charset="0"/>
                <a:cs typeface="Times New Roman" pitchFamily="18" charset="0"/>
              </a:rPr>
              <a:t>Одлучивање </a:t>
            </a:r>
            <a:r>
              <a:rPr lang="ru-RU" dirty="0">
                <a:latin typeface="Times New Roman" pitchFamily="18" charset="0"/>
                <a:cs typeface="Times New Roman" pitchFamily="18" charset="0"/>
              </a:rPr>
              <a:t>– још увек углавном вођа;</a:t>
            </a:r>
          </a:p>
          <a:p>
            <a:pPr algn="just">
              <a:buFont typeface="Arial" pitchFamily="34" charset="0"/>
              <a:buChar char="•"/>
            </a:pPr>
            <a:r>
              <a:rPr lang="ru-RU" b="1" dirty="0">
                <a:latin typeface="Times New Roman" pitchFamily="18" charset="0"/>
                <a:cs typeface="Times New Roman" pitchFamily="18" charset="0"/>
              </a:rPr>
              <a:t>Коришћење капацитета чланова тима</a:t>
            </a:r>
            <a:r>
              <a:rPr lang="ru-RU" dirty="0">
                <a:latin typeface="Times New Roman" pitchFamily="18" charset="0"/>
                <a:cs typeface="Times New Roman" pitchFamily="18" charset="0"/>
              </a:rPr>
              <a:t> – повећана спремност да се и тиши чланови укључе у рад тима;</a:t>
            </a:r>
          </a:p>
          <a:p>
            <a:pPr algn="just">
              <a:buFont typeface="Arial" pitchFamily="34" charset="0"/>
              <a:buChar char="•"/>
            </a:pPr>
            <a:r>
              <a:rPr lang="ru-RU" b="1" dirty="0">
                <a:latin typeface="Times New Roman" pitchFamily="18" charset="0"/>
                <a:cs typeface="Times New Roman" pitchFamily="18" charset="0"/>
              </a:rPr>
              <a:t>Личне слабости </a:t>
            </a:r>
            <a:r>
              <a:rPr lang="ru-RU" dirty="0">
                <a:latin typeface="Times New Roman" pitchFamily="18" charset="0"/>
                <a:cs typeface="Times New Roman" pitchFamily="18" charset="0"/>
              </a:rPr>
              <a:t>– повећана спремност да се конструктивно гледа на људске снаге;</a:t>
            </a:r>
          </a:p>
          <a:p>
            <a:pPr algn="just">
              <a:buFont typeface="Arial" pitchFamily="34" charset="0"/>
              <a:buChar char="•"/>
            </a:pPr>
            <a:r>
              <a:rPr lang="ru-RU" b="1" dirty="0">
                <a:latin typeface="Times New Roman" pitchFamily="18" charset="0"/>
                <a:cs typeface="Times New Roman" pitchFamily="18" charset="0"/>
              </a:rPr>
              <a:t>Отпор према спољашњоме </a:t>
            </a:r>
            <a:r>
              <a:rPr lang="ru-RU" dirty="0">
                <a:latin typeface="Times New Roman" pitchFamily="18" charset="0"/>
                <a:cs typeface="Times New Roman" pitchFamily="18" charset="0"/>
              </a:rPr>
              <a:t>– све већа изолација и такмичарски дух.</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58204" cy="724648"/>
          </a:xfrm>
        </p:spPr>
        <p:txBody>
          <a:bodyPr>
            <a:normAutofit/>
          </a:bodyPr>
          <a:lstStyle/>
          <a:p>
            <a:r>
              <a:rPr lang="sr-Cyrl-RS" sz="3200" dirty="0">
                <a:latin typeface="Times New Roman" pitchFamily="18" charset="0"/>
                <a:cs typeface="Times New Roman" pitchFamily="18" charset="0"/>
              </a:rPr>
              <a:t>Консолидовани тим</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214422"/>
            <a:ext cx="8329642" cy="5395930"/>
          </a:xfrm>
        </p:spPr>
        <p:txBody>
          <a:bodyPr>
            <a:normAutofit/>
          </a:bodyPr>
          <a:lstStyle/>
          <a:p>
            <a:pPr algn="just">
              <a:buFont typeface="Arial" pitchFamily="34" charset="0"/>
              <a:buChar char="•"/>
            </a:pPr>
            <a:r>
              <a:rPr lang="ru-RU" b="1" dirty="0">
                <a:latin typeface="Times New Roman" pitchFamily="18" charset="0"/>
                <a:cs typeface="Times New Roman" pitchFamily="18" charset="0"/>
              </a:rPr>
              <a:t>Именовање вође </a:t>
            </a:r>
            <a:r>
              <a:rPr lang="ru-RU" dirty="0">
                <a:latin typeface="Times New Roman" pitchFamily="18" charset="0"/>
                <a:cs typeface="Times New Roman" pitchFamily="18" charset="0"/>
              </a:rPr>
              <a:t>– предлог да вођа треба бити најбоља особа за поједини задатак, идеја се проба и усваја;</a:t>
            </a:r>
          </a:p>
          <a:p>
            <a:pPr algn="just">
              <a:buFont typeface="Arial" pitchFamily="34" charset="0"/>
              <a:buChar char="•"/>
            </a:pPr>
            <a:r>
              <a:rPr lang="ru-RU" b="1" dirty="0">
                <a:latin typeface="Times New Roman" pitchFamily="18" charset="0"/>
                <a:cs typeface="Times New Roman" pitchFamily="18" charset="0"/>
              </a:rPr>
              <a:t>Одлучивање </a:t>
            </a:r>
            <a:r>
              <a:rPr lang="ru-RU" dirty="0">
                <a:latin typeface="Times New Roman" pitchFamily="18" charset="0"/>
                <a:cs typeface="Times New Roman" pitchFamily="18" charset="0"/>
              </a:rPr>
              <a:t>– знатно већа подела одговорности код метода управљања и доношења одлука, група испробава консензус;</a:t>
            </a:r>
          </a:p>
          <a:p>
            <a:pPr algn="just">
              <a:buFont typeface="Arial" pitchFamily="34" charset="0"/>
              <a:buChar char="•"/>
            </a:pPr>
            <a:r>
              <a:rPr lang="ru-RU" b="1" dirty="0">
                <a:latin typeface="Times New Roman" pitchFamily="18" charset="0"/>
                <a:cs typeface="Times New Roman" pitchFamily="18" charset="0"/>
              </a:rPr>
              <a:t>Коришћење капацитета чланова тима </a:t>
            </a:r>
            <a:r>
              <a:rPr lang="ru-RU" dirty="0">
                <a:latin typeface="Times New Roman" pitchFamily="18" charset="0"/>
                <a:cs typeface="Times New Roman" pitchFamily="18" charset="0"/>
              </a:rPr>
              <a:t>– јасно разумевање снага и слабости у групи,  покушавају се препознати и користити и ресурси ван групе;</a:t>
            </a:r>
          </a:p>
          <a:p>
            <a:pPr algn="just">
              <a:buFont typeface="Arial" pitchFamily="34" charset="0"/>
              <a:buChar char="•"/>
            </a:pPr>
            <a:r>
              <a:rPr lang="ru-RU" b="1" dirty="0">
                <a:latin typeface="Times New Roman" pitchFamily="18" charset="0"/>
                <a:cs typeface="Times New Roman" pitchFamily="18" charset="0"/>
              </a:rPr>
              <a:t>Личне слабости </a:t>
            </a:r>
            <a:r>
              <a:rPr lang="ru-RU" dirty="0">
                <a:latin typeface="Times New Roman" pitchFamily="18" charset="0"/>
                <a:cs typeface="Times New Roman" pitchFamily="18" charset="0"/>
              </a:rPr>
              <a:t>– сада већ прихваћене и односи се према њима на позитиван начин;</a:t>
            </a:r>
          </a:p>
          <a:p>
            <a:pPr algn="just">
              <a:buFont typeface="Arial" pitchFamily="34" charset="0"/>
              <a:buChar char="•"/>
            </a:pPr>
            <a:r>
              <a:rPr lang="ru-RU" b="1" dirty="0">
                <a:latin typeface="Times New Roman" pitchFamily="18" charset="0"/>
                <a:cs typeface="Times New Roman" pitchFamily="18" charset="0"/>
              </a:rPr>
              <a:t>Отпор према спољашњоме </a:t>
            </a:r>
            <a:r>
              <a:rPr lang="ru-RU" dirty="0">
                <a:latin typeface="Times New Roman" pitchFamily="18" charset="0"/>
                <a:cs typeface="Times New Roman" pitchFamily="18" charset="0"/>
              </a:rPr>
              <a:t>– носи се конструктивно са спољашњим захтевима и конфликтима.</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58204" cy="724648"/>
          </a:xfrm>
        </p:spPr>
        <p:txBody>
          <a:bodyPr>
            <a:normAutofit/>
          </a:bodyPr>
          <a:lstStyle/>
          <a:p>
            <a:r>
              <a:rPr lang="sr-Cyrl-RS" sz="3200" dirty="0">
                <a:latin typeface="Times New Roman" pitchFamily="18" charset="0"/>
                <a:cs typeface="Times New Roman" pitchFamily="18" charset="0"/>
              </a:rPr>
              <a:t>Зрели тим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285860"/>
            <a:ext cx="8329642" cy="5253054"/>
          </a:xfrm>
        </p:spPr>
        <p:txBody>
          <a:bodyPr>
            <a:normAutofit fontScale="92500" lnSpcReduction="20000"/>
          </a:bodyPr>
          <a:lstStyle/>
          <a:p>
            <a:pPr algn="just">
              <a:buFont typeface="Arial" pitchFamily="34" charset="0"/>
              <a:buChar char="•"/>
            </a:pPr>
            <a:r>
              <a:rPr lang="ru-RU" b="1" dirty="0">
                <a:latin typeface="Times New Roman" pitchFamily="18" charset="0"/>
                <a:cs typeface="Times New Roman" pitchFamily="18" charset="0"/>
              </a:rPr>
              <a:t>Атмосфера/осјећаји</a:t>
            </a:r>
            <a:r>
              <a:rPr lang="ru-RU" dirty="0">
                <a:latin typeface="Times New Roman" pitchFamily="18" charset="0"/>
                <a:cs typeface="Times New Roman" pitchFamily="18" charset="0"/>
              </a:rPr>
              <a:t> – висок ниво поверења и преданости тимском задатку, отвореност, поштење, сарадња, сукоби се лако решавају;</a:t>
            </a:r>
          </a:p>
          <a:p>
            <a:pPr algn="just">
              <a:buFont typeface="Arial" pitchFamily="34" charset="0"/>
              <a:buChar char="•"/>
            </a:pPr>
            <a:r>
              <a:rPr lang="ru-RU" b="1" dirty="0">
                <a:latin typeface="Times New Roman" pitchFamily="18" charset="0"/>
                <a:cs typeface="Times New Roman" pitchFamily="18" charset="0"/>
              </a:rPr>
              <a:t>Причање и слушање </a:t>
            </a:r>
            <a:r>
              <a:rPr lang="ru-RU" dirty="0">
                <a:latin typeface="Times New Roman" pitchFamily="18" charset="0"/>
                <a:cs typeface="Times New Roman" pitchFamily="18" charset="0"/>
              </a:rPr>
              <a:t>– пажљиво слушање једни других, пуно добрих и пробраних идеја;</a:t>
            </a:r>
          </a:p>
          <a:p>
            <a:pPr algn="just">
              <a:buFont typeface="Arial" pitchFamily="34" charset="0"/>
              <a:buChar char="•"/>
            </a:pPr>
            <a:r>
              <a:rPr lang="ru-RU" b="1" dirty="0">
                <a:latin typeface="Times New Roman" pitchFamily="18" charset="0"/>
                <a:cs typeface="Times New Roman" pitchFamily="18" charset="0"/>
              </a:rPr>
              <a:t>Радне методе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флексибилније </a:t>
            </a:r>
            <a:r>
              <a:rPr lang="ru-RU" dirty="0">
                <a:latin typeface="Times New Roman" pitchFamily="18" charset="0"/>
                <a:cs typeface="Times New Roman" pitchFamily="18" charset="0"/>
              </a:rPr>
              <a:t>коришћење процедура и управљања временом, спремност да се испробају промене како би се олакшали задаци групе;</a:t>
            </a:r>
          </a:p>
          <a:p>
            <a:pPr algn="just">
              <a:buFont typeface="Arial" pitchFamily="34" charset="0"/>
              <a:buChar char="•"/>
            </a:pPr>
            <a:r>
              <a:rPr lang="ru-RU" b="1" dirty="0">
                <a:latin typeface="Times New Roman" pitchFamily="18" charset="0"/>
                <a:cs typeface="Times New Roman" pitchFamily="18" charset="0"/>
              </a:rPr>
              <a:t>Управљање временом </a:t>
            </a:r>
            <a:r>
              <a:rPr lang="ru-RU" dirty="0">
                <a:latin typeface="Times New Roman" pitchFamily="18" charset="0"/>
                <a:cs typeface="Times New Roman" pitchFamily="18" charset="0"/>
              </a:rPr>
              <a:t>– флексибилније коришћење времена;</a:t>
            </a:r>
          </a:p>
          <a:p>
            <a:pPr algn="just">
              <a:buFont typeface="Arial" pitchFamily="34" charset="0"/>
              <a:buChar char="•"/>
            </a:pPr>
            <a:r>
              <a:rPr lang="ru-RU" b="1" dirty="0">
                <a:latin typeface="Times New Roman" pitchFamily="18" charset="0"/>
                <a:cs typeface="Times New Roman" pitchFamily="18" charset="0"/>
              </a:rPr>
              <a:t>Разумевање задатка </a:t>
            </a:r>
            <a:r>
              <a:rPr lang="ru-RU" dirty="0">
                <a:latin typeface="Times New Roman" pitchFamily="18" charset="0"/>
                <a:cs typeface="Times New Roman" pitchFamily="18" charset="0"/>
              </a:rPr>
              <a:t>– сада се трајно разматра задатак, мења се зависно од прогреса и од повратних информација;</a:t>
            </a:r>
          </a:p>
          <a:p>
            <a:pPr algn="just">
              <a:buFont typeface="Arial" pitchFamily="34" charset="0"/>
              <a:buChar char="•"/>
            </a:pPr>
            <a:r>
              <a:rPr lang="ru-RU" b="1" dirty="0">
                <a:latin typeface="Times New Roman" pitchFamily="18" charset="0"/>
                <a:cs typeface="Times New Roman" pitchFamily="18" charset="0"/>
              </a:rPr>
              <a:t>Именовање вође </a:t>
            </a:r>
            <a:r>
              <a:rPr lang="ru-RU" dirty="0">
                <a:latin typeface="Times New Roman" pitchFamily="18" charset="0"/>
                <a:cs typeface="Times New Roman" pitchFamily="18" charset="0"/>
              </a:rPr>
              <a:t>– вођа је именован због способности за решавање задатка, стил вође се мења како би се прилагодио задатку и групној способности.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8258204" cy="796086"/>
          </a:xfrm>
        </p:spPr>
        <p:txBody>
          <a:bodyPr>
            <a:normAutofit/>
          </a:bodyPr>
          <a:lstStyle/>
          <a:p>
            <a:r>
              <a:rPr lang="sr-Cyrl-RS" sz="3200" dirty="0">
                <a:latin typeface="Times New Roman" pitchFamily="18" charset="0"/>
                <a:cs typeface="Times New Roman" pitchFamily="18" charset="0"/>
              </a:rPr>
              <a:t>Закони тимског рада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428736"/>
            <a:ext cx="8329642" cy="5110178"/>
          </a:xfrm>
        </p:spPr>
        <p:txBody>
          <a:bodyPr>
            <a:normAutofit fontScale="92500" lnSpcReduction="20000"/>
          </a:bodyPr>
          <a:lstStyle/>
          <a:p>
            <a:pPr algn="just">
              <a:buNone/>
            </a:pPr>
            <a:r>
              <a:rPr lang="ru-RU" i="1" dirty="0">
                <a:latin typeface="Times New Roman" pitchFamily="18" charset="0"/>
                <a:cs typeface="Times New Roman" pitchFamily="18" charset="0"/>
              </a:rPr>
              <a:t>1. Закон значаја: </a:t>
            </a:r>
            <a:r>
              <a:rPr lang="ru-RU" dirty="0">
                <a:latin typeface="Times New Roman" pitchFamily="18" charset="0"/>
                <a:cs typeface="Times New Roman" pitchFamily="18" charset="0"/>
              </a:rPr>
              <a:t>Један је сувише мали број за постизање величина.</a:t>
            </a:r>
          </a:p>
          <a:p>
            <a:pPr algn="just">
              <a:buNone/>
            </a:pPr>
            <a:r>
              <a:rPr lang="ru-RU" i="1" dirty="0">
                <a:latin typeface="Times New Roman" pitchFamily="18" charset="0"/>
                <a:cs typeface="Times New Roman" pitchFamily="18" charset="0"/>
              </a:rPr>
              <a:t>2. Закон сила: </a:t>
            </a:r>
            <a:r>
              <a:rPr lang="ru-RU" dirty="0">
                <a:latin typeface="Times New Roman" pitchFamily="18" charset="0"/>
                <a:cs typeface="Times New Roman" pitchFamily="18" charset="0"/>
              </a:rPr>
              <a:t>Циљ је важнији од улога.</a:t>
            </a:r>
          </a:p>
          <a:p>
            <a:pPr algn="just">
              <a:buNone/>
            </a:pPr>
            <a:r>
              <a:rPr lang="ru-RU" i="1" dirty="0">
                <a:latin typeface="Times New Roman" pitchFamily="18" charset="0"/>
                <a:cs typeface="Times New Roman" pitchFamily="18" charset="0"/>
              </a:rPr>
              <a:t>3. Закон пуззле: </a:t>
            </a:r>
            <a:r>
              <a:rPr lang="ru-RU" dirty="0">
                <a:latin typeface="Times New Roman" pitchFamily="18" charset="0"/>
                <a:cs typeface="Times New Roman" pitchFamily="18" charset="0"/>
              </a:rPr>
              <a:t>Сви играчи имају место где највише додају вредности.</a:t>
            </a:r>
          </a:p>
          <a:p>
            <a:pPr algn="just">
              <a:buNone/>
            </a:pPr>
            <a:r>
              <a:rPr lang="ru-RU" i="1" dirty="0">
                <a:latin typeface="Times New Roman" pitchFamily="18" charset="0"/>
                <a:cs typeface="Times New Roman" pitchFamily="18" charset="0"/>
              </a:rPr>
              <a:t>4. Закон Монт Евереста: </a:t>
            </a:r>
            <a:r>
              <a:rPr lang="ru-RU" dirty="0">
                <a:latin typeface="Times New Roman" pitchFamily="18" charset="0"/>
                <a:cs typeface="Times New Roman" pitchFamily="18" charset="0"/>
              </a:rPr>
              <a:t>Како се изазов повећава, потреба за тимским радом се подиже.</a:t>
            </a:r>
          </a:p>
          <a:p>
            <a:pPr algn="just">
              <a:buNone/>
            </a:pPr>
            <a:r>
              <a:rPr lang="ru-RU" i="1" dirty="0">
                <a:latin typeface="Times New Roman" pitchFamily="18" charset="0"/>
                <a:cs typeface="Times New Roman" pitchFamily="18" charset="0"/>
              </a:rPr>
              <a:t>5. Закон ланца: </a:t>
            </a:r>
            <a:r>
              <a:rPr lang="ru-RU" dirty="0">
                <a:latin typeface="Times New Roman" pitchFamily="18" charset="0"/>
                <a:cs typeface="Times New Roman" pitchFamily="18" charset="0"/>
              </a:rPr>
              <a:t>Снага тима је под утицајем његове најслабије карике.</a:t>
            </a:r>
          </a:p>
          <a:p>
            <a:pPr algn="just">
              <a:buNone/>
            </a:pPr>
            <a:r>
              <a:rPr lang="ru-RU" i="1" dirty="0">
                <a:latin typeface="Times New Roman" pitchFamily="18" charset="0"/>
                <a:cs typeface="Times New Roman" pitchFamily="18" charset="0"/>
              </a:rPr>
              <a:t>6. Закон катализатора: </a:t>
            </a:r>
            <a:r>
              <a:rPr lang="ru-RU" dirty="0">
                <a:latin typeface="Times New Roman" pitchFamily="18" charset="0"/>
                <a:cs typeface="Times New Roman" pitchFamily="18" charset="0"/>
              </a:rPr>
              <a:t>Победнички тимови имају играчке који чине да се ствари догађају.</a:t>
            </a:r>
          </a:p>
          <a:p>
            <a:pPr algn="just">
              <a:buNone/>
            </a:pPr>
            <a:r>
              <a:rPr lang="ru-RU" i="1" dirty="0">
                <a:latin typeface="Times New Roman" pitchFamily="18" charset="0"/>
                <a:cs typeface="Times New Roman" pitchFamily="18" charset="0"/>
              </a:rPr>
              <a:t>7. Закон компаса: </a:t>
            </a:r>
            <a:r>
              <a:rPr lang="ru-RU" dirty="0">
                <a:latin typeface="Times New Roman" pitchFamily="18" charset="0"/>
                <a:cs typeface="Times New Roman" pitchFamily="18" charset="0"/>
              </a:rPr>
              <a:t>Визија даје члановима тима дирекцију и сигурност.</a:t>
            </a:r>
          </a:p>
          <a:p>
            <a:pPr algn="just">
              <a:buNone/>
            </a:pPr>
            <a:r>
              <a:rPr lang="ru-RU" i="1" dirty="0">
                <a:latin typeface="Times New Roman" pitchFamily="18" charset="0"/>
                <a:cs typeface="Times New Roman" pitchFamily="18" charset="0"/>
              </a:rPr>
              <a:t>8. Закон лоше јабуке: </a:t>
            </a:r>
            <a:r>
              <a:rPr lang="ru-RU" dirty="0">
                <a:latin typeface="Times New Roman" pitchFamily="18" charset="0"/>
                <a:cs typeface="Times New Roman" pitchFamily="18" charset="0"/>
              </a:rPr>
              <a:t>Покварени ставови руше тим.</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186766" cy="724648"/>
          </a:xfrm>
        </p:spPr>
        <p:txBody>
          <a:bodyPr>
            <a:normAutofit/>
          </a:bodyPr>
          <a:lstStyle/>
          <a:p>
            <a:r>
              <a:rPr lang="sr-Cyrl-RS" sz="3200" dirty="0">
                <a:latin typeface="Times New Roman" pitchFamily="18" charset="0"/>
                <a:cs typeface="Times New Roman" pitchFamily="18" charset="0"/>
              </a:rPr>
              <a:t>Закони тимског рада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28596" y="1285860"/>
            <a:ext cx="8501122" cy="5357850"/>
          </a:xfrm>
        </p:spPr>
        <p:txBody>
          <a:bodyPr>
            <a:normAutofit fontScale="92500" lnSpcReduction="20000"/>
          </a:bodyPr>
          <a:lstStyle/>
          <a:p>
            <a:pPr algn="just">
              <a:buNone/>
            </a:pPr>
            <a:r>
              <a:rPr lang="ru-RU" i="1" dirty="0">
                <a:latin typeface="Times New Roman" pitchFamily="18" charset="0"/>
                <a:cs typeface="Times New Roman" pitchFamily="18" charset="0"/>
              </a:rPr>
              <a:t>9. Закон поверења: </a:t>
            </a:r>
            <a:r>
              <a:rPr lang="ru-RU" dirty="0">
                <a:latin typeface="Times New Roman" pitchFamily="18" charset="0"/>
                <a:cs typeface="Times New Roman" pitchFamily="18" charset="0"/>
              </a:rPr>
              <a:t>Чланови тима требају бити способни рачунати један на другог.</a:t>
            </a:r>
          </a:p>
          <a:p>
            <a:pPr algn="just">
              <a:buNone/>
            </a:pPr>
            <a:r>
              <a:rPr lang="ru-RU" i="1" dirty="0">
                <a:latin typeface="Times New Roman" pitchFamily="18" charset="0"/>
                <a:cs typeface="Times New Roman" pitchFamily="18" charset="0"/>
              </a:rPr>
              <a:t>10. Закон плаћања цене: </a:t>
            </a:r>
            <a:r>
              <a:rPr lang="ru-RU" dirty="0">
                <a:latin typeface="Times New Roman" pitchFamily="18" charset="0"/>
                <a:cs typeface="Times New Roman" pitchFamily="18" charset="0"/>
              </a:rPr>
              <a:t>Тим не успе да постигне свој потенцијал, када не успе платити цену.</a:t>
            </a:r>
          </a:p>
          <a:p>
            <a:pPr algn="just">
              <a:buNone/>
            </a:pPr>
            <a:r>
              <a:rPr lang="ru-RU" i="1" dirty="0">
                <a:latin typeface="Times New Roman" pitchFamily="18" charset="0"/>
                <a:cs typeface="Times New Roman" pitchFamily="18" charset="0"/>
              </a:rPr>
              <a:t>11. Закон монитора: </a:t>
            </a:r>
            <a:r>
              <a:rPr lang="ru-RU" dirty="0">
                <a:latin typeface="Times New Roman" pitchFamily="18" charset="0"/>
                <a:cs typeface="Times New Roman" pitchFamily="18" charset="0"/>
              </a:rPr>
              <a:t>Тим може учинити прилагођавање када зна како стоји.</a:t>
            </a:r>
          </a:p>
          <a:p>
            <a:pPr algn="just">
              <a:buNone/>
            </a:pPr>
            <a:r>
              <a:rPr lang="ru-RU" i="1" dirty="0">
                <a:latin typeface="Times New Roman" pitchFamily="18" charset="0"/>
                <a:cs typeface="Times New Roman" pitchFamily="18" charset="0"/>
              </a:rPr>
              <a:t>12. Закон клупе: </a:t>
            </a:r>
            <a:r>
              <a:rPr lang="ru-RU" dirty="0">
                <a:latin typeface="Times New Roman" pitchFamily="18" charset="0"/>
                <a:cs typeface="Times New Roman" pitchFamily="18" charset="0"/>
              </a:rPr>
              <a:t>Велики тимови имају велику дубину.</a:t>
            </a:r>
          </a:p>
          <a:p>
            <a:pPr algn="just">
              <a:buNone/>
            </a:pPr>
            <a:r>
              <a:rPr lang="ru-RU" i="1" dirty="0">
                <a:latin typeface="Times New Roman" pitchFamily="18" charset="0"/>
                <a:cs typeface="Times New Roman" pitchFamily="18" charset="0"/>
              </a:rPr>
              <a:t>13. Закон идентитета: </a:t>
            </a:r>
            <a:r>
              <a:rPr lang="ru-RU" dirty="0">
                <a:latin typeface="Times New Roman" pitchFamily="18" charset="0"/>
                <a:cs typeface="Times New Roman" pitchFamily="18" charset="0"/>
              </a:rPr>
              <a:t>Подељене вредности дефинишу тим.</a:t>
            </a:r>
          </a:p>
          <a:p>
            <a:pPr algn="just">
              <a:buNone/>
            </a:pPr>
            <a:r>
              <a:rPr lang="ru-RU" i="1" dirty="0">
                <a:latin typeface="Times New Roman" pitchFamily="18" charset="0"/>
                <a:cs typeface="Times New Roman" pitchFamily="18" charset="0"/>
              </a:rPr>
              <a:t>14. Закон комуникације: </a:t>
            </a:r>
            <a:r>
              <a:rPr lang="ru-RU" dirty="0">
                <a:latin typeface="Times New Roman" pitchFamily="18" charset="0"/>
                <a:cs typeface="Times New Roman" pitchFamily="18" charset="0"/>
              </a:rPr>
              <a:t>Узајамни утицај подржава горивом акцију.</a:t>
            </a:r>
          </a:p>
          <a:p>
            <a:pPr algn="just">
              <a:buNone/>
            </a:pPr>
            <a:r>
              <a:rPr lang="ru-RU" i="1" dirty="0">
                <a:latin typeface="Times New Roman" pitchFamily="18" charset="0"/>
                <a:cs typeface="Times New Roman" pitchFamily="18" charset="0"/>
              </a:rPr>
              <a:t>15. Закон оштрице: </a:t>
            </a:r>
            <a:r>
              <a:rPr lang="ru-RU" dirty="0">
                <a:latin typeface="Times New Roman" pitchFamily="18" charset="0"/>
                <a:cs typeface="Times New Roman" pitchFamily="18" charset="0"/>
              </a:rPr>
              <a:t>Разлика између два подједнако талентована тима је лидерство.</a:t>
            </a:r>
          </a:p>
          <a:p>
            <a:pPr algn="just">
              <a:buNone/>
            </a:pPr>
            <a:r>
              <a:rPr lang="ru-RU" i="1" dirty="0">
                <a:latin typeface="Times New Roman" pitchFamily="18" charset="0"/>
                <a:cs typeface="Times New Roman" pitchFamily="18" charset="0"/>
              </a:rPr>
              <a:t>16. Закон високог морала: </a:t>
            </a:r>
            <a:r>
              <a:rPr lang="ru-RU" dirty="0">
                <a:latin typeface="Times New Roman" pitchFamily="18" charset="0"/>
                <a:cs typeface="Times New Roman" pitchFamily="18" charset="0"/>
              </a:rPr>
              <a:t>Када побеђујеш, ништа не боли.</a:t>
            </a:r>
          </a:p>
          <a:p>
            <a:pPr algn="just">
              <a:buNone/>
            </a:pPr>
            <a:r>
              <a:rPr lang="ru-RU" i="1" dirty="0">
                <a:latin typeface="Times New Roman" pitchFamily="18" charset="0"/>
                <a:cs typeface="Times New Roman" pitchFamily="18" charset="0"/>
              </a:rPr>
              <a:t>17. Закон дивиденди: </a:t>
            </a:r>
            <a:r>
              <a:rPr lang="ru-RU" dirty="0">
                <a:latin typeface="Times New Roman" pitchFamily="18" charset="0"/>
                <a:cs typeface="Times New Roman" pitchFamily="18" charset="0"/>
              </a:rPr>
              <a:t>Инвестирање у тим се сједињује током времена.</a:t>
            </a:r>
            <a:endParaRPr lang="sr-Latn-RS" dirty="0" smtClean="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186766" cy="785818"/>
          </a:xfrm>
        </p:spPr>
        <p:txBody>
          <a:bodyPr>
            <a:normAutofit/>
          </a:bodyPr>
          <a:lstStyle/>
          <a:p>
            <a:r>
              <a:rPr lang="ru-RU" sz="3200" dirty="0">
                <a:latin typeface="Times New Roman" pitchFamily="18" charset="0"/>
                <a:cs typeface="Times New Roman" pitchFamily="18" charset="0"/>
              </a:rPr>
              <a:t>Основне методе одлучивања у тимовима</a:t>
            </a:r>
            <a:endParaRPr lang="sr-Latn-RS" sz="32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357158" y="1714488"/>
            <a:ext cx="8329642" cy="4610112"/>
          </a:xfrm>
        </p:spPr>
        <p:txBody>
          <a:bodyPr/>
          <a:lstStyle/>
          <a:p>
            <a:pPr algn="just">
              <a:buFont typeface="Wingdings" pitchFamily="2" charset="2"/>
              <a:buChar char="Ø"/>
            </a:pPr>
            <a:r>
              <a:rPr lang="ru-RU" b="1" dirty="0">
                <a:latin typeface="Times New Roman" pitchFamily="18" charset="0"/>
                <a:cs typeface="Times New Roman" pitchFamily="18" charset="0"/>
              </a:rPr>
              <a:t>Консензус </a:t>
            </a:r>
            <a:r>
              <a:rPr lang="ru-RU" dirty="0">
                <a:latin typeface="Times New Roman" pitchFamily="18" charset="0"/>
                <a:cs typeface="Times New Roman" pitchFamily="18" charset="0"/>
              </a:rPr>
              <a:t>– сваки члан тима има право изрећи своје мишљење, а одлука тима доноси се након што се сви чланови тима сложе с предлогом. Ако се неки члан тима не слаже, процес одлучивања се наставља.</a:t>
            </a:r>
          </a:p>
          <a:p>
            <a:pPr algn="just">
              <a:buFont typeface="Wingdings" pitchFamily="2" charset="2"/>
              <a:buChar char="Ø"/>
            </a:pPr>
            <a:r>
              <a:rPr lang="ru-RU" b="1" dirty="0">
                <a:latin typeface="Times New Roman" pitchFamily="18" charset="0"/>
                <a:cs typeface="Times New Roman" pitchFamily="18" charset="0"/>
              </a:rPr>
              <a:t>Правило већине </a:t>
            </a:r>
            <a:r>
              <a:rPr lang="ru-RU" dirty="0">
                <a:latin typeface="Times New Roman" pitchFamily="18" charset="0"/>
                <a:cs typeface="Times New Roman" pitchFamily="18" charset="0"/>
              </a:rPr>
              <a:t>– сваки члан тима гласа за или против предлога одлуке, гласови се преброје и највећи број гласова одређује који предлог побеђује.</a:t>
            </a:r>
          </a:p>
          <a:p>
            <a:pPr algn="just">
              <a:buFont typeface="Wingdings" pitchFamily="2" charset="2"/>
              <a:buChar char="Ø"/>
            </a:pPr>
            <a:r>
              <a:rPr lang="ru-RU" b="1" dirty="0">
                <a:latin typeface="Times New Roman" pitchFamily="18" charset="0"/>
                <a:cs typeface="Times New Roman" pitchFamily="18" charset="0"/>
              </a:rPr>
              <a:t>Правимо мањине </a:t>
            </a:r>
            <a:r>
              <a:rPr lang="ru-RU" dirty="0">
                <a:latin typeface="Times New Roman" pitchFamily="18" charset="0"/>
                <a:cs typeface="Times New Roman" pitchFamily="18" charset="0"/>
              </a:rPr>
              <a:t>– метод који се заснива на одлучивању мање групе људи која чини представништво већег тима.</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58204" cy="867524"/>
          </a:xfrm>
        </p:spPr>
        <p:txBody>
          <a:bodyPr>
            <a:normAutofit/>
          </a:bodyPr>
          <a:lstStyle/>
          <a:p>
            <a:r>
              <a:rPr lang="ru-RU" sz="3200" dirty="0">
                <a:latin typeface="Times New Roman" pitchFamily="18" charset="0"/>
                <a:cs typeface="Times New Roman" pitchFamily="18" charset="0"/>
              </a:rPr>
              <a:t>Основне методе одлучивања у тимовима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28596" y="1571612"/>
            <a:ext cx="8258204" cy="4752988"/>
          </a:xfrm>
        </p:spPr>
        <p:txBody>
          <a:bodyPr>
            <a:normAutofit lnSpcReduction="10000"/>
          </a:bodyPr>
          <a:lstStyle/>
          <a:p>
            <a:pPr algn="just">
              <a:buFont typeface="Wingdings" pitchFamily="2" charset="2"/>
              <a:buChar char="Ø"/>
            </a:pPr>
            <a:r>
              <a:rPr lang="ru-RU" b="1" dirty="0">
                <a:latin typeface="Times New Roman" pitchFamily="18" charset="0"/>
                <a:cs typeface="Times New Roman" pitchFamily="18" charset="0"/>
              </a:rPr>
              <a:t>Стручњак</a:t>
            </a:r>
            <a:r>
              <a:rPr lang="ru-RU" dirty="0">
                <a:latin typeface="Times New Roman" pitchFamily="18" charset="0"/>
                <a:cs typeface="Times New Roman" pitchFamily="18" charset="0"/>
              </a:rPr>
              <a:t> – у тиму постоји појединац с великим знањем или стручношћу за подручје о којем се одлучује те се препоручује да се саслушају његови савети за даље кораке.</a:t>
            </a:r>
          </a:p>
          <a:p>
            <a:pPr algn="just">
              <a:buFont typeface="Wingdings" pitchFamily="2" charset="2"/>
              <a:buChar char="Ø"/>
            </a:pPr>
            <a:r>
              <a:rPr lang="ru-RU" b="1" dirty="0">
                <a:latin typeface="Times New Roman" pitchFamily="18" charset="0"/>
                <a:cs typeface="Times New Roman" pitchFamily="18" charset="0"/>
              </a:rPr>
              <a:t>Правило ауторитета без расправе </a:t>
            </a:r>
            <a:r>
              <a:rPr lang="ru-RU" dirty="0">
                <a:latin typeface="Times New Roman" pitchFamily="18" charset="0"/>
                <a:cs typeface="Times New Roman" pitchFamily="18" charset="0"/>
              </a:rPr>
              <a:t>– метод који се користи када нема места расправи. Најчешће се ради о одлуци која долази с вишег нивоа ауторитета, а тим мора прихватити одлуке без расправе.</a:t>
            </a:r>
          </a:p>
          <a:p>
            <a:pPr algn="just">
              <a:buFont typeface="Wingdings" pitchFamily="2" charset="2"/>
              <a:buChar char="Ø"/>
            </a:pPr>
            <a:r>
              <a:rPr lang="ru-RU" b="1" dirty="0">
                <a:latin typeface="Times New Roman" pitchFamily="18" charset="0"/>
                <a:cs typeface="Times New Roman" pitchFamily="18" charset="0"/>
              </a:rPr>
              <a:t>Правило ауторитета с расправом </a:t>
            </a:r>
            <a:r>
              <a:rPr lang="ru-RU" dirty="0">
                <a:latin typeface="Times New Roman" pitchFamily="18" charset="0"/>
                <a:cs typeface="Times New Roman" pitchFamily="18" charset="0"/>
              </a:rPr>
              <a:t>– Тим се састаје ради расправе, сви износе своје мишљење и разговарају о задатку. Након тога вођа тима сам доноси одлуку.</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rmAutofit/>
          </a:bodyPr>
          <a:lstStyle/>
          <a:p>
            <a:pPr algn="ctr"/>
            <a:r>
              <a:rPr lang="ru-RU" sz="3200" dirty="0">
                <a:latin typeface="Times New Roman" pitchFamily="18" charset="0"/>
                <a:cs typeface="Times New Roman" pitchFamily="18" charset="0"/>
              </a:rPr>
              <a:t>Одлучивање уз помоћ технике мердевина и вишеструког гласања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785926"/>
            <a:ext cx="8572560" cy="4786346"/>
          </a:xfrm>
        </p:spPr>
        <p:txBody>
          <a:bodyPr>
            <a:normAutofit fontScale="92500"/>
          </a:bodyPr>
          <a:lstStyle/>
          <a:p>
            <a:pPr algn="just"/>
            <a:r>
              <a:rPr lang="ru-RU" dirty="0">
                <a:latin typeface="Times New Roman" pitchFamily="18" charset="0"/>
                <a:cs typeface="Times New Roman" pitchFamily="18" charset="0"/>
              </a:rPr>
              <a:t>У тимском одлучивању, одлука се најчешће доноси консензусом. Међутим, у пракси није све идеално у поступку постизања консензуса.</a:t>
            </a:r>
          </a:p>
          <a:p>
            <a:pPr algn="just"/>
            <a:r>
              <a:rPr lang="ru-RU" i="1" dirty="0">
                <a:latin typeface="Times New Roman" pitchFamily="18" charset="0"/>
                <a:cs typeface="Times New Roman" pitchFamily="18" charset="0"/>
              </a:rPr>
              <a:t>Техника мердевина </a:t>
            </a:r>
            <a:r>
              <a:rPr lang="ru-RU" dirty="0">
                <a:latin typeface="Times New Roman" pitchFamily="18" charset="0"/>
                <a:cs typeface="Times New Roman" pitchFamily="18" charset="0"/>
              </a:rPr>
              <a:t>– сваки члан тима износи своје мишљење, када се све одлуке изнесу, тим сужава избор између идеја и доноси коначну одлуку.</a:t>
            </a:r>
          </a:p>
          <a:p>
            <a:pPr algn="just"/>
            <a:r>
              <a:rPr lang="ru-RU" i="1" dirty="0">
                <a:latin typeface="Times New Roman" pitchFamily="18" charset="0"/>
                <a:cs typeface="Times New Roman" pitchFamily="18" charset="0"/>
              </a:rPr>
              <a:t>Метод вишеструког гласања </a:t>
            </a:r>
            <a:r>
              <a:rPr lang="ru-RU" dirty="0">
                <a:latin typeface="Times New Roman" pitchFamily="18" charset="0"/>
                <a:cs typeface="Times New Roman" pitchFamily="18" charset="0"/>
              </a:rPr>
              <a:t>– сваки члан тима добије одређени број гласова које може распоредити на понуђене идеје на који год начин жели. Процес одлучивања пролази кроз неколико кругова гласања. Када се гласови доделе, идеје са највећим бројем гласова преносе се у други круг гласања и тако све док се не дође до победничке идеје.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58204" cy="653210"/>
          </a:xfrm>
        </p:spPr>
        <p:txBody>
          <a:bodyPr>
            <a:normAutofit/>
          </a:bodyPr>
          <a:lstStyle/>
          <a:p>
            <a:r>
              <a:rPr lang="sr-Cyrl-RS" sz="3200" dirty="0">
                <a:latin typeface="Times New Roman" pitchFamily="18" charset="0"/>
                <a:cs typeface="Times New Roman" pitchFamily="18" charset="0"/>
              </a:rPr>
              <a:t>Дефинисање емоција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28596" y="1357298"/>
            <a:ext cx="8258204" cy="4967302"/>
          </a:xfrm>
        </p:spPr>
        <p:txBody>
          <a:bodyPr>
            <a:normAutofit/>
          </a:bodyPr>
          <a:lstStyle/>
          <a:p>
            <a:pPr algn="just"/>
            <a:r>
              <a:rPr lang="ru-RU" b="1" i="1" dirty="0">
                <a:latin typeface="Times New Roman" pitchFamily="18" charset="0"/>
                <a:cs typeface="Times New Roman" pitchFamily="18" charset="0"/>
              </a:rPr>
              <a:t>Емоција </a:t>
            </a:r>
            <a:r>
              <a:rPr lang="ru-RU" dirty="0">
                <a:latin typeface="Times New Roman" pitchFamily="18" charset="0"/>
                <a:cs typeface="Times New Roman" pitchFamily="18" charset="0"/>
              </a:rPr>
              <a:t>је реакција субјекта на стимуланс који је оцењен као важан, а која моторно, мотивациона и ментално припрема субјекта за адаптивну активност.</a:t>
            </a:r>
          </a:p>
          <a:p>
            <a:pPr algn="just"/>
            <a:r>
              <a:rPr lang="ru-RU" dirty="0">
                <a:latin typeface="Times New Roman" pitchFamily="18" charset="0"/>
                <a:cs typeface="Times New Roman" pitchFamily="18" charset="0"/>
              </a:rPr>
              <a:t>Теорија емоционалног искуства се разликују по броју различитих емоционалних стања која су могућа и груписане су у неколико категорија зависно од тога како су интерпретиране. Ту подразумевамо: </a:t>
            </a:r>
          </a:p>
          <a:p>
            <a:pPr algn="just"/>
            <a:r>
              <a:rPr lang="ru-RU" i="1" dirty="0">
                <a:latin typeface="Times New Roman" pitchFamily="18" charset="0"/>
                <a:cs typeface="Times New Roman" pitchFamily="18" charset="0"/>
              </a:rPr>
              <a:t>теорију повратне спреге, </a:t>
            </a:r>
          </a:p>
          <a:p>
            <a:pPr algn="just"/>
            <a:r>
              <a:rPr lang="ru-RU" i="1" dirty="0">
                <a:latin typeface="Times New Roman" pitchFamily="18" charset="0"/>
                <a:cs typeface="Times New Roman" pitchFamily="18" charset="0"/>
              </a:rPr>
              <a:t>централну теорију, </a:t>
            </a:r>
          </a:p>
          <a:p>
            <a:pPr algn="just"/>
            <a:r>
              <a:rPr lang="ru-RU" i="1" dirty="0">
                <a:latin typeface="Times New Roman" pitchFamily="18" charset="0"/>
                <a:cs typeface="Times New Roman" pitchFamily="18" charset="0"/>
              </a:rPr>
              <a:t>теорију побуде и </a:t>
            </a:r>
          </a:p>
          <a:p>
            <a:pPr algn="just"/>
            <a:r>
              <a:rPr lang="ru-RU" i="1" dirty="0">
                <a:latin typeface="Times New Roman" pitchFamily="18" charset="0"/>
                <a:cs typeface="Times New Roman" pitchFamily="18" charset="0"/>
              </a:rPr>
              <a:t>спознајну теорију.</a:t>
            </a:r>
            <a:endParaRPr lang="en-US"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258204" cy="867524"/>
          </a:xfrm>
        </p:spPr>
        <p:txBody>
          <a:bodyPr>
            <a:normAutofit/>
          </a:bodyPr>
          <a:lstStyle/>
          <a:p>
            <a:r>
              <a:rPr lang="sr-Cyrl-RS" sz="3200" dirty="0">
                <a:latin typeface="Times New Roman" pitchFamily="18" charset="0"/>
                <a:cs typeface="Times New Roman" pitchFamily="18" charset="0"/>
              </a:rPr>
              <a:t>Дефинисање емоција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2000240"/>
            <a:ext cx="8329642" cy="4324360"/>
          </a:xfrm>
        </p:spPr>
        <p:txBody>
          <a:bodyPr/>
          <a:lstStyle/>
          <a:p>
            <a:pPr algn="just"/>
            <a:r>
              <a:rPr lang="sr-Cyrl-RS" dirty="0">
                <a:latin typeface="Times New Roman" pitchFamily="18" charset="0"/>
                <a:cs typeface="Times New Roman" pitchFamily="18" charset="0"/>
              </a:rPr>
              <a:t>Данашње теорије о емоцијама углавном се слажу да емоције изграђују моћан систем који утиче на запажања, учење и рационално доношење одлука којег називамо </a:t>
            </a:r>
            <a:r>
              <a:rPr lang="sr-Cyrl-RS" b="1" dirty="0">
                <a:latin typeface="Times New Roman" pitchFamily="18" charset="0"/>
                <a:cs typeface="Times New Roman" pitchFamily="18" charset="0"/>
              </a:rPr>
              <a:t>мотивација.</a:t>
            </a:r>
          </a:p>
          <a:p>
            <a:pPr algn="just"/>
            <a:r>
              <a:rPr lang="sr-Cyrl-RS" dirty="0">
                <a:latin typeface="Times New Roman" pitchFamily="18" charset="0"/>
                <a:cs typeface="Times New Roman" pitchFamily="18" charset="0"/>
              </a:rPr>
              <a:t>Мотивација и емоције служе као филтери који воде запажања и утичу на процену важности запажене информације.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642942"/>
          </a:xfrm>
        </p:spPr>
        <p:txBody>
          <a:bodyPr>
            <a:normAutofit/>
          </a:bodyPr>
          <a:lstStyle/>
          <a:p>
            <a:r>
              <a:rPr lang="sr-Cyrl-RS" sz="3200" dirty="0">
                <a:latin typeface="Times New Roman" pitchFamily="18" charset="0"/>
                <a:cs typeface="Times New Roman" pitchFamily="18" charset="0"/>
              </a:rPr>
              <a:t>Дефинисање емоција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071546"/>
            <a:ext cx="8501122" cy="5500726"/>
          </a:xfrm>
        </p:spPr>
        <p:txBody>
          <a:bodyPr>
            <a:normAutofit fontScale="92500" lnSpcReduction="10000"/>
          </a:bodyPr>
          <a:lstStyle/>
          <a:p>
            <a:pPr>
              <a:buNone/>
            </a:pPr>
            <a:r>
              <a:rPr lang="ru-RU" dirty="0">
                <a:latin typeface="Times New Roman" pitchFamily="18" charset="0"/>
                <a:cs typeface="Times New Roman" pitchFamily="18" charset="0"/>
              </a:rPr>
              <a:t>Теорије о емоцијама требало би да узму у обзир следеће карактеристике емоција:</a:t>
            </a:r>
          </a:p>
          <a:p>
            <a:pPr>
              <a:buFont typeface="Wingdings" pitchFamily="2" charset="2"/>
              <a:buChar char="q"/>
            </a:pPr>
            <a:r>
              <a:rPr lang="ru-RU" dirty="0">
                <a:latin typeface="Times New Roman" pitchFamily="18" charset="0"/>
                <a:cs typeface="Times New Roman" pitchFamily="18" charset="0"/>
              </a:rPr>
              <a:t>Емоције су углавном свесног карактера,</a:t>
            </a:r>
          </a:p>
          <a:p>
            <a:pPr>
              <a:buFont typeface="Wingdings" pitchFamily="2" charset="2"/>
              <a:buChar char="q"/>
            </a:pPr>
            <a:r>
              <a:rPr lang="ru-RU" dirty="0">
                <a:latin typeface="Times New Roman" pitchFamily="18" charset="0"/>
                <a:cs typeface="Times New Roman" pitchFamily="18" charset="0"/>
              </a:rPr>
              <a:t>Оне укључују више искривљених телесних манифестација него било које друго свесно стање,</a:t>
            </a:r>
          </a:p>
          <a:p>
            <a:pPr>
              <a:buFont typeface="Wingdings" pitchFamily="2" charset="2"/>
              <a:buChar char="q"/>
            </a:pPr>
            <a:r>
              <a:rPr lang="ru-RU" dirty="0">
                <a:latin typeface="Times New Roman" pitchFamily="18" charset="0"/>
                <a:cs typeface="Times New Roman" pitchFamily="18" charset="0"/>
              </a:rPr>
              <a:t>Подложне су променама у интезитету, типу и ширини објеката које укључују,</a:t>
            </a:r>
          </a:p>
          <a:p>
            <a:pPr>
              <a:buFont typeface="Wingdings" pitchFamily="2" charset="2"/>
              <a:buChar char="q"/>
            </a:pPr>
            <a:r>
              <a:rPr lang="ru-RU" dirty="0">
                <a:latin typeface="Times New Roman" pitchFamily="18" charset="0"/>
                <a:cs typeface="Times New Roman" pitchFamily="18" charset="0"/>
              </a:rPr>
              <a:t>Сматра се да су емоције у супротности са рационалношћу,</a:t>
            </a:r>
          </a:p>
          <a:p>
            <a:pPr>
              <a:buFont typeface="Wingdings" pitchFamily="2" charset="2"/>
              <a:buChar char="q"/>
            </a:pPr>
            <a:r>
              <a:rPr lang="ru-RU" dirty="0">
                <a:latin typeface="Times New Roman" pitchFamily="18" charset="0"/>
                <a:cs typeface="Times New Roman" pitchFamily="18" charset="0"/>
              </a:rPr>
              <a:t>Играју изузетно важну улогу у одређивању квалитета живота појединца,</a:t>
            </a:r>
          </a:p>
          <a:p>
            <a:pPr>
              <a:buFont typeface="Wingdings" pitchFamily="2" charset="2"/>
              <a:buChar char="q"/>
            </a:pPr>
            <a:r>
              <a:rPr lang="ru-RU" dirty="0">
                <a:latin typeface="Times New Roman" pitchFamily="18" charset="0"/>
                <a:cs typeface="Times New Roman" pitchFamily="18" charset="0"/>
              </a:rPr>
              <a:t>Значајно доприносе дефинисању циљева и приоритета,</a:t>
            </a:r>
          </a:p>
          <a:p>
            <a:pPr>
              <a:buFont typeface="Wingdings" pitchFamily="2" charset="2"/>
              <a:buChar char="q"/>
            </a:pPr>
            <a:r>
              <a:rPr lang="ru-RU" dirty="0">
                <a:latin typeface="Times New Roman" pitchFamily="18" charset="0"/>
                <a:cs typeface="Times New Roman" pitchFamily="18" charset="0"/>
              </a:rPr>
              <a:t>Имају кључну улогу у регулацији друштвеног живота,</a:t>
            </a:r>
          </a:p>
          <a:p>
            <a:pPr>
              <a:buFont typeface="Wingdings" pitchFamily="2" charset="2"/>
              <a:buChar char="q"/>
            </a:pPr>
            <a:r>
              <a:rPr lang="ru-RU" dirty="0">
                <a:latin typeface="Times New Roman" pitchFamily="18" charset="0"/>
                <a:cs typeface="Times New Roman" pitchFamily="18" charset="0"/>
              </a:rPr>
              <a:t>Имају централну улогу у одређивању животних и моралних ставова.</a:t>
            </a:r>
            <a:endParaRPr lang="sr-Latn-R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58204" cy="796086"/>
          </a:xfrm>
        </p:spPr>
        <p:txBody>
          <a:bodyPr>
            <a:normAutofit/>
          </a:bodyPr>
          <a:lstStyle/>
          <a:p>
            <a:r>
              <a:rPr lang="sr-Cyrl-RS" sz="3200" dirty="0">
                <a:latin typeface="Times New Roman" pitchFamily="18" charset="0"/>
                <a:cs typeface="Times New Roman" pitchFamily="18" charset="0"/>
              </a:rPr>
              <a:t>Улога емоција у одлучивању</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28596" y="1285860"/>
            <a:ext cx="8429684" cy="5214974"/>
          </a:xfrm>
        </p:spPr>
        <p:txBody>
          <a:bodyPr>
            <a:normAutofit fontScale="92500" lnSpcReduction="10000"/>
          </a:bodyPr>
          <a:lstStyle/>
          <a:p>
            <a:pPr algn="just">
              <a:buFont typeface="Wingdings" pitchFamily="2" charset="2"/>
              <a:buChar char="§"/>
            </a:pPr>
            <a:r>
              <a:rPr lang="ru-RU" dirty="0">
                <a:latin typeface="Times New Roman" pitchFamily="18" charset="0"/>
                <a:cs typeface="Times New Roman" pitchFamily="18" charset="0"/>
              </a:rPr>
              <a:t>Досадашња истраживања су показала да постоји учешће емоција у процесу доношења одлука.</a:t>
            </a:r>
          </a:p>
          <a:p>
            <a:pPr algn="just">
              <a:buFont typeface="Wingdings" pitchFamily="2" charset="2"/>
              <a:buChar char="§"/>
            </a:pPr>
            <a:r>
              <a:rPr lang="ru-RU" dirty="0">
                <a:latin typeface="Times New Roman" pitchFamily="18" charset="0"/>
                <a:cs typeface="Times New Roman" pitchFamily="18" charset="0"/>
              </a:rPr>
              <a:t>Уколико постоји свесно уплитање емоција у процес доношења одлука, онда се емоцијама може управљати и оне могу служити и као стимуланс у самом процесу доношења одлука. Много су опасне емоције којих човек није свестан и којима из тог разлога није у стању да управља и рационално доноси одлуке.</a:t>
            </a:r>
          </a:p>
          <a:p>
            <a:pPr algn="just">
              <a:buFont typeface="Wingdings" pitchFamily="2" charset="2"/>
              <a:buChar char="§"/>
            </a:pPr>
            <a:r>
              <a:rPr lang="ru-RU" dirty="0">
                <a:latin typeface="Times New Roman" pitchFamily="18" charset="0"/>
                <a:cs typeface="Times New Roman" pitchFamily="18" charset="0"/>
              </a:rPr>
              <a:t>У већини животних ситуација, стално пролазимо клацкалицу емоција поверења и страха. Емоција поверења у способност да проценимо ситуацију на прави начин мора надјачати емоцију страха. Емоционална зрелост доводи до успеха у животу, пре него високо рационални ум. За процес доношења одлука битна је емоционална стабилност.</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258204" cy="724648"/>
          </a:xfrm>
        </p:spPr>
        <p:txBody>
          <a:bodyPr>
            <a:normAutofit/>
          </a:bodyPr>
          <a:lstStyle/>
          <a:p>
            <a:r>
              <a:rPr lang="sr-Cyrl-RS" sz="3200" dirty="0">
                <a:latin typeface="Times New Roman" pitchFamily="18" charset="0"/>
                <a:cs typeface="Times New Roman" pitchFamily="18" charset="0"/>
              </a:rPr>
              <a:t>Емоционални круг</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214422"/>
            <a:ext cx="8329642" cy="5110178"/>
          </a:xfrm>
        </p:spPr>
        <p:txBody>
          <a:bodyPr>
            <a:normAutofit/>
          </a:bodyPr>
          <a:lstStyle/>
          <a:p>
            <a:pPr algn="just"/>
            <a:r>
              <a:rPr lang="ru-RU" b="1" i="1" dirty="0">
                <a:latin typeface="Times New Roman" pitchFamily="18" charset="0"/>
                <a:cs typeface="Times New Roman" pitchFamily="18" charset="0"/>
              </a:rPr>
              <a:t>Емоција </a:t>
            </a:r>
            <a:r>
              <a:rPr lang="ru-RU" dirty="0">
                <a:latin typeface="Times New Roman" pitchFamily="18" charset="0"/>
                <a:cs typeface="Times New Roman" pitchFamily="18" charset="0"/>
              </a:rPr>
              <a:t>– процес којим мозак може одредити или израчунати вредност побуде и предложити да се нешто предузме након тога.</a:t>
            </a:r>
          </a:p>
          <a:p>
            <a:pPr algn="just"/>
            <a:r>
              <a:rPr lang="ru-RU" dirty="0">
                <a:latin typeface="Times New Roman" pitchFamily="18" charset="0"/>
                <a:cs typeface="Times New Roman" pitchFamily="18" charset="0"/>
              </a:rPr>
              <a:t>Информација прихваћена од сензорног апарата активира емоционални круг који утврђује вредност значају побуде и активира одговор. </a:t>
            </a:r>
          </a:p>
          <a:p>
            <a:pPr algn="just"/>
            <a:r>
              <a:rPr lang="ru-RU" dirty="0">
                <a:latin typeface="Times New Roman" pitchFamily="18" charset="0"/>
                <a:cs typeface="Times New Roman" pitchFamily="18" charset="0"/>
              </a:rPr>
              <a:t>Активирање емоционалног круга има две последице:</a:t>
            </a:r>
          </a:p>
          <a:p>
            <a:pPr algn="just">
              <a:buFont typeface="Wingdings" pitchFamily="2" charset="2"/>
              <a:buChar char="q"/>
            </a:pPr>
            <a:r>
              <a:rPr lang="ru-RU" dirty="0">
                <a:latin typeface="Times New Roman" pitchFamily="18" charset="0"/>
                <a:cs typeface="Times New Roman" pitchFamily="18" charset="0"/>
              </a:rPr>
              <a:t>Једна је аутоматски програмиран одговор,</a:t>
            </a:r>
          </a:p>
          <a:p>
            <a:pPr algn="just">
              <a:buFont typeface="Wingdings" pitchFamily="2" charset="2"/>
              <a:buChar char="q"/>
            </a:pPr>
            <a:r>
              <a:rPr lang="ru-RU" dirty="0">
                <a:latin typeface="Times New Roman" pitchFamily="18" charset="0"/>
                <a:cs typeface="Times New Roman" pitchFamily="18" charset="0"/>
              </a:rPr>
              <a:t>Друга је активирање циљно оријентисаног система заснованог на искуству или доношење тренутне одлуке.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58204" cy="796086"/>
          </a:xfrm>
        </p:spPr>
        <p:txBody>
          <a:bodyPr>
            <a:normAutofit/>
          </a:bodyPr>
          <a:lstStyle/>
          <a:p>
            <a:r>
              <a:rPr lang="sr-Cyrl-RS" sz="3200" dirty="0">
                <a:latin typeface="Times New Roman" pitchFamily="18" charset="0"/>
                <a:cs typeface="Times New Roman" pitchFamily="18" charset="0"/>
              </a:rPr>
              <a:t>Хипотеза о телесним показатељима</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28596" y="1714488"/>
            <a:ext cx="8258204" cy="4610112"/>
          </a:xfrm>
        </p:spPr>
        <p:txBody>
          <a:bodyPr/>
          <a:lstStyle/>
          <a:p>
            <a:pPr algn="just"/>
            <a:r>
              <a:rPr lang="sr-Cyrl-RS" dirty="0">
                <a:latin typeface="Times New Roman" pitchFamily="18" charset="0"/>
                <a:cs typeface="Times New Roman" pitchFamily="18" charset="0"/>
              </a:rPr>
              <a:t>Према Дамасију, емоције су поремећај стања скупа варијабли људског тела, узрокован неком ситуацијом или мислима.</a:t>
            </a:r>
          </a:p>
          <a:p>
            <a:pPr algn="just"/>
            <a:r>
              <a:rPr lang="sr-Cyrl-RS" dirty="0">
                <a:latin typeface="Times New Roman" pitchFamily="18" charset="0"/>
                <a:cs typeface="Times New Roman" pitchFamily="18" charset="0"/>
              </a:rPr>
              <a:t>Једна од познатијих хипотеза о природи емоција је хипотеза о телесним показатељима која тврди да одлуке донете у ситуацијама које могу бити потенцијално штетне или пак повољне, узрокују телесну реакцију која обележева исход.</a:t>
            </a:r>
          </a:p>
          <a:p>
            <a:pPr algn="just"/>
            <a:r>
              <a:rPr lang="sr-Cyrl-RS" dirty="0">
                <a:latin typeface="Times New Roman" pitchFamily="18" charset="0"/>
                <a:cs typeface="Times New Roman" pitchFamily="18" charset="0"/>
              </a:rPr>
              <a:t>Када се слична ситуација опет појави, телесни показатељ ће сигнализирати опасност или повољност.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58204" cy="714380"/>
          </a:xfrm>
        </p:spPr>
        <p:txBody>
          <a:bodyPr>
            <a:normAutofit/>
          </a:bodyPr>
          <a:lstStyle/>
          <a:p>
            <a:r>
              <a:rPr lang="sr-Cyrl-RS" sz="3200" dirty="0">
                <a:latin typeface="Times New Roman" pitchFamily="18" charset="0"/>
                <a:cs typeface="Times New Roman" pitchFamily="18" charset="0"/>
              </a:rPr>
              <a:t>Лимбички систем</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2071678"/>
            <a:ext cx="8329642" cy="4252922"/>
          </a:xfrm>
        </p:spPr>
        <p:txBody>
          <a:bodyPr/>
          <a:lstStyle/>
          <a:p>
            <a:pPr algn="just"/>
            <a:r>
              <a:rPr lang="ru-RU" dirty="0">
                <a:latin typeface="Times New Roman" pitchFamily="18" charset="0"/>
                <a:cs typeface="Times New Roman" pitchFamily="18" charset="0"/>
              </a:rPr>
              <a:t>Осећања се чувају ускладиштена у лимбичком систему, који се налази у средишњем делу мозга.</a:t>
            </a:r>
          </a:p>
          <a:p>
            <a:pPr algn="just"/>
            <a:r>
              <a:rPr lang="ru-RU" dirty="0">
                <a:latin typeface="Times New Roman" pitchFamily="18" charset="0"/>
                <a:cs typeface="Times New Roman" pitchFamily="18" charset="0"/>
              </a:rPr>
              <a:t>Главна улога мозга је да управља емоционалним одговорима на спољашње надражаје. Након што прими надражај, мозгу је потребно пар секунди функционисања на различитим брзинама у зависности од околности у датом тренутку, да разврста гомилу сећања које садрже логичке информације у циљу доношења логичке и здраве одлуке.</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1053</TotalTime>
  <Words>2467</Words>
  <Application>Microsoft Office PowerPoint</Application>
  <PresentationFormat>On-screen Show (4:3)</PresentationFormat>
  <Paragraphs>195</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Constantia</vt:lpstr>
      <vt:lpstr>Times New Roman</vt:lpstr>
      <vt:lpstr>Wingdings</vt:lpstr>
      <vt:lpstr>Wingdings 2</vt:lpstr>
      <vt:lpstr>Flow</vt:lpstr>
      <vt:lpstr>Пословно одлучивање – предавања 18.04.2022.године</vt:lpstr>
      <vt:lpstr>Емоције и одлучивање</vt:lpstr>
      <vt:lpstr>Дефинисање емоција</vt:lpstr>
      <vt:lpstr>Дефинисање емоција</vt:lpstr>
      <vt:lpstr>Дефинисање емоција</vt:lpstr>
      <vt:lpstr>Улога емоција у одлучивању</vt:lpstr>
      <vt:lpstr>Емоционални круг</vt:lpstr>
      <vt:lpstr>Хипотеза о телесним показатељима</vt:lpstr>
      <vt:lpstr>Лимбички систем</vt:lpstr>
      <vt:lpstr>Утицај емоција приликом доношења пословне одлуке</vt:lpstr>
      <vt:lpstr>Тим, тимски рад и тимско одлучивање</vt:lpstr>
      <vt:lpstr>Разлике између тима и групе</vt:lpstr>
      <vt:lpstr>Оснивање тима</vt:lpstr>
      <vt:lpstr>Оквирни садржај одлуке о оснивању тима</vt:lpstr>
      <vt:lpstr>Оквирни садржај одлуке о оснивању тима</vt:lpstr>
      <vt:lpstr>Оквирни садржај одлуке о оснивању тима</vt:lpstr>
      <vt:lpstr>Оквирни садржај одлуке о оснивању тима</vt:lpstr>
      <vt:lpstr>Начела успешних тимова</vt:lpstr>
      <vt:lpstr>Бирање тимског састава</vt:lpstr>
      <vt:lpstr>Неразвијени тим</vt:lpstr>
      <vt:lpstr>Експериментални тим</vt:lpstr>
      <vt:lpstr>Консолидовани тим</vt:lpstr>
      <vt:lpstr>Зрели тим </vt:lpstr>
      <vt:lpstr>Закони тимског рада</vt:lpstr>
      <vt:lpstr>Закони тимског рада</vt:lpstr>
      <vt:lpstr>Основне методе одлучивања у тимовима</vt:lpstr>
      <vt:lpstr>Основне методе одлучивања у тимовима</vt:lpstr>
      <vt:lpstr>Одлучивање уз помоћ технике мердевина и вишеструког гласања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Nina</dc:creator>
  <cp:lastModifiedBy>Nina Djurica</cp:lastModifiedBy>
  <cp:revision>133</cp:revision>
  <dcterms:created xsi:type="dcterms:W3CDTF">2020-05-01T13:00:59Z</dcterms:created>
  <dcterms:modified xsi:type="dcterms:W3CDTF">2022-04-13T20:34:08Z</dcterms:modified>
</cp:coreProperties>
</file>