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2" r:id="rId3"/>
    <p:sldId id="273" r:id="rId4"/>
    <p:sldId id="266" r:id="rId5"/>
    <p:sldId id="267" r:id="rId6"/>
    <p:sldId id="301" r:id="rId7"/>
    <p:sldId id="318" r:id="rId8"/>
    <p:sldId id="274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9982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03A91-14AB-4D10-A686-AA768CD7DB2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DFC91-148D-4CA6-B24D-67CC85F4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04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DFC91-148D-4CA6-B24D-67CC85F483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63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DFC91-148D-4CA6-B24D-67CC85F483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64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C6CF0-B7E6-4A3A-BB78-F627D091B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E3A71-9C87-4BAA-8D09-C3A40F905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CD5B5-36E5-4C13-8BBA-6D3A92BB7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D4AE-2F4C-4240-8D82-5D9D5A79669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BBDB9-FEDB-457F-A396-48A833D22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1D285-48F8-4D8F-BD84-0208EB20C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8CAC-5A32-4BD5-B313-3D0B1D5C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3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7107B-2F40-4962-A8F8-4DDEF003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C27BC9-3EC1-4615-A3D3-A38808A78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5E7EB-159F-49C4-863C-79D971F32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D4AE-2F4C-4240-8D82-5D9D5A79669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EA03E-2EDE-454C-B015-D8F125EC1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9BE2C-29F1-41F5-9D20-35E3CEC8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8CAC-5A32-4BD5-B313-3D0B1D5C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8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9CAE01-C6C1-463C-BB05-80F504568F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9ABDC-4525-4482-B537-3C3289B79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D03E2-2512-4318-AE43-DA212D50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D4AE-2F4C-4240-8D82-5D9D5A79669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4A7C5-B8C5-4E6A-B598-285EC6ECC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4F3D5-52B6-4D39-8737-71CBC9B88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8CAC-5A32-4BD5-B313-3D0B1D5C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58604-D303-4C45-A813-D16E602EB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5A7A4-C891-4F7F-9FA4-CEB77F65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9BA1D-9281-48A8-ACB1-ED7066929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D4AE-2F4C-4240-8D82-5D9D5A79669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195C7-6ADF-49FC-820F-070D96C7C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F7BD1-969B-46F9-B9C1-901E4EE9F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8CAC-5A32-4BD5-B313-3D0B1D5C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2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EC980-7933-437F-9AE4-D29453469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13847-64CD-4A8E-B422-09998E20A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57FAA-778B-4EFC-91E2-41E0FC6CF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D4AE-2F4C-4240-8D82-5D9D5A79669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BD703-CEE0-4B7B-B237-6037FD418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1B2A4-12AF-4156-BE90-CD5C9029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8CAC-5A32-4BD5-B313-3D0B1D5C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6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72803-DEBF-4122-96FC-252F8D5E4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8C51E-71E6-4BE3-942F-AC1929EE0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BA286-907E-4732-B250-FC602B45A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F7E3E-D039-428E-ACD6-881406107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D4AE-2F4C-4240-8D82-5D9D5A79669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DB8E7-1879-4AD3-9E61-106765D2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7AA7E-9094-4E6F-AAC0-4BD6CA9B8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8CAC-5A32-4BD5-B313-3D0B1D5C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6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E7608-411F-49CC-9C95-BFB63F0B9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75A86-82AF-482D-8516-0E74A3E6C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D06A26-8146-4753-A1A7-6D08563C9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D52297-2BDE-4B1B-9E07-21F35D5D0A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446FC7-5368-48FC-BE35-AFD1749F2A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61320F-C8E8-474E-B3D3-43F712882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D4AE-2F4C-4240-8D82-5D9D5A79669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EAA5EF-8954-43B1-B6DD-C43968C88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8A6D32-4D73-4892-9907-3C5A4143F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8CAC-5A32-4BD5-B313-3D0B1D5C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3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06177-B5EF-4D18-AA5D-A52D4DA25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46AE92-F21B-4BC9-A15B-C83A4DC67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D4AE-2F4C-4240-8D82-5D9D5A79669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5FBDD-5221-4C7B-8651-26A8FDB14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29D858-E571-4232-894B-F1AE018F7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8CAC-5A32-4BD5-B313-3D0B1D5C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4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1A2804-CEFE-4C1A-A689-EF36CB0B6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D4AE-2F4C-4240-8D82-5D9D5A79669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3BB77-D964-4B5E-9473-EC1D99168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F5E8E-CD69-46E2-977C-9D90E8D2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8CAC-5A32-4BD5-B313-3D0B1D5C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9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8B0A8-4A1C-4EC0-B1B2-2D68DB12C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D9B33-6EC4-4BEC-A11F-2C6903E3F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5F923-F175-4554-9E12-6BCC0C9E3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9A4E0-C6B1-40AF-83CB-F0FE21B9E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D4AE-2F4C-4240-8D82-5D9D5A79669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D00C6-D393-487B-976F-62E3945FB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46DF0-6CC2-4D47-A2F8-55674720F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8CAC-5A32-4BD5-B313-3D0B1D5C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777D4-9986-4402-8EC3-98D2C58E9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5EAA39-6145-4035-A06F-59B738A3CD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12302-3B00-4F82-8759-BE6EB2F7E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4E247-EF9F-478F-AE9B-0915CEC12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D4AE-2F4C-4240-8D82-5D9D5A79669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6670D-13CF-4420-989B-D46BE1940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3D0DD-1D1A-44C1-8F99-F4C4480EB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8CAC-5A32-4BD5-B313-3D0B1D5C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8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842B07-F9CF-4757-9981-E70B9091C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83DD2-CB7A-4150-86A3-31E6E631A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D0A5E-D961-475D-ABC1-7C57A4C7D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3D4AE-2F4C-4240-8D82-5D9D5A79669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8576E-69FC-4F9E-829B-B980D31DD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92F0D-2500-4873-A866-AC2F38588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B8CAC-5A32-4BD5-B313-3D0B1D5CA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5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FE1C8-313F-473A-9E5E-0171661B4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5703"/>
            <a:ext cx="10515600" cy="2398645"/>
          </a:xfrm>
        </p:spPr>
        <p:txBody>
          <a:bodyPr>
            <a:normAutofit/>
          </a:bodyPr>
          <a:lstStyle/>
          <a:p>
            <a:pPr algn="ctr"/>
            <a:r>
              <a:rPr lang="sr-Latn-RS" b="1" dirty="0"/>
              <a:t>KREATIVNE INDUSTRIJE I</a:t>
            </a:r>
            <a:br>
              <a:rPr lang="sr-Latn-RS" b="1" dirty="0"/>
            </a:br>
            <a:r>
              <a:rPr lang="sr-Latn-RS" b="1" dirty="0"/>
              <a:t>PARTNERSTVO U RADU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A99CD-20A7-48D5-AF6A-F77A6FECF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5235"/>
            <a:ext cx="10515600" cy="322172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05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06436"/>
            <a:ext cx="8229600" cy="1448973"/>
          </a:xfrm>
        </p:spPr>
        <p:txBody>
          <a:bodyPr>
            <a:normAutofit/>
          </a:bodyPr>
          <a:lstStyle/>
          <a:p>
            <a:pPr algn="ctr"/>
            <a:r>
              <a:rPr lang="sr-Latn-CS" sz="4000" dirty="0">
                <a:solidFill>
                  <a:srgbClr val="C00000"/>
                </a:solidFill>
              </a:rPr>
              <a:t>Позитивни ефекти умрежавања </a:t>
            </a:r>
            <a:r>
              <a:rPr lang="sr-Cyrl-RS" sz="4000" dirty="0">
                <a:solidFill>
                  <a:srgbClr val="C00000"/>
                </a:solidFill>
              </a:rPr>
              <a:t>“К</a:t>
            </a:r>
            <a:r>
              <a:rPr lang="sr-Latn-CS" sz="4000" dirty="0">
                <a:solidFill>
                  <a:srgbClr val="C00000"/>
                </a:solidFill>
              </a:rPr>
              <a:t>реативних индустрија</a:t>
            </a:r>
            <a:r>
              <a:rPr lang="sr-Cyrl-RS" sz="4000" dirty="0">
                <a:solidFill>
                  <a:srgbClr val="C00000"/>
                </a:solidFill>
              </a:rPr>
              <a:t>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52662" y="2082018"/>
            <a:ext cx="7758138" cy="40441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dirty="0"/>
              <a:t> 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sr-Latn-CS" sz="3000" dirty="0"/>
              <a:t>Снижавање трошкова</a:t>
            </a:r>
            <a:endParaRPr lang="en-US" sz="3000" dirty="0"/>
          </a:p>
          <a:p>
            <a:pPr lvl="0">
              <a:lnSpc>
                <a:spcPct val="150000"/>
              </a:lnSpc>
            </a:pPr>
            <a:r>
              <a:rPr lang="sr-Latn-CS" sz="3000" dirty="0"/>
              <a:t>Креирање квалитетног производа</a:t>
            </a:r>
            <a:endParaRPr lang="en-US" sz="3000" dirty="0"/>
          </a:p>
          <a:p>
            <a:pPr lvl="0">
              <a:lnSpc>
                <a:spcPct val="150000"/>
              </a:lnSpc>
            </a:pPr>
            <a:r>
              <a:rPr lang="sr-Latn-CS" sz="3000" dirty="0"/>
              <a:t>Боља конкурентност</a:t>
            </a:r>
            <a:endParaRPr lang="en-US" sz="3000" dirty="0"/>
          </a:p>
          <a:p>
            <a:pPr lvl="0">
              <a:lnSpc>
                <a:spcPct val="150000"/>
              </a:lnSpc>
            </a:pPr>
            <a:r>
              <a:rPr lang="sr-Latn-CS" sz="3000" dirty="0"/>
              <a:t>Стварање компаративне предности</a:t>
            </a:r>
            <a:endParaRPr lang="en-US" sz="30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2C213-DEBC-4A68-99BF-D781009A7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>
                <a:solidFill>
                  <a:srgbClr val="C00000"/>
                </a:solidFill>
              </a:rPr>
              <a:t>Национални иновациони систем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2C66-3EC0-4C1F-AE23-A2F648745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3883"/>
            <a:ext cx="10515600" cy="4438992"/>
          </a:xfrm>
        </p:spPr>
        <p:txBody>
          <a:bodyPr/>
          <a:lstStyle/>
          <a:p>
            <a:r>
              <a:rPr lang="sr-Cyrl-RS" dirty="0"/>
              <a:t>Дефиниција „Националне институције, њихове подстицајне структуре и надлежности које одређују степен и смер технолошког развоја као и стратешка способност предузећа да утичу на технолошке иновације и конкурентност на тржишту“</a:t>
            </a:r>
          </a:p>
          <a:p>
            <a:endParaRPr lang="sr-Cyrl-RS" dirty="0"/>
          </a:p>
          <a:p>
            <a:r>
              <a:rPr lang="sr-Cyrl-RS" dirty="0"/>
              <a:t>Приликом креирања и имплементације иновационог процеса, једна од главних активности јесте истраживачко-развојна активност. У том смислу НИС је један од кључних система којиподржава и омогућује међусобну сарадњу на свим нивоима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3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F7AA8-A6D1-40E4-8DE6-50898EA83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0594"/>
          </a:xfrm>
        </p:spPr>
        <p:txBody>
          <a:bodyPr>
            <a:normAutofit/>
          </a:bodyPr>
          <a:lstStyle/>
          <a:p>
            <a:pPr algn="ctr"/>
            <a:r>
              <a:rPr lang="sr-Cyrl-RS" sz="4000" dirty="0">
                <a:solidFill>
                  <a:srgbClr val="C00000"/>
                </a:solidFill>
              </a:rPr>
              <a:t>Национални иновациони систем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83B4E-1429-4C08-A679-313FEE7C5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844"/>
            <a:ext cx="10515600" cy="5172501"/>
          </a:xfrm>
        </p:spPr>
        <p:txBody>
          <a:bodyPr/>
          <a:lstStyle/>
          <a:p>
            <a:r>
              <a:rPr lang="sr-Cyrl-RS" dirty="0">
                <a:solidFill>
                  <a:srgbClr val="C00000"/>
                </a:solidFill>
              </a:rPr>
              <a:t>Макро ниво </a:t>
            </a:r>
            <a:r>
              <a:rPr lang="sr-Cyrl-RS" dirty="0"/>
              <a:t>- универзитетске истраживачке институције, владине истраживачке агенције (институти, лабараторије) и индустријска мрежа (организације које међусобно сарађују на развоју нових технологија, истраживању иновационих потреба потрошача и продору на нова тржишта, како домаћа, тако и страна.</a:t>
            </a:r>
          </a:p>
          <a:p>
            <a:endParaRPr lang="sr-Cyrl-RS" dirty="0"/>
          </a:p>
          <a:p>
            <a:r>
              <a:rPr lang="sr-Cyrl-RS" dirty="0">
                <a:solidFill>
                  <a:srgbClr val="C00000"/>
                </a:solidFill>
              </a:rPr>
              <a:t>Микро ниво </a:t>
            </a:r>
            <a:r>
              <a:rPr lang="sr-Cyrl-RS" dirty="0"/>
              <a:t>- привреда, односно организације које се баве производњом уз блиску сарадњу са универзитетима и истраживачким агенцијама, ради прибављања најновијих сазнања из области науке која су применњива у реалним пословним активностима и потрошачи са јасно дефинисаним потребама за новим производима и услугама.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95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>
                <a:solidFill>
                  <a:srgbClr val="C00000"/>
                </a:solidFill>
              </a:rPr>
              <a:t>Партн</a:t>
            </a:r>
            <a:r>
              <a:rPr lang="en-US" sz="4000" dirty="0">
                <a:solidFill>
                  <a:srgbClr val="C00000"/>
                </a:solidFill>
              </a:rPr>
              <a:t>e</a:t>
            </a:r>
            <a:r>
              <a:rPr lang="sr-Cyrl-RS" sz="4000" dirty="0">
                <a:solidFill>
                  <a:srgbClr val="C00000"/>
                </a:solidFill>
              </a:rPr>
              <a:t>рство у раду карактеришу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52357" y="2000240"/>
            <a:ext cx="8158485" cy="4857760"/>
          </a:xfrm>
        </p:spPr>
        <p:txBody>
          <a:bodyPr>
            <a:normAutofit/>
          </a:bodyPr>
          <a:lstStyle/>
          <a:p>
            <a:pPr lvl="0"/>
            <a:r>
              <a:rPr lang="sr-Cyrl-CS" sz="3000" dirty="0"/>
              <a:t>Доминација великих организација над малим</a:t>
            </a:r>
            <a:endParaRPr lang="en-US" sz="3000" dirty="0"/>
          </a:p>
          <a:p>
            <a:pPr lvl="0"/>
            <a:r>
              <a:rPr lang="sr-Cyrl-CS" sz="3000" dirty="0"/>
              <a:t>Нижи трошкови</a:t>
            </a:r>
            <a:r>
              <a:rPr lang="sr-Cyrl-RS" sz="3000" dirty="0"/>
              <a:t> пословања</a:t>
            </a:r>
            <a:endParaRPr lang="en-US" sz="3000" dirty="0"/>
          </a:p>
          <a:p>
            <a:pPr lvl="0"/>
            <a:r>
              <a:rPr lang="sr-Cyrl-CS" sz="3000" dirty="0"/>
              <a:t>Иницијализација истраживања и развоја</a:t>
            </a:r>
            <a:endParaRPr lang="en-US" sz="3000" dirty="0"/>
          </a:p>
          <a:p>
            <a:pPr lvl="0"/>
            <a:r>
              <a:rPr lang="sr-Cyrl-CS" sz="3000" dirty="0"/>
              <a:t>Брз, ефикасан и тачан приступ информацијама</a:t>
            </a:r>
            <a:endParaRPr lang="en-US" sz="3000" dirty="0"/>
          </a:p>
          <a:p>
            <a:pPr lvl="0"/>
            <a:r>
              <a:rPr lang="sr-Cyrl-CS" sz="3000" dirty="0"/>
              <a:t>Економија обима</a:t>
            </a:r>
            <a:endParaRPr lang="en-US" sz="3000" dirty="0"/>
          </a:p>
          <a:p>
            <a:pPr lvl="0"/>
            <a:r>
              <a:rPr lang="sr-Cyrl-CS" sz="3000" dirty="0"/>
              <a:t>Виши профит</a:t>
            </a:r>
            <a:endParaRPr lang="en-US" sz="3000" dirty="0"/>
          </a:p>
          <a:p>
            <a:r>
              <a:rPr lang="sr-Cyrl-CS" sz="3000" dirty="0"/>
              <a:t>Континуелн</a:t>
            </a:r>
            <a:r>
              <a:rPr lang="sr-Latn-RS" sz="3000" dirty="0"/>
              <a:t>a</a:t>
            </a:r>
            <a:r>
              <a:rPr lang="sr-Cyrl-CS" sz="3000" dirty="0"/>
              <a:t> конкурентн</a:t>
            </a:r>
            <a:r>
              <a:rPr lang="sr-Latn-RS" sz="3000" dirty="0"/>
              <a:t>a</a:t>
            </a:r>
            <a:r>
              <a:rPr lang="sr-Cyrl-CS" sz="3000" dirty="0"/>
              <a:t> предност</a:t>
            </a:r>
            <a:endParaRPr lang="en-US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58" y="357166"/>
            <a:ext cx="8429684" cy="1035536"/>
          </a:xfrm>
        </p:spPr>
        <p:txBody>
          <a:bodyPr>
            <a:normAutofit/>
          </a:bodyPr>
          <a:lstStyle/>
          <a:p>
            <a:r>
              <a:rPr lang="sr-Cyrl-RS" sz="4000" dirty="0">
                <a:solidFill>
                  <a:srgbClr val="C00000"/>
                </a:solidFill>
              </a:rPr>
              <a:t>Партнерство у раду (допринос НИС-у)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158" y="1785926"/>
            <a:ext cx="8786842" cy="5072074"/>
          </a:xfrm>
        </p:spPr>
        <p:txBody>
          <a:bodyPr>
            <a:normAutofit/>
          </a:bodyPr>
          <a:lstStyle/>
          <a:p>
            <a:endParaRPr lang="sr-Cyrl-RS" dirty="0">
              <a:latin typeface="Calibri" pitchFamily="34" charset="0"/>
              <a:cs typeface="Calibri" pitchFamily="34" charset="0"/>
            </a:endParaRPr>
          </a:p>
          <a:p>
            <a:r>
              <a:rPr lang="en-US" dirty="0" err="1">
                <a:latin typeface="Calibri" pitchFamily="34" charset="0"/>
                <a:cs typeface="Calibri" pitchFamily="34" charset="0"/>
              </a:rPr>
              <a:t>развој</a:t>
            </a:r>
            <a:r>
              <a:rPr lang="en-US" dirty="0">
                <a:latin typeface="Calibri" pitchFamily="34" charset="0"/>
                <a:cs typeface="Calibri" pitchFamily="34" charset="0"/>
              </a:rPr>
              <a:t> и</a:t>
            </a:r>
            <a:r>
              <a:rPr lang="sr-Cyrl-RS" dirty="0">
                <a:latin typeface="Calibri" pitchFamily="34" charset="0"/>
                <a:cs typeface="Calibri" pitchFamily="34" charset="0"/>
              </a:rPr>
              <a:t> подстицање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талентованих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младих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истраживача</a:t>
            </a:r>
            <a:endParaRPr lang="sr-Cyrl-RS" dirty="0">
              <a:latin typeface="Calibri" pitchFamily="34" charset="0"/>
              <a:cs typeface="Calibri" pitchFamily="34" charset="0"/>
            </a:endParaRPr>
          </a:p>
          <a:p>
            <a:r>
              <a:rPr lang="en-US" dirty="0" err="1">
                <a:latin typeface="Calibri" pitchFamily="34" charset="0"/>
                <a:cs typeface="Calibri" pitchFamily="34" charset="0"/>
              </a:rPr>
              <a:t>утврђивање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средњорочног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плана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упис</a:t>
            </a:r>
            <a:r>
              <a:rPr lang="en-US" dirty="0">
                <a:latin typeface="Calibri" pitchFamily="34" charset="0"/>
                <a:cs typeface="Calibri" pitchFamily="34" charset="0"/>
              </a:rPr>
              <a:t> у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високошколске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установе</a:t>
            </a:r>
            <a:r>
              <a:rPr lang="en-US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научне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институције</a:t>
            </a:r>
            <a:endParaRPr lang="sr-Cyrl-RS" dirty="0">
              <a:latin typeface="Calibri" pitchFamily="34" charset="0"/>
              <a:cs typeface="Calibri" pitchFamily="34" charset="0"/>
            </a:endParaRPr>
          </a:p>
          <a:p>
            <a:r>
              <a:rPr lang="sr-Cyrl-RS" dirty="0">
                <a:latin typeface="Calibri" pitchFamily="34" charset="0"/>
                <a:cs typeface="Calibri" pitchFamily="34" charset="0"/>
              </a:rPr>
              <a:t>развој пројеката и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флексибилн</a:t>
            </a:r>
            <a:r>
              <a:rPr lang="sr-Cyrl-RS" dirty="0">
                <a:latin typeface="Calibri" pitchFamily="34" charset="0"/>
                <a:cs typeface="Calibri" pitchFamily="34" charset="0"/>
              </a:rPr>
              <a:t>ог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систем</a:t>
            </a:r>
            <a:r>
              <a:rPr lang="sr-Cyrl-RS" dirty="0">
                <a:latin typeface="Calibri" pitchFamily="34" charset="0"/>
                <a:cs typeface="Calibri" pitchFamily="34" charset="0"/>
              </a:rPr>
              <a:t>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финансирања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у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складу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са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националним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приоритетима</a:t>
            </a:r>
            <a:endParaRPr lang="sr-Cyrl-RS" dirty="0">
              <a:latin typeface="Calibri" pitchFamily="34" charset="0"/>
              <a:cs typeface="Calibri" pitchFamily="34" charset="0"/>
            </a:endParaRPr>
          </a:p>
          <a:p>
            <a:r>
              <a:rPr lang="en-US" dirty="0" err="1">
                <a:latin typeface="Calibri" pitchFamily="34" charset="0"/>
                <a:cs typeface="Calibri" pitchFamily="34" charset="0"/>
              </a:rPr>
              <a:t>популаризацију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науке</a:t>
            </a:r>
            <a:r>
              <a:rPr lang="sr-Cyrl-RS" dirty="0">
                <a:latin typeface="Calibri" pitchFamily="34" charset="0"/>
                <a:cs typeface="Calibri" pitchFamily="34" charset="0"/>
              </a:rPr>
              <a:t> и укључивање научне заједнице у развој кључних инфраструктурних пројеката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3" y="333829"/>
            <a:ext cx="9100457" cy="1190171"/>
          </a:xfrm>
        </p:spPr>
        <p:txBody>
          <a:bodyPr>
            <a:normAutofit/>
          </a:bodyPr>
          <a:lstStyle/>
          <a:p>
            <a:r>
              <a:rPr lang="sr-Cyrl-RS" sz="4000" dirty="0">
                <a:solidFill>
                  <a:srgbClr val="C00000"/>
                </a:solidFill>
              </a:rPr>
              <a:t>Партнерство у раду (допринос НИС-у)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67543" y="1941096"/>
            <a:ext cx="9565678" cy="4583076"/>
          </a:xfrm>
        </p:spPr>
        <p:txBody>
          <a:bodyPr>
            <a:noAutofit/>
          </a:bodyPr>
          <a:lstStyle/>
          <a:p>
            <a:endParaRPr lang="sr-Cyrl-RS" dirty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повезивање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истраживачк</a:t>
            </a:r>
            <a:r>
              <a:rPr lang="sr-Latn-CS" dirty="0">
                <a:latin typeface="Calibri" pitchFamily="34" charset="0"/>
                <a:cs typeface="Calibri" pitchFamily="34" charset="0"/>
              </a:rPr>
              <a:t>о</a:t>
            </a:r>
            <a:r>
              <a:rPr lang="en-US" dirty="0">
                <a:latin typeface="Calibri" pitchFamily="34" charset="0"/>
                <a:cs typeface="Calibri" pitchFamily="34" charset="0"/>
              </a:rPr>
              <a:t>-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развојних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институција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факултета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у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један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научно-образовни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систем</a:t>
            </a:r>
            <a:endParaRPr lang="sr-Cyrl-RS" dirty="0">
              <a:latin typeface="Calibri" pitchFamily="34" charset="0"/>
              <a:cs typeface="Calibri" pitchFamily="34" charset="0"/>
            </a:endParaRPr>
          </a:p>
          <a:p>
            <a:r>
              <a:rPr lang="en-US" dirty="0" err="1">
                <a:latin typeface="Calibri" pitchFamily="34" charset="0"/>
                <a:cs typeface="Calibri" pitchFamily="34" charset="0"/>
              </a:rPr>
              <a:t>побољшање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положаја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резултата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друштвених</a:t>
            </a:r>
            <a:r>
              <a:rPr lang="en-US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хуманистичких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наука</a:t>
            </a:r>
            <a:r>
              <a:rPr lang="sr-Cyrl-RS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кроз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партнерство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ка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националном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иновационом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систему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dirty="0" err="1">
                <a:latin typeface="Calibri" pitchFamily="34" charset="0"/>
                <a:cs typeface="Calibri" pitchFamily="34" charset="0"/>
              </a:rPr>
              <a:t>партнерство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са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привредом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кроз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закон</a:t>
            </a:r>
            <a:r>
              <a:rPr lang="en-US" dirty="0">
                <a:latin typeface="Calibri" pitchFamily="34" charset="0"/>
                <a:cs typeface="Calibri" pitchFamily="34" charset="0"/>
              </a:rPr>
              <a:t> о</a:t>
            </a:r>
            <a:r>
              <a:rPr lang="sr-Cyrl-R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интелектуалној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својини</a:t>
            </a:r>
            <a:r>
              <a:rPr lang="sr-Cyrl-RS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подстицаје</a:t>
            </a:r>
            <a:r>
              <a:rPr lang="sr-Cyrl-RS" dirty="0">
                <a:latin typeface="Calibri" pitchFamily="34" charset="0"/>
                <a:cs typeface="Calibri" pitchFamily="34" charset="0"/>
              </a:rPr>
              <a:t> и Фонд за иновациону делатност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8AC69-0970-4872-9830-3BD401573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>
                <a:solidFill>
                  <a:srgbClr val="C00000"/>
                </a:solidFill>
              </a:rPr>
              <a:t>Партнерство у раду (допринос НИС-у)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20613-76E0-4317-BA29-15DEA7571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704" y="1855304"/>
            <a:ext cx="9899374" cy="4321659"/>
          </a:xfrm>
        </p:spPr>
        <p:txBody>
          <a:bodyPr/>
          <a:lstStyle/>
          <a:p>
            <a:endParaRPr lang="sr-Cyrl-RS" dirty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партнерство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са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научном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дијаспором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кроз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заједничке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пројекте</a:t>
            </a:r>
            <a:r>
              <a:rPr lang="en-US" dirty="0">
                <a:latin typeface="Calibri" pitchFamily="34" charset="0"/>
                <a:cs typeface="Calibri" pitchFamily="34" charset="0"/>
              </a:rPr>
              <a:t>;</a:t>
            </a:r>
            <a:endParaRPr lang="sr-Cyrl-RS" dirty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партнерство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са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међународним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организацијама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кроз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програме</a:t>
            </a:r>
            <a:r>
              <a:rPr lang="en-US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развој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база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података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релевантних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статистичких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метода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партнерство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са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међународном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научном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заједницом</a:t>
            </a:r>
            <a:endParaRPr lang="sr-Cyrl-RS" dirty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партнерство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са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другим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министарствима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кроз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учешће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научне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заједнице</a:t>
            </a:r>
            <a:r>
              <a:rPr lang="en-US" dirty="0">
                <a:latin typeface="Calibri" pitchFamily="34" charset="0"/>
                <a:cs typeface="Calibri" pitchFamily="34" charset="0"/>
              </a:rPr>
              <a:t> у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кључним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инфраструктурним</a:t>
            </a:r>
            <a:r>
              <a:rPr lang="en-US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другим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пројектима</a:t>
            </a:r>
            <a:r>
              <a:rPr lang="en-US" dirty="0">
                <a:latin typeface="Calibri" pitchFamily="34" charset="0"/>
                <a:cs typeface="Calibri" pitchFamily="34" charset="0"/>
              </a:rPr>
              <a:t> у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Србији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68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A9D45-EECB-4351-8990-F53E03322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000" dirty="0">
                <a:solidFill>
                  <a:srgbClr val="C00000"/>
                </a:solidFill>
              </a:rPr>
              <a:t>Креативне индустрије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9E75-D96E-4A03-B5FD-AABE98AC0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7143"/>
            <a:ext cx="10515600" cy="4315732"/>
          </a:xfrm>
        </p:spPr>
        <p:txBody>
          <a:bodyPr/>
          <a:lstStyle/>
          <a:p>
            <a:r>
              <a:rPr lang="sr-Cyrl-RS" dirty="0"/>
              <a:t>Креативност и иновација су преклапајући концепти. Креативност се углавном односи на чин генерисања нове идеје, приступа или радње, док пословни иновациони процес обухвата генерисање и примену те идеје у комерцијалном контексту.</a:t>
            </a:r>
          </a:p>
          <a:p>
            <a:endParaRPr lang="sr-Cyrl-RS" dirty="0"/>
          </a:p>
          <a:p>
            <a:r>
              <a:rPr lang="sr-Cyrl-RS" dirty="0"/>
              <a:t>А</a:t>
            </a:r>
            <a:r>
              <a:rPr lang="sr-Latn-CS" dirty="0"/>
              <a:t>ктивности се базирају на индивидуалној креативности, вештини и таленту,</a:t>
            </a:r>
            <a:r>
              <a:rPr lang="sr-Cyrl-RS" dirty="0"/>
              <a:t> чији је </a:t>
            </a:r>
            <a:r>
              <a:rPr lang="sr-Latn-CS" dirty="0"/>
              <a:t>главни оутпут интелектуална својина, уместо материјалних добара или услуг</a:t>
            </a:r>
            <a:r>
              <a:rPr lang="sr-Cyrl-RS" dirty="0"/>
              <a:t>а</a:t>
            </a:r>
            <a:r>
              <a:rPr lang="sr-Latn-CS" dirty="0"/>
              <a:t>, које се аутоматски конзумирају</a:t>
            </a:r>
            <a:r>
              <a:rPr lang="sr-Cyrl-R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38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74334"/>
          </a:xfrm>
        </p:spPr>
        <p:txBody>
          <a:bodyPr>
            <a:normAutofit/>
          </a:bodyPr>
          <a:lstStyle/>
          <a:p>
            <a:r>
              <a:rPr lang="sr-Cyrl-RS" sz="4000" dirty="0">
                <a:solidFill>
                  <a:srgbClr val="C00000"/>
                </a:solidFill>
              </a:rPr>
              <a:t>Допринос “Креативних индустрија”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95422" y="1617784"/>
            <a:ext cx="9001156" cy="49655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dirty="0">
                <a:solidFill>
                  <a:srgbClr val="92D050"/>
                </a:solidFill>
              </a:rPr>
              <a:t> </a:t>
            </a:r>
            <a:endParaRPr lang="en-US" dirty="0">
              <a:solidFill>
                <a:srgbClr val="92D050"/>
              </a:solidFill>
            </a:endParaRPr>
          </a:p>
          <a:p>
            <a:pPr lvl="0"/>
            <a:r>
              <a:rPr lang="sr-Latn-CS" b="1" dirty="0" err="1">
                <a:solidFill>
                  <a:srgbClr val="C00000"/>
                </a:solidFill>
              </a:rPr>
              <a:t>производњ</a:t>
            </a:r>
            <a:r>
              <a:rPr lang="sr-Cyrl-RS" b="1" dirty="0">
                <a:solidFill>
                  <a:srgbClr val="C00000"/>
                </a:solidFill>
              </a:rPr>
              <a:t>а</a:t>
            </a:r>
            <a:r>
              <a:rPr lang="sr-Latn-CS" b="1" dirty="0">
                <a:solidFill>
                  <a:srgbClr val="C00000"/>
                </a:solidFill>
              </a:rPr>
              <a:t> идеја</a:t>
            </a:r>
            <a:r>
              <a:rPr lang="sr-Latn-CS" dirty="0">
                <a:solidFill>
                  <a:srgbClr val="C00000"/>
                </a:solidFill>
              </a:rPr>
              <a:t> </a:t>
            </a:r>
            <a:r>
              <a:rPr lang="sr-Latn-CS" dirty="0"/>
              <a:t>- </a:t>
            </a:r>
            <a:r>
              <a:rPr lang="sr-Latn-CS" sz="3000" dirty="0"/>
              <a:t>директно или индиректно</a:t>
            </a:r>
            <a:r>
              <a:rPr lang="sr-Cyrl-RS" sz="3000" dirty="0"/>
              <a:t> доприноси</a:t>
            </a:r>
            <a:r>
              <a:rPr lang="sr-Latn-CS" sz="3000" dirty="0"/>
              <a:t> иновативном потенцијалу економије и генерисању нових производа и услуга</a:t>
            </a:r>
            <a:r>
              <a:rPr lang="sr-Latn-CS" sz="3000" b="1" dirty="0"/>
              <a:t> </a:t>
            </a:r>
            <a:endParaRPr lang="en-US" sz="3000" dirty="0"/>
          </a:p>
          <a:p>
            <a:pPr lvl="0"/>
            <a:r>
              <a:rPr lang="sr-Latn-CS" b="1" dirty="0">
                <a:solidFill>
                  <a:srgbClr val="C00000"/>
                </a:solidFill>
              </a:rPr>
              <a:t>пружа</a:t>
            </a:r>
            <a:r>
              <a:rPr lang="sr-Cyrl-RS" b="1" dirty="0">
                <a:solidFill>
                  <a:srgbClr val="C00000"/>
                </a:solidFill>
              </a:rPr>
              <a:t>ње</a:t>
            </a:r>
            <a:r>
              <a:rPr lang="sr-Latn-CS" b="1" dirty="0">
                <a:solidFill>
                  <a:srgbClr val="C00000"/>
                </a:solidFill>
              </a:rPr>
              <a:t> услуг</a:t>
            </a:r>
            <a:r>
              <a:rPr lang="sr-Cyrl-RS" b="1" dirty="0">
                <a:solidFill>
                  <a:srgbClr val="C00000"/>
                </a:solidFill>
              </a:rPr>
              <a:t>а</a:t>
            </a:r>
            <a:r>
              <a:rPr lang="sr-Latn-CS" b="1" dirty="0">
                <a:solidFill>
                  <a:srgbClr val="C00000"/>
                </a:solidFill>
              </a:rPr>
              <a:t> </a:t>
            </a:r>
            <a:r>
              <a:rPr lang="sr-Cyrl-RS" dirty="0"/>
              <a:t>-</a:t>
            </a:r>
            <a:r>
              <a:rPr lang="sr-Latn-CS" dirty="0"/>
              <a:t> </a:t>
            </a:r>
            <a:r>
              <a:rPr lang="sr-Cyrl-RS" sz="3000" dirty="0"/>
              <a:t>подстицај иновативне креативности </a:t>
            </a:r>
            <a:r>
              <a:rPr lang="sr-Latn-CS" sz="3000" dirty="0"/>
              <a:t>други</a:t>
            </a:r>
            <a:r>
              <a:rPr lang="sr-Cyrl-RS" sz="3000" dirty="0"/>
              <a:t>х</a:t>
            </a:r>
            <a:r>
              <a:rPr lang="sr-Latn-CS" sz="3000" dirty="0"/>
              <a:t> предузећ</a:t>
            </a:r>
            <a:r>
              <a:rPr lang="sr-Cyrl-RS" sz="3000" dirty="0"/>
              <a:t>а</a:t>
            </a:r>
            <a:r>
              <a:rPr lang="sr-Latn-CS" sz="3000" dirty="0"/>
              <a:t> и организација унутар и изван креативних индустрија</a:t>
            </a:r>
            <a:endParaRPr lang="en-US" sz="3000" dirty="0"/>
          </a:p>
          <a:p>
            <a:pPr lvl="0"/>
            <a:r>
              <a:rPr lang="sr-Latn-CS" b="1" dirty="0">
                <a:solidFill>
                  <a:srgbClr val="C00000"/>
                </a:solidFill>
              </a:rPr>
              <a:t>иновациони импулс</a:t>
            </a:r>
            <a:r>
              <a:rPr lang="sr-Cyrl-RS" b="1" dirty="0">
                <a:solidFill>
                  <a:srgbClr val="C00000"/>
                </a:solidFill>
              </a:rPr>
              <a:t> </a:t>
            </a:r>
            <a:r>
              <a:rPr lang="sr-Latn-RS" dirty="0"/>
              <a:t>-</a:t>
            </a:r>
            <a:r>
              <a:rPr lang="sr-Latn-CS" b="1" dirty="0">
                <a:solidFill>
                  <a:srgbClr val="FF0000"/>
                </a:solidFill>
              </a:rPr>
              <a:t> </a:t>
            </a:r>
            <a:r>
              <a:rPr lang="sr-Latn-CS" sz="3000" dirty="0"/>
              <a:t>произвођачима</a:t>
            </a:r>
            <a:r>
              <a:rPr lang="sr-Cyrl-RS" sz="3000" dirty="0"/>
              <a:t> </a:t>
            </a:r>
            <a:r>
              <a:rPr lang="sr-Latn-CS" sz="3000" dirty="0"/>
              <a:t>технологија</a:t>
            </a:r>
            <a:r>
              <a:rPr lang="sr-Cyrl-RS" sz="3000" dirty="0"/>
              <a:t> кроз интензивно коришћењеи усвајање нових технологија</a:t>
            </a:r>
            <a:endParaRPr lang="en-US" sz="3000" dirty="0"/>
          </a:p>
          <a:p>
            <a:endParaRPr lang="en-US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F7A5E486-54A1-48FF-A1FB-CCC09742339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36865046"/>
                  </p:ext>
                </p:extLst>
              </p:nvPr>
            </p:nvGraphicFramePr>
            <p:xfrm>
              <a:off x="-3156728" y="3037650"/>
              <a:ext cx="1313860" cy="739046"/>
            </p:xfrm>
            <a:graphic>
              <a:graphicData uri="http://schemas.microsoft.com/office/powerpoint/2016/slidezoom">
                <pslz:sldZm>
                  <pslz:sldZmObj sldId="268" cId="0">
                    <pslz:zmPr id="{658C1F92-64B5-4D64-8A65-EC89314F1E5A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13860" cy="73904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7A5E486-54A1-48FF-A1FB-CCC09742339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3156728" y="3037650"/>
                <a:ext cx="1313860" cy="73904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490</Words>
  <Application>Microsoft Office PowerPoint</Application>
  <PresentationFormat>Widescreen</PresentationFormat>
  <Paragraphs>51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KREATIVNE INDUSTRIJE I PARTNERSTVO U RADU</vt:lpstr>
      <vt:lpstr>Национални иновациони систем</vt:lpstr>
      <vt:lpstr>Национални иновациони систем</vt:lpstr>
      <vt:lpstr>Партнeрство у раду карактеришу</vt:lpstr>
      <vt:lpstr>Партнерство у раду (допринос НИС-у)</vt:lpstr>
      <vt:lpstr>Партнерство у раду (допринос НИС-у)</vt:lpstr>
      <vt:lpstr>Партнерство у раду (допринос НИС-у)</vt:lpstr>
      <vt:lpstr>Креативне индустрије</vt:lpstr>
      <vt:lpstr>Допринос “Креативних индустрија”</vt:lpstr>
      <vt:lpstr>Позитивни ефекти умрежавања “Креативних индустрија”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Vucicevic</dc:creator>
  <cp:lastModifiedBy>Marko Vucicevic</cp:lastModifiedBy>
  <cp:revision>30</cp:revision>
  <dcterms:created xsi:type="dcterms:W3CDTF">2020-04-07T14:07:18Z</dcterms:created>
  <dcterms:modified xsi:type="dcterms:W3CDTF">2020-04-28T06:26:19Z</dcterms:modified>
</cp:coreProperties>
</file>