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3" r:id="rId17"/>
    <p:sldId id="274" r:id="rId18"/>
    <p:sldId id="275" r:id="rId19"/>
    <p:sldId id="272"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5" d="100"/>
          <a:sy n="85" d="100"/>
        </p:scale>
        <p:origin x="5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CF95CC-596D-476D-AD85-D98EC16EFDD7}" type="datetimeFigureOut">
              <a:rPr lang="en-US" smtClean="0"/>
              <a:t>4/22/2024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AA7F03-373F-48E4-88CB-106B2D2D206E}" type="slidenum">
              <a:rPr lang="en-US" smtClean="0"/>
              <a:t>‹#›</a:t>
            </a:fld>
            <a:endParaRPr lang="en-US"/>
          </a:p>
        </p:txBody>
      </p:sp>
    </p:spTree>
    <p:extLst>
      <p:ext uri="{BB962C8B-B14F-4D97-AF65-F5344CB8AC3E}">
        <p14:creationId xmlns:p14="http://schemas.microsoft.com/office/powerpoint/2010/main" val="2379475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2F7BAD-D242-43A3-B4CD-E4EB2B64F8C9}"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9628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1F018-2F95-4CB2-900C-3AF14BFC2979}"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21014423"/>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1F018-2F95-4CB2-900C-3AF14BFC2979}"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7266718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1F018-2F95-4CB2-900C-3AF14BFC2979}"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33187588"/>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1F018-2F95-4CB2-900C-3AF14BFC2979}"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44668288"/>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E1F018-2F95-4CB2-900C-3AF14BFC2979}"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180424491"/>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100953-7241-4238-B911-4F60CCB2BE68}"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4647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3AE1BA-6541-4EA2-A928-CAE9434FB386}"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436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16B97-288B-4D7B-A6D1-165D733170D3}"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978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B6DEE2C-FCD6-4210-B801-43C647C0860C}" type="datetime1">
              <a:rPr lang="en-US" smtClean="0"/>
              <a:t>4/22/2024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7747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C5104B-BE3B-4536-B27A-94D8E0F77067}" type="datetime1">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9480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BC066C-021E-40D3-B521-B31AE74B02D5}" type="datetime1">
              <a:rPr lang="en-US" smtClean="0"/>
              <a:t>4/22/2024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47119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9363EA-35C1-4007-86DC-FC88737F5022}" type="datetime1">
              <a:rPr lang="en-US" smtClean="0"/>
              <a:t>4/22/2024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36736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4DE9F-78C6-4A3C-A720-D28F91E642DC}" type="datetime1">
              <a:rPr lang="en-US" smtClean="0"/>
              <a:t>4/22/2024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27677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496943A-9E68-486C-9F24-475EB3342284}" type="datetime1">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519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F96BAF1-FE69-4BAA-ADF4-9BF4F3884C5D}" type="datetime1">
              <a:rPr lang="en-US" smtClean="0"/>
              <a:t>4/22/2024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9160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E1F018-2F95-4CB2-900C-3AF14BFC2979}" type="datetime1">
              <a:rPr lang="en-US" smtClean="0"/>
              <a:t>4/22/2024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4317605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MOTIVACIJA</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pic>
        <p:nvPicPr>
          <p:cNvPr id="6" name="Picture 5"/>
          <p:cNvPicPr>
            <a:picLocks noChangeAspect="1"/>
          </p:cNvPicPr>
          <p:nvPr/>
        </p:nvPicPr>
        <p:blipFill>
          <a:blip r:embed="rId2"/>
          <a:stretch>
            <a:fillRect/>
          </a:stretch>
        </p:blipFill>
        <p:spPr>
          <a:xfrm>
            <a:off x="1202267" y="273517"/>
            <a:ext cx="3810000" cy="2533650"/>
          </a:xfrm>
          <a:prstGeom prst="rect">
            <a:avLst/>
          </a:prstGeom>
        </p:spPr>
      </p:pic>
    </p:spTree>
    <p:extLst>
      <p:ext uri="{BB962C8B-B14F-4D97-AF65-F5344CB8AC3E}">
        <p14:creationId xmlns:p14="http://schemas.microsoft.com/office/powerpoint/2010/main" val="278699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Teorije</a:t>
            </a:r>
            <a:r>
              <a:rPr lang="en-US" dirty="0"/>
              <a:t> </a:t>
            </a:r>
            <a:r>
              <a:rPr lang="en-US" dirty="0" err="1"/>
              <a:t>procesa</a:t>
            </a:r>
            <a:r>
              <a:rPr lang="en-US" dirty="0"/>
              <a:t> </a:t>
            </a:r>
            <a:r>
              <a:rPr lang="en-US" dirty="0" err="1"/>
              <a:t>motivacije</a:t>
            </a:r>
            <a:r>
              <a:rPr lang="en-US" dirty="0"/>
              <a:t>:</a:t>
            </a:r>
            <a:br>
              <a:rPr lang="en-US" dirty="0"/>
            </a:br>
            <a:r>
              <a:rPr lang="en-US" dirty="0" err="1"/>
              <a:t>TeorijA</a:t>
            </a:r>
            <a:r>
              <a:rPr lang="en-US" dirty="0"/>
              <a:t> </a:t>
            </a:r>
            <a:r>
              <a:rPr lang="en-US" dirty="0" err="1"/>
              <a:t>Jednakosti</a:t>
            </a:r>
            <a:r>
              <a:rPr lang="en-US" dirty="0"/>
              <a:t> </a:t>
            </a:r>
            <a:r>
              <a:rPr lang="en-US" dirty="0" err="1"/>
              <a:t>ili</a:t>
            </a:r>
            <a:r>
              <a:rPr lang="en-US" dirty="0"/>
              <a:t> </a:t>
            </a:r>
            <a:r>
              <a:rPr lang="en-US" dirty="0" err="1"/>
              <a:t>pravičnosti</a:t>
            </a:r>
            <a:r>
              <a:rPr lang="en-US" dirty="0"/>
              <a:t> </a:t>
            </a:r>
            <a:r>
              <a:rPr lang="sr-Latn-RS" dirty="0"/>
              <a:t>I</a:t>
            </a:r>
            <a:r>
              <a:rPr lang="en-US" dirty="0"/>
              <a:t>I</a:t>
            </a:r>
          </a:p>
        </p:txBody>
      </p:sp>
      <p:sp>
        <p:nvSpPr>
          <p:cNvPr id="3" name="Content Placeholder 2"/>
          <p:cNvSpPr>
            <a:spLocks noGrp="1"/>
          </p:cNvSpPr>
          <p:nvPr>
            <p:ph idx="1"/>
          </p:nvPr>
        </p:nvSpPr>
        <p:spPr/>
        <p:txBody>
          <a:bodyPr/>
          <a:lstStyle/>
          <a:p>
            <a:pPr algn="just"/>
            <a:r>
              <a:rPr lang="sr-Latn-RS" dirty="0"/>
              <a:t>Rezultat procesa poređenja može biti: jednakost, potplaćenost, ili preplaćenost.</a:t>
            </a:r>
          </a:p>
          <a:p>
            <a:pPr algn="just"/>
            <a:r>
              <a:rPr lang="sr-Latn-RS" dirty="0"/>
              <a:t>Ljudi uvek nastoje da izbegnu satnje neravnoteže.</a:t>
            </a:r>
          </a:p>
          <a:p>
            <a:pPr algn="just"/>
            <a:r>
              <a:rPr lang="sr-Latn-RS" dirty="0"/>
              <a:t>U skladu sa rezultatima ljudi menjaju svoje napore, ili rezultate, percepcije sopstvenih napora, ili rezultata, ili percepciju onoga što druga referntna osoba ulaže ili dobija kao posledicu svoga rada, referentu osobu sa kojom se porede, pa čak menjaju i posao, ili preduzeće u kome rade.</a:t>
            </a:r>
            <a:endParaRPr lang="en-US" dirty="0"/>
          </a:p>
        </p:txBody>
      </p:sp>
      <p:sp>
        <p:nvSpPr>
          <p:cNvPr id="4" name="Footer Placeholder 3"/>
          <p:cNvSpPr>
            <a:spLocks noGrp="1"/>
          </p:cNvSpPr>
          <p:nvPr>
            <p:ph type="ftr" sz="quarter" idx="11"/>
          </p:nvPr>
        </p:nvSpPr>
        <p:spPr>
          <a:xfrm>
            <a:off x="909638" y="6173281"/>
            <a:ext cx="7772400" cy="365125"/>
          </a:xfrm>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spTree>
    <p:extLst>
      <p:ext uri="{BB962C8B-B14F-4D97-AF65-F5344CB8AC3E}">
        <p14:creationId xmlns:p14="http://schemas.microsoft.com/office/powerpoint/2010/main" val="2984664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Teorije</a:t>
            </a:r>
            <a:r>
              <a:rPr lang="en-US" dirty="0"/>
              <a:t> </a:t>
            </a:r>
            <a:r>
              <a:rPr lang="en-US" dirty="0" err="1"/>
              <a:t>procesa</a:t>
            </a:r>
            <a:r>
              <a:rPr lang="en-US" dirty="0"/>
              <a:t> </a:t>
            </a:r>
            <a:r>
              <a:rPr lang="en-US" dirty="0" err="1"/>
              <a:t>motivacije</a:t>
            </a:r>
            <a:r>
              <a:rPr lang="en-US" dirty="0"/>
              <a:t>:</a:t>
            </a:r>
            <a:br>
              <a:rPr lang="en-US" dirty="0"/>
            </a:br>
            <a:r>
              <a:rPr lang="sr-Latn-RS" dirty="0"/>
              <a:t>Teorija očekivanja I</a:t>
            </a:r>
            <a:endParaRPr lang="en-US" dirty="0"/>
          </a:p>
        </p:txBody>
      </p:sp>
      <p:sp>
        <p:nvSpPr>
          <p:cNvPr id="3" name="Content Placeholder 2"/>
          <p:cNvSpPr>
            <a:spLocks noGrp="1"/>
          </p:cNvSpPr>
          <p:nvPr>
            <p:ph idx="1"/>
          </p:nvPr>
        </p:nvSpPr>
        <p:spPr/>
        <p:txBody>
          <a:bodyPr>
            <a:normAutofit lnSpcReduction="10000"/>
          </a:bodyPr>
          <a:lstStyle/>
          <a:p>
            <a:r>
              <a:rPr lang="sr-Latn-RS" dirty="0"/>
              <a:t>Najveći deo ponašanja zaposlenih zavisi od njihovog slobodnog izbora.</a:t>
            </a:r>
          </a:p>
          <a:p>
            <a:r>
              <a:rPr lang="sr-Latn-RS" dirty="0"/>
              <a:t>Da li je neko kao pojedinac motivisan, ili ne, određuje napor koji on treba da uloži, i rezultat i nagradu koji slede zbog uloženih napora</a:t>
            </a:r>
          </a:p>
          <a:p>
            <a:r>
              <a:rPr lang="sr-Latn-RS" b="1" dirty="0"/>
              <a:t>Vrum</a:t>
            </a:r>
            <a:r>
              <a:rPr lang="sr-Latn-RS" dirty="0"/>
              <a:t> uvodi tri pojma koja treba objasniti:</a:t>
            </a:r>
          </a:p>
          <a:p>
            <a:pPr marL="457200" indent="-457200">
              <a:buAutoNum type="alphaUcParenR"/>
            </a:pPr>
            <a:r>
              <a:rPr lang="sr-Latn-RS" b="1" dirty="0"/>
              <a:t>Instrumentalnost</a:t>
            </a:r>
            <a:r>
              <a:rPr lang="sr-Latn-RS" dirty="0"/>
              <a:t> – percepcija verovatnoće da će rezultati prvog reda dovesti do rezultata drugog reda (proizvodnja će dovesti do prekoračenja nedeljne norme radnika (rezultat prvog reda), što će dovesti do toga da rdanik za prekoračenje norme dobije bonus na platu (rezultat drugog reda))</a:t>
            </a:r>
          </a:p>
          <a:p>
            <a:pPr marL="457200" indent="-457200">
              <a:buAutoNum type="alphaUcParenR"/>
            </a:pPr>
            <a:r>
              <a:rPr lang="sr-Latn-RS" b="1" dirty="0"/>
              <a:t>Valenca</a:t>
            </a:r>
            <a:r>
              <a:rPr lang="sr-Latn-RS" dirty="0"/>
              <a:t> – preferencija koju jdan zaposleni ima prema određenoj vrsti nagrada (prednost jedne nagrade u odnosu na druge)</a:t>
            </a:r>
          </a:p>
          <a:p>
            <a:pPr marL="457200" indent="-457200">
              <a:buAutoNum type="alphaUcParenR"/>
            </a:pPr>
            <a:r>
              <a:rPr lang="sr-Latn-RS" b="1" dirty="0"/>
              <a:t>Očekivanje</a:t>
            </a:r>
            <a:r>
              <a:rPr lang="sr-Latn-RS" dirty="0"/>
              <a:t> – verovanje pojedinca da će određeno ponašanje dovesti do rezultata prvog reda</a:t>
            </a:r>
            <a:endParaRPr lang="en-US" dirty="0"/>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spTree>
    <p:extLst>
      <p:ext uri="{BB962C8B-B14F-4D97-AF65-F5344CB8AC3E}">
        <p14:creationId xmlns:p14="http://schemas.microsoft.com/office/powerpoint/2010/main" val="2920382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Teorije</a:t>
            </a:r>
            <a:r>
              <a:rPr lang="en-US" dirty="0"/>
              <a:t> </a:t>
            </a:r>
            <a:r>
              <a:rPr lang="en-US" dirty="0" err="1"/>
              <a:t>procesa</a:t>
            </a:r>
            <a:r>
              <a:rPr lang="en-US" dirty="0"/>
              <a:t> </a:t>
            </a:r>
            <a:r>
              <a:rPr lang="en-US" dirty="0" err="1"/>
              <a:t>motivacije</a:t>
            </a:r>
            <a:r>
              <a:rPr lang="en-US" dirty="0"/>
              <a:t>:</a:t>
            </a:r>
            <a:br>
              <a:rPr lang="en-US" dirty="0"/>
            </a:br>
            <a:r>
              <a:rPr lang="en-US" dirty="0" err="1"/>
              <a:t>Teorija</a:t>
            </a:r>
            <a:r>
              <a:rPr lang="en-US" dirty="0"/>
              <a:t> </a:t>
            </a:r>
            <a:r>
              <a:rPr lang="en-US" dirty="0" err="1"/>
              <a:t>očekivanja</a:t>
            </a:r>
            <a:r>
              <a:rPr lang="en-US" dirty="0"/>
              <a:t> </a:t>
            </a:r>
            <a:r>
              <a:rPr lang="sr-Latn-RS" dirty="0"/>
              <a:t>I</a:t>
            </a:r>
            <a:r>
              <a:rPr lang="en-US" dirty="0"/>
              <a:t>I</a:t>
            </a:r>
          </a:p>
        </p:txBody>
      </p:sp>
      <p:sp>
        <p:nvSpPr>
          <p:cNvPr id="3" name="Content Placeholder 2"/>
          <p:cNvSpPr>
            <a:spLocks noGrp="1"/>
          </p:cNvSpPr>
          <p:nvPr>
            <p:ph idx="1"/>
          </p:nvPr>
        </p:nvSpPr>
        <p:spPr/>
        <p:txBody>
          <a:bodyPr>
            <a:normAutofit lnSpcReduction="10000"/>
          </a:bodyPr>
          <a:lstStyle/>
          <a:p>
            <a:r>
              <a:rPr lang="sr-Latn-RS" dirty="0"/>
              <a:t>Motivacija zaposlenih zavisi od tri vrste odnosa:</a:t>
            </a:r>
          </a:p>
          <a:p>
            <a:pPr marL="457200" indent="-457200">
              <a:buAutoNum type="alphaLcParenR"/>
            </a:pPr>
            <a:r>
              <a:rPr lang="sr-Latn-RS" b="1" dirty="0"/>
              <a:t>Napora</a:t>
            </a:r>
            <a:r>
              <a:rPr lang="sr-Latn-RS" dirty="0"/>
              <a:t> – performanse : ovaj odnos određen je očekivanjima radnika, odnosno njegovom percepcijom</a:t>
            </a:r>
          </a:p>
          <a:p>
            <a:pPr marL="457200" indent="-457200">
              <a:buAutoNum type="alphaLcParenR"/>
            </a:pPr>
            <a:r>
              <a:rPr lang="sr-Latn-RS" b="1" dirty="0"/>
              <a:t>Performanse</a:t>
            </a:r>
            <a:r>
              <a:rPr lang="sr-Latn-RS" dirty="0"/>
              <a:t> – percepcije radnika da će rezultati prvog reda voditi rezultatima drugog reda</a:t>
            </a:r>
          </a:p>
          <a:p>
            <a:pPr marL="457200" indent="-457200">
              <a:buAutoNum type="alphaLcParenR"/>
            </a:pPr>
            <a:r>
              <a:rPr lang="sr-Latn-RS" b="1" dirty="0"/>
              <a:t>Nagrade</a:t>
            </a:r>
            <a:r>
              <a:rPr lang="sr-Latn-RS" dirty="0"/>
              <a:t> – lični ciljevi zaposlenog – određeni visinom nagrade.</a:t>
            </a:r>
          </a:p>
          <a:p>
            <a:r>
              <a:rPr lang="sr-Latn-RS" dirty="0"/>
              <a:t>Zaposlene treba uveriti da će njihov napor dovesti do ciljnog rezultata.</a:t>
            </a:r>
          </a:p>
          <a:p>
            <a:r>
              <a:rPr lang="sr-Latn-RS" dirty="0"/>
              <a:t>Obuka povećava motivaciju, jer povećava uverenost da će ulaganje napora dovesti do rezultata</a:t>
            </a:r>
          </a:p>
          <a:p>
            <a:r>
              <a:rPr lang="sr-Latn-RS" dirty="0"/>
              <a:t>Zaposlene treba uveriti da će postignuti rezultati dovesti do nagrade</a:t>
            </a:r>
          </a:p>
          <a:p>
            <a:r>
              <a:rPr lang="sr-Latn-RS" dirty="0"/>
              <a:t>Treba poznavati zaposlene i uvideti koja ngrada za koga ima koliku vrednost.</a:t>
            </a:r>
            <a:endParaRPr lang="en-US" dirty="0"/>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spTree>
    <p:extLst>
      <p:ext uri="{BB962C8B-B14F-4D97-AF65-F5344CB8AC3E}">
        <p14:creationId xmlns:p14="http://schemas.microsoft.com/office/powerpoint/2010/main" val="18322505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Zadovoljstvo poslom</a:t>
            </a:r>
            <a:endParaRPr lang="en-US" dirty="0"/>
          </a:p>
        </p:txBody>
      </p:sp>
      <p:sp>
        <p:nvSpPr>
          <p:cNvPr id="3" name="Content Placeholder 2"/>
          <p:cNvSpPr>
            <a:spLocks noGrp="1"/>
          </p:cNvSpPr>
          <p:nvPr>
            <p:ph idx="1"/>
          </p:nvPr>
        </p:nvSpPr>
        <p:spPr/>
        <p:txBody>
          <a:bodyPr/>
          <a:lstStyle/>
          <a:p>
            <a:pPr algn="just"/>
            <a:r>
              <a:rPr lang="sr-Latn-RS" dirty="0"/>
              <a:t>Stav zaposlenih prema poslu naziva se zadovoljstvo poslom.</a:t>
            </a:r>
          </a:p>
          <a:p>
            <a:pPr algn="just"/>
            <a:r>
              <a:rPr lang="sr-Latn-RS" dirty="0"/>
              <a:t>Ovo je složen stav koji obuhvata pretpostavke i verovanja o poslu (kognitivna komponenta), osećanja prema poslu (emotivna komponenta), i ocenu posla (evlauativna komponenta).</a:t>
            </a:r>
          </a:p>
          <a:p>
            <a:pPr algn="just"/>
            <a:r>
              <a:rPr lang="sr-Latn-RS" dirty="0"/>
              <a:t>Lokova teorija vrednosti – štosu ishodi bolji, ljudi su zadovoljniji.</a:t>
            </a:r>
            <a:endParaRPr lang="en-US" dirty="0"/>
          </a:p>
        </p:txBody>
      </p:sp>
      <p:sp>
        <p:nvSpPr>
          <p:cNvPr id="4" name="Footer Placeholder 3"/>
          <p:cNvSpPr>
            <a:spLocks noGrp="1"/>
          </p:cNvSpPr>
          <p:nvPr>
            <p:ph type="ftr" sz="quarter" idx="1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spTree>
    <p:extLst>
      <p:ext uri="{BB962C8B-B14F-4D97-AF65-F5344CB8AC3E}">
        <p14:creationId xmlns:p14="http://schemas.microsoft.com/office/powerpoint/2010/main" val="991566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a:t>Opšti faktori </a:t>
            </a:r>
            <a:r>
              <a:rPr lang="sr-Latn-RS" dirty="0"/>
              <a:t>zadovoljstva poslom</a:t>
            </a:r>
            <a:endParaRPr lang="en-US" dirty="0"/>
          </a:p>
        </p:txBody>
      </p:sp>
      <p:sp>
        <p:nvSpPr>
          <p:cNvPr id="3" name="Content Placeholder 2"/>
          <p:cNvSpPr>
            <a:spLocks noGrp="1"/>
          </p:cNvSpPr>
          <p:nvPr>
            <p:ph idx="1"/>
          </p:nvPr>
        </p:nvSpPr>
        <p:spPr/>
        <p:txBody>
          <a:bodyPr>
            <a:normAutofit lnSpcReduction="10000"/>
          </a:bodyPr>
          <a:lstStyle/>
          <a:p>
            <a:pPr algn="just"/>
            <a:r>
              <a:rPr lang="sr-Latn-RS" b="1" dirty="0"/>
              <a:t>Posao sam po sebi  </a:t>
            </a:r>
            <a:r>
              <a:rPr lang="sr-Latn-RS" dirty="0"/>
              <a:t>- judi su zadovoljni poslom ako je on izazovniji i nije samo rutinski, što znači da sadrži različite zadatke, daje slobodu delovanja zaposlenom, i omogućuje im povratnu informaciju o tome kako je posao obavljen</a:t>
            </a:r>
          </a:p>
          <a:p>
            <a:pPr algn="just"/>
            <a:r>
              <a:rPr lang="sr-Latn-RS" b="1" dirty="0"/>
              <a:t>Sistem nagrađivanja </a:t>
            </a:r>
            <a:r>
              <a:rPr lang="sr-Latn-RS" dirty="0"/>
              <a:t>– što je veća plata, ljudi su zadovoljniji, nagrade se pravedno raspodeljuju</a:t>
            </a:r>
          </a:p>
          <a:p>
            <a:pPr algn="just"/>
            <a:r>
              <a:rPr lang="sr-Latn-RS" b="1" dirty="0"/>
              <a:t>Prijatni radni uslovi </a:t>
            </a:r>
            <a:r>
              <a:rPr lang="sr-Latn-RS" dirty="0"/>
              <a:t>– u uslovima u kojima se radniic fizički bolje osećaju, bolje i rade</a:t>
            </a:r>
          </a:p>
          <a:p>
            <a:pPr algn="just"/>
            <a:r>
              <a:rPr lang="sr-Latn-RS" b="1" dirty="0"/>
              <a:t>Kolege na poslu </a:t>
            </a:r>
            <a:r>
              <a:rPr lang="sr-Latn-RS" dirty="0"/>
              <a:t>– bolja socijalna atmosfera, zanči i veće zadovoljstvo u obavljanju posla sa ovim ljudima</a:t>
            </a:r>
          </a:p>
          <a:p>
            <a:pPr algn="just"/>
            <a:r>
              <a:rPr lang="sr-Latn-RS" b="1" dirty="0"/>
              <a:t>Organizaciona struktura </a:t>
            </a:r>
            <a:r>
              <a:rPr lang="sr-Latn-RS" dirty="0"/>
              <a:t>– decentralizovana struktura koja motiviše zaposlene</a:t>
            </a:r>
            <a:endParaRPr lang="en-US" dirty="0"/>
          </a:p>
        </p:txBody>
      </p:sp>
      <p:sp>
        <p:nvSpPr>
          <p:cNvPr id="4" name="Footer Placeholder 3"/>
          <p:cNvSpPr>
            <a:spLocks noGrp="1"/>
          </p:cNvSpPr>
          <p:nvPr>
            <p:ph type="ftr" sz="quarter" idx="1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spTree>
    <p:extLst>
      <p:ext uri="{BB962C8B-B14F-4D97-AF65-F5344CB8AC3E}">
        <p14:creationId xmlns:p14="http://schemas.microsoft.com/office/powerpoint/2010/main" val="4288772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Lični faktori zadovoljstva poslom</a:t>
            </a:r>
            <a:endParaRPr lang="en-US" dirty="0"/>
          </a:p>
        </p:txBody>
      </p:sp>
      <p:sp>
        <p:nvSpPr>
          <p:cNvPr id="3" name="Content Placeholder 2"/>
          <p:cNvSpPr>
            <a:spLocks noGrp="1"/>
          </p:cNvSpPr>
          <p:nvPr>
            <p:ph idx="1"/>
          </p:nvPr>
        </p:nvSpPr>
        <p:spPr/>
        <p:txBody>
          <a:bodyPr/>
          <a:lstStyle/>
          <a:p>
            <a:pPr algn="just"/>
            <a:r>
              <a:rPr lang="sr-Latn-RS" dirty="0"/>
              <a:t>Sklad između ličnih interesovanja i posla – radnici čiji lični profil, znanja i sposobnost odgovaraju potrebama radnog mesta</a:t>
            </a:r>
          </a:p>
          <a:p>
            <a:pPr algn="just"/>
            <a:r>
              <a:rPr lang="sr-Latn-RS" dirty="0"/>
              <a:t>Radni staž i starost – straiji ljudi sa dužim radnim stažom su zadovoljniji poslom</a:t>
            </a:r>
          </a:p>
          <a:p>
            <a:pPr algn="just"/>
            <a:r>
              <a:rPr lang="sr-Latn-RS" dirty="0"/>
              <a:t>Pozicija i status – viši nivo hijerarhije = veće zadovoljstvo</a:t>
            </a:r>
          </a:p>
          <a:p>
            <a:pPr algn="just"/>
            <a:r>
              <a:rPr lang="sr-Latn-RS" dirty="0"/>
              <a:t>Ukupno zadovoljstvo životom – zadovoljstvo u drugim sferama života preliva su u radu sferu</a:t>
            </a:r>
            <a:endParaRPr lang="en-US" dirty="0"/>
          </a:p>
        </p:txBody>
      </p:sp>
      <p:sp>
        <p:nvSpPr>
          <p:cNvPr id="4" name="Footer Placeholder 3"/>
          <p:cNvSpPr>
            <a:spLocks noGrp="1"/>
          </p:cNvSpPr>
          <p:nvPr>
            <p:ph type="ftr" sz="quarter" idx="1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pic>
        <p:nvPicPr>
          <p:cNvPr id="5" name="Picture 4"/>
          <p:cNvPicPr>
            <a:picLocks noChangeAspect="1"/>
          </p:cNvPicPr>
          <p:nvPr/>
        </p:nvPicPr>
        <p:blipFill>
          <a:blip r:embed="rId2"/>
          <a:stretch>
            <a:fillRect/>
          </a:stretch>
        </p:blipFill>
        <p:spPr>
          <a:xfrm>
            <a:off x="5417382" y="4382427"/>
            <a:ext cx="1848485" cy="1889124"/>
          </a:xfrm>
          <a:prstGeom prst="rect">
            <a:avLst/>
          </a:prstGeom>
        </p:spPr>
      </p:pic>
    </p:spTree>
    <p:extLst>
      <p:ext uri="{BB962C8B-B14F-4D97-AF65-F5344CB8AC3E}">
        <p14:creationId xmlns:p14="http://schemas.microsoft.com/office/powerpoint/2010/main" val="1099076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Tri efekta zadovljstva poslom</a:t>
            </a:r>
            <a:endParaRPr lang="en-US" dirty="0"/>
          </a:p>
        </p:txBody>
      </p:sp>
      <p:sp>
        <p:nvSpPr>
          <p:cNvPr id="3" name="Content Placeholder 2"/>
          <p:cNvSpPr>
            <a:spLocks noGrp="1"/>
          </p:cNvSpPr>
          <p:nvPr>
            <p:ph idx="1"/>
          </p:nvPr>
        </p:nvSpPr>
        <p:spPr/>
        <p:txBody>
          <a:bodyPr/>
          <a:lstStyle/>
          <a:p>
            <a:pPr algn="just"/>
            <a:r>
              <a:rPr lang="sr-Latn-RS" dirty="0"/>
              <a:t>Zadovoljstvo i produktivnost,</a:t>
            </a:r>
          </a:p>
          <a:p>
            <a:pPr algn="just"/>
            <a:r>
              <a:rPr lang="sr-Latn-RS" dirty="0"/>
              <a:t>Odsustvovanje sa posla – u smislu da ga nema, ili da je smanjeno,</a:t>
            </a:r>
          </a:p>
          <a:p>
            <a:pPr algn="just"/>
            <a:r>
              <a:rPr lang="sr-Latn-RS" dirty="0"/>
              <a:t>Fluktuacija – ostanak na poslu.</a:t>
            </a:r>
            <a:endParaRPr lang="en-US" dirty="0"/>
          </a:p>
        </p:txBody>
      </p:sp>
      <p:sp>
        <p:nvSpPr>
          <p:cNvPr id="4" name="Footer Placeholder 3"/>
          <p:cNvSpPr>
            <a:spLocks noGrp="1"/>
          </p:cNvSpPr>
          <p:nvPr>
            <p:ph type="ftr" sz="quarter" idx="1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spTree>
    <p:extLst>
      <p:ext uri="{BB962C8B-B14F-4D97-AF65-F5344CB8AC3E}">
        <p14:creationId xmlns:p14="http://schemas.microsoft.com/office/powerpoint/2010/main" val="1935702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Organizaciona posvećenost</a:t>
            </a:r>
            <a:endParaRPr lang="en-US" dirty="0"/>
          </a:p>
        </p:txBody>
      </p:sp>
      <p:sp>
        <p:nvSpPr>
          <p:cNvPr id="3" name="Content Placeholder 2"/>
          <p:cNvSpPr>
            <a:spLocks noGrp="1"/>
          </p:cNvSpPr>
          <p:nvPr>
            <p:ph idx="1"/>
          </p:nvPr>
        </p:nvSpPr>
        <p:spPr/>
        <p:txBody>
          <a:bodyPr>
            <a:normAutofit/>
          </a:bodyPr>
          <a:lstStyle/>
          <a:p>
            <a:pPr algn="just"/>
            <a:r>
              <a:rPr lang="sr-Latn-RS" dirty="0"/>
              <a:t>Proširenje zadovoljstva poslom,</a:t>
            </a:r>
          </a:p>
          <a:p>
            <a:pPr algn="just"/>
            <a:r>
              <a:rPr lang="sr-Latn-RS" dirty="0"/>
              <a:t>Objekti posvećenosti su entiteti za koje se pojedinci vezuju na poslu (organizacija, pojedinci, grupe na poslu).</a:t>
            </a:r>
          </a:p>
          <a:p>
            <a:pPr algn="just"/>
            <a:r>
              <a:rPr lang="sr-Latn-RS" dirty="0"/>
              <a:t>Osnova posvećenosti – izvori ili uzroci posvećenosti u koje spadaju:</a:t>
            </a:r>
          </a:p>
          <a:p>
            <a:pPr marL="457200" indent="-457200" algn="just">
              <a:buAutoNum type="arabicParenR"/>
            </a:pPr>
            <a:r>
              <a:rPr lang="sr-Latn-RS" dirty="0"/>
              <a:t>Orijentacija na siguran ulog – kontinuelna posvećenost – osba radi u rganizaciji, jer bi u drugom slučaju izgubio ono na čemu je godinama radio,</a:t>
            </a:r>
          </a:p>
          <a:p>
            <a:pPr marL="457200" indent="-457200" algn="just">
              <a:buAutoNum type="arabicParenR"/>
            </a:pPr>
            <a:r>
              <a:rPr lang="sr-Latn-RS" dirty="0"/>
              <a:t>Saglasnost ciljeva pojedinaca i organizacije – usklađeni i neusklađeni,</a:t>
            </a:r>
          </a:p>
          <a:p>
            <a:pPr marL="457200" indent="-457200" algn="just">
              <a:buAutoNum type="arabicParenR"/>
            </a:pPr>
            <a:r>
              <a:rPr lang="sr-Latn-RS" dirty="0"/>
              <a:t>Normativna posvećenost – osećanje obaveze zaspolenog da ostane u organizaciji.</a:t>
            </a:r>
          </a:p>
          <a:p>
            <a:pPr algn="just"/>
            <a:r>
              <a:rPr lang="sr-Latn-RS" dirty="0"/>
              <a:t>Efekti organizacione posvećenosti su obično visoki.</a:t>
            </a:r>
            <a:endParaRPr lang="en-US" dirty="0"/>
          </a:p>
        </p:txBody>
      </p:sp>
      <p:sp>
        <p:nvSpPr>
          <p:cNvPr id="4" name="Footer Placeholder 3"/>
          <p:cNvSpPr>
            <a:spLocks noGrp="1"/>
          </p:cNvSpPr>
          <p:nvPr>
            <p:ph type="ftr" sz="quarter" idx="1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spTree>
    <p:extLst>
      <p:ext uri="{BB962C8B-B14F-4D97-AF65-F5344CB8AC3E}">
        <p14:creationId xmlns:p14="http://schemas.microsoft.com/office/powerpoint/2010/main" val="2961190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Faktori koji utiču na nivo organizacione posvećenosti</a:t>
            </a:r>
            <a:endParaRPr lang="en-US" dirty="0"/>
          </a:p>
        </p:txBody>
      </p:sp>
      <p:sp>
        <p:nvSpPr>
          <p:cNvPr id="3" name="Content Placeholder 2"/>
          <p:cNvSpPr>
            <a:spLocks noGrp="1"/>
          </p:cNvSpPr>
          <p:nvPr>
            <p:ph idx="1"/>
          </p:nvPr>
        </p:nvSpPr>
        <p:spPr/>
        <p:txBody>
          <a:bodyPr/>
          <a:lstStyle/>
          <a:p>
            <a:r>
              <a:rPr lang="sr-Latn-RS" dirty="0"/>
              <a:t>Karakteristike samog posla (autonomnost, napredak, usavršavanje vode većoj posvećenosti),</a:t>
            </a:r>
          </a:p>
          <a:p>
            <a:r>
              <a:rPr lang="sr-Latn-RS" dirty="0"/>
              <a:t>Priroda nagrade koje se dodeljuje zaposlenom za dobar rad,</a:t>
            </a:r>
          </a:p>
          <a:p>
            <a:r>
              <a:rPr lang="sr-Latn-RS" dirty="0"/>
              <a:t>Mogućnost zapošljavanja – veći sepen posvećenosti imaju oni koji bi teže našli novi posao,</a:t>
            </a:r>
          </a:p>
          <a:p>
            <a:r>
              <a:rPr lang="sr-Latn-RS" dirty="0"/>
              <a:t>Odnos organizacije prema novozaposlenima,</a:t>
            </a:r>
          </a:p>
          <a:p>
            <a:r>
              <a:rPr lang="sr-Latn-RS" dirty="0"/>
              <a:t>Lične karakteristike zaposlenih.</a:t>
            </a:r>
          </a:p>
          <a:p>
            <a:endParaRPr lang="en-US" dirty="0"/>
          </a:p>
        </p:txBody>
      </p:sp>
      <p:sp>
        <p:nvSpPr>
          <p:cNvPr id="4" name="Footer Placeholder 3"/>
          <p:cNvSpPr>
            <a:spLocks noGrp="1"/>
          </p:cNvSpPr>
          <p:nvPr>
            <p:ph type="ftr" sz="quarter" idx="1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spTree>
    <p:extLst>
      <p:ext uri="{BB962C8B-B14F-4D97-AF65-F5344CB8AC3E}">
        <p14:creationId xmlns:p14="http://schemas.microsoft.com/office/powerpoint/2010/main" val="522741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Nezadovoljstvo poslom</a:t>
            </a:r>
            <a:endParaRPr lang="en-US" dirty="0"/>
          </a:p>
        </p:txBody>
      </p:sp>
      <p:sp>
        <p:nvSpPr>
          <p:cNvPr id="3" name="Content Placeholder 2"/>
          <p:cNvSpPr>
            <a:spLocks noGrp="1"/>
          </p:cNvSpPr>
          <p:nvPr>
            <p:ph idx="1"/>
          </p:nvPr>
        </p:nvSpPr>
        <p:spPr/>
        <p:txBody>
          <a:bodyPr/>
          <a:lstStyle/>
          <a:p>
            <a:pPr algn="just"/>
            <a:r>
              <a:rPr lang="sr-Latn-RS" dirty="0"/>
              <a:t>Napuštanje – odlazak sa posla,</a:t>
            </a:r>
          </a:p>
          <a:p>
            <a:pPr algn="just"/>
            <a:r>
              <a:rPr lang="sr-Latn-RS" dirty="0"/>
              <a:t>Zanemarivanje – pasivno puštanje da se situacija pogorša,</a:t>
            </a:r>
          </a:p>
          <a:p>
            <a:pPr algn="just"/>
            <a:r>
              <a:rPr lang="sr-Latn-RS" dirty="0"/>
              <a:t>Protestovanje – aktivno zalaganje da se otklone uzroci nezadovoljstva</a:t>
            </a:r>
          </a:p>
          <a:p>
            <a:pPr algn="just"/>
            <a:r>
              <a:rPr lang="sr-Latn-RS" dirty="0"/>
              <a:t>Lojalnost – čekanje da se stvari poprave.</a:t>
            </a:r>
            <a:endParaRPr lang="en-US" dirty="0"/>
          </a:p>
        </p:txBody>
      </p:sp>
      <p:sp>
        <p:nvSpPr>
          <p:cNvPr id="4" name="Footer Placeholder 3"/>
          <p:cNvSpPr>
            <a:spLocks noGrp="1"/>
          </p:cNvSpPr>
          <p:nvPr>
            <p:ph type="ftr" sz="quarter" idx="1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spTree>
    <p:extLst>
      <p:ext uri="{BB962C8B-B14F-4D97-AF65-F5344CB8AC3E}">
        <p14:creationId xmlns:p14="http://schemas.microsoft.com/office/powerpoint/2010/main" val="3373746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Šta je motivacija?</a:t>
            </a:r>
            <a:endParaRPr lang="en-US" dirty="0"/>
          </a:p>
        </p:txBody>
      </p:sp>
      <p:sp>
        <p:nvSpPr>
          <p:cNvPr id="3" name="Content Placeholder 2"/>
          <p:cNvSpPr>
            <a:spLocks noGrp="1"/>
          </p:cNvSpPr>
          <p:nvPr>
            <p:ph idx="1"/>
          </p:nvPr>
        </p:nvSpPr>
        <p:spPr/>
        <p:txBody>
          <a:bodyPr>
            <a:normAutofit lnSpcReduction="10000"/>
          </a:bodyPr>
          <a:lstStyle/>
          <a:p>
            <a:r>
              <a:rPr lang="sr-Latn-RS" dirty="0"/>
              <a:t>Proces pokretanja i usmeravanja ljudskog ponašanja ka određenom cilju.</a:t>
            </a:r>
          </a:p>
          <a:p>
            <a:r>
              <a:rPr lang="sr-Latn-RS" dirty="0"/>
              <a:t>Zasnovan je na tri elemnta: </a:t>
            </a:r>
          </a:p>
          <a:p>
            <a:pPr>
              <a:buFontTx/>
              <a:buChar char="-"/>
            </a:pPr>
            <a:r>
              <a:rPr lang="sr-Latn-RS" b="1" dirty="0"/>
              <a:t>potrebi</a:t>
            </a:r>
            <a:r>
              <a:rPr lang="sr-Latn-RS" dirty="0"/>
              <a:t>: stanje nedostatka, fizičkog, ili psihološkog, postojanje dizbalnsa</a:t>
            </a:r>
          </a:p>
          <a:p>
            <a:pPr>
              <a:buFontTx/>
              <a:buChar char="-"/>
            </a:pPr>
            <a:r>
              <a:rPr lang="sr-Latn-RS" b="1" dirty="0"/>
              <a:t>pokretu</a:t>
            </a:r>
            <a:r>
              <a:rPr lang="sr-Latn-RS" dirty="0"/>
              <a:t>: akcija koju čovek preduzima da bi otklonio nedostatak</a:t>
            </a:r>
          </a:p>
          <a:p>
            <a:pPr>
              <a:buFontTx/>
              <a:buChar char="-"/>
            </a:pPr>
            <a:r>
              <a:rPr lang="sr-Latn-RS" b="1" dirty="0"/>
              <a:t>cilju</a:t>
            </a:r>
            <a:r>
              <a:rPr lang="sr-Latn-RS" dirty="0"/>
              <a:t>: momenat nakon koga stiže nagrada.</a:t>
            </a:r>
          </a:p>
          <a:p>
            <a:pPr marL="0" indent="0">
              <a:buNone/>
            </a:pPr>
            <a:endParaRPr lang="sr-Latn-RS" dirty="0"/>
          </a:p>
          <a:p>
            <a:pPr marL="0" indent="0">
              <a:buNone/>
            </a:pPr>
            <a:r>
              <a:rPr lang="sr-Latn-RS" dirty="0"/>
              <a:t>Tri dimenzije motivacije su:</a:t>
            </a:r>
          </a:p>
          <a:p>
            <a:pPr>
              <a:buFontTx/>
              <a:buChar char="-"/>
            </a:pPr>
            <a:r>
              <a:rPr lang="sr-Latn-RS" b="1" dirty="0"/>
              <a:t>Pravac</a:t>
            </a:r>
          </a:p>
          <a:p>
            <a:pPr>
              <a:buFontTx/>
              <a:buChar char="-"/>
            </a:pPr>
            <a:r>
              <a:rPr lang="sr-Latn-RS" b="1" dirty="0"/>
              <a:t>Intezitet</a:t>
            </a:r>
          </a:p>
          <a:p>
            <a:pPr>
              <a:buFontTx/>
              <a:buChar char="-"/>
            </a:pPr>
            <a:r>
              <a:rPr lang="sr-Latn-RS" b="1" dirty="0"/>
              <a:t>Postojanost</a:t>
            </a:r>
            <a:endParaRPr lang="en-US" b="1" dirty="0"/>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pic>
        <p:nvPicPr>
          <p:cNvPr id="5" name="Picture 4"/>
          <p:cNvPicPr>
            <a:picLocks noChangeAspect="1"/>
          </p:cNvPicPr>
          <p:nvPr/>
        </p:nvPicPr>
        <p:blipFill>
          <a:blip r:embed="rId2"/>
          <a:stretch>
            <a:fillRect/>
          </a:stretch>
        </p:blipFill>
        <p:spPr>
          <a:xfrm>
            <a:off x="7633251" y="3975652"/>
            <a:ext cx="4015409" cy="2745318"/>
          </a:xfrm>
          <a:prstGeom prst="rect">
            <a:avLst/>
          </a:prstGeom>
        </p:spPr>
      </p:pic>
    </p:spTree>
    <p:extLst>
      <p:ext uri="{BB962C8B-B14F-4D97-AF65-F5344CB8AC3E}">
        <p14:creationId xmlns:p14="http://schemas.microsoft.com/office/powerpoint/2010/main" val="1106807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literatura</a:t>
            </a:r>
            <a:endParaRPr lang="en-US" dirty="0"/>
          </a:p>
        </p:txBody>
      </p:sp>
      <p:sp>
        <p:nvSpPr>
          <p:cNvPr id="3" name="Content Placeholder 2"/>
          <p:cNvSpPr>
            <a:spLocks noGrp="1"/>
          </p:cNvSpPr>
          <p:nvPr>
            <p:ph idx="1"/>
          </p:nvPr>
        </p:nvSpPr>
        <p:spPr/>
        <p:txBody>
          <a:bodyPr/>
          <a:lstStyle/>
          <a:p>
            <a:r>
              <a:rPr lang="en-US" dirty="0" err="1"/>
              <a:t>Janjićević</a:t>
            </a:r>
            <a:r>
              <a:rPr lang="en-US" dirty="0"/>
              <a:t>, </a:t>
            </a:r>
            <a:r>
              <a:rPr lang="en-US" dirty="0" err="1"/>
              <a:t>Nebojša</a:t>
            </a:r>
            <a:r>
              <a:rPr lang="en-US" dirty="0"/>
              <a:t>, </a:t>
            </a:r>
            <a:r>
              <a:rPr lang="en-US" dirty="0" err="1"/>
              <a:t>Organizaciono</a:t>
            </a:r>
            <a:r>
              <a:rPr lang="en-US" dirty="0"/>
              <a:t> </a:t>
            </a:r>
            <a:r>
              <a:rPr lang="en-US" dirty="0" err="1"/>
              <a:t>ponašanje</a:t>
            </a:r>
            <a:r>
              <a:rPr lang="en-US" dirty="0"/>
              <a:t>, Data status, Beograd, 2009.</a:t>
            </a:r>
          </a:p>
          <a:p>
            <a:endParaRPr lang="en-US"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890684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Teorije motivacije: Teorija hijerarhije potreba</a:t>
            </a:r>
            <a:endParaRPr lang="en-US" dirty="0"/>
          </a:p>
        </p:txBody>
      </p:sp>
      <p:sp>
        <p:nvSpPr>
          <p:cNvPr id="3" name="Content Placeholder 2"/>
          <p:cNvSpPr>
            <a:spLocks noGrp="1"/>
          </p:cNvSpPr>
          <p:nvPr>
            <p:ph idx="1"/>
          </p:nvPr>
        </p:nvSpPr>
        <p:spPr>
          <a:xfrm>
            <a:off x="685800" y="2194560"/>
            <a:ext cx="10820400" cy="4460240"/>
          </a:xfrm>
        </p:spPr>
        <p:txBody>
          <a:bodyPr>
            <a:normAutofit fontScale="92500" lnSpcReduction="10000"/>
          </a:bodyPr>
          <a:lstStyle/>
          <a:p>
            <a:pPr marL="0" indent="0">
              <a:buNone/>
            </a:pPr>
            <a:r>
              <a:rPr lang="sr-Latn-RS" b="1" u="sng" dirty="0"/>
              <a:t>Albert Maslov </a:t>
            </a:r>
            <a:r>
              <a:rPr lang="sr-Latn-RS" dirty="0"/>
              <a:t>je otkrio da ljude pokreće pet grupa potreba koje su hijerahiski uređene:</a:t>
            </a:r>
          </a:p>
          <a:p>
            <a:r>
              <a:rPr lang="en-US" b="1" dirty="0" err="1"/>
              <a:t>Fiziološke</a:t>
            </a:r>
            <a:r>
              <a:rPr lang="en-US" b="1" dirty="0"/>
              <a:t> </a:t>
            </a:r>
            <a:r>
              <a:rPr lang="en-US" b="1" dirty="0" err="1"/>
              <a:t>potrebe</a:t>
            </a:r>
            <a:r>
              <a:rPr lang="en-US" dirty="0"/>
              <a:t>: </a:t>
            </a:r>
            <a:r>
              <a:rPr lang="en-US" dirty="0" err="1"/>
              <a:t>potreba</a:t>
            </a:r>
            <a:r>
              <a:rPr lang="en-US" dirty="0"/>
              <a:t> </a:t>
            </a:r>
            <a:r>
              <a:rPr lang="en-US" dirty="0" err="1"/>
              <a:t>za</a:t>
            </a:r>
            <a:r>
              <a:rPr lang="en-US" dirty="0"/>
              <a:t> </a:t>
            </a:r>
            <a:r>
              <a:rPr lang="en-US" dirty="0" err="1"/>
              <a:t>hranom</a:t>
            </a:r>
            <a:r>
              <a:rPr lang="en-US" dirty="0"/>
              <a:t>, </a:t>
            </a:r>
            <a:r>
              <a:rPr lang="en-US" dirty="0" err="1"/>
              <a:t>vodom</a:t>
            </a:r>
            <a:r>
              <a:rPr lang="en-US" dirty="0"/>
              <a:t>, </a:t>
            </a:r>
            <a:r>
              <a:rPr lang="en-US" dirty="0" err="1"/>
              <a:t>vazduhom</a:t>
            </a:r>
            <a:r>
              <a:rPr lang="en-US" dirty="0"/>
              <a:t>, </a:t>
            </a:r>
            <a:r>
              <a:rPr lang="en-US" dirty="0" err="1"/>
              <a:t>snom</a:t>
            </a:r>
            <a:r>
              <a:rPr lang="en-US" dirty="0"/>
              <a:t>, </a:t>
            </a:r>
            <a:r>
              <a:rPr lang="en-US" dirty="0" err="1"/>
              <a:t>seksom</a:t>
            </a:r>
            <a:r>
              <a:rPr lang="en-US" dirty="0"/>
              <a:t>; </a:t>
            </a:r>
          </a:p>
          <a:p>
            <a:r>
              <a:rPr lang="en-US" b="1" dirty="0" err="1"/>
              <a:t>Potrebe</a:t>
            </a:r>
            <a:r>
              <a:rPr lang="en-US" b="1" dirty="0"/>
              <a:t> </a:t>
            </a:r>
            <a:r>
              <a:rPr lang="en-US" b="1" dirty="0" err="1"/>
              <a:t>za</a:t>
            </a:r>
            <a:r>
              <a:rPr lang="en-US" b="1" dirty="0"/>
              <a:t> </a:t>
            </a:r>
            <a:r>
              <a:rPr lang="en-US" b="1" dirty="0" err="1"/>
              <a:t>sigurnošću</a:t>
            </a:r>
            <a:r>
              <a:rPr lang="en-US" dirty="0"/>
              <a:t>: </a:t>
            </a:r>
            <a:r>
              <a:rPr lang="en-US" dirty="0" err="1"/>
              <a:t>neugroženost</a:t>
            </a:r>
            <a:r>
              <a:rPr lang="en-US" dirty="0"/>
              <a:t> </a:t>
            </a:r>
            <a:r>
              <a:rPr lang="en-US" dirty="0" err="1"/>
              <a:t>života</a:t>
            </a:r>
            <a:r>
              <a:rPr lang="en-US" dirty="0"/>
              <a:t>, </a:t>
            </a:r>
            <a:r>
              <a:rPr lang="en-US" dirty="0" err="1"/>
              <a:t>stalan</a:t>
            </a:r>
            <a:r>
              <a:rPr lang="en-US" dirty="0"/>
              <a:t> </a:t>
            </a:r>
            <a:r>
              <a:rPr lang="en-US" dirty="0" err="1"/>
              <a:t>posao</a:t>
            </a:r>
            <a:r>
              <a:rPr lang="en-US" dirty="0"/>
              <a:t>, </a:t>
            </a:r>
            <a:r>
              <a:rPr lang="en-US" dirty="0" err="1"/>
              <a:t>sigurnost</a:t>
            </a:r>
            <a:r>
              <a:rPr lang="en-US" dirty="0"/>
              <a:t> </a:t>
            </a:r>
            <a:r>
              <a:rPr lang="en-US" dirty="0" err="1"/>
              <a:t>porodice</a:t>
            </a:r>
            <a:r>
              <a:rPr lang="en-US" dirty="0"/>
              <a:t>, </a:t>
            </a:r>
            <a:r>
              <a:rPr lang="en-US" dirty="0" err="1"/>
              <a:t>zdravlja</a:t>
            </a:r>
            <a:r>
              <a:rPr lang="en-US" dirty="0"/>
              <a:t>, </a:t>
            </a:r>
            <a:r>
              <a:rPr lang="en-US" dirty="0" err="1"/>
              <a:t>imovine</a:t>
            </a:r>
            <a:r>
              <a:rPr lang="en-US" dirty="0"/>
              <a:t>; </a:t>
            </a:r>
          </a:p>
          <a:p>
            <a:r>
              <a:rPr lang="en-US" b="1" dirty="0" err="1"/>
              <a:t>Potrebe</a:t>
            </a:r>
            <a:r>
              <a:rPr lang="en-US" b="1" dirty="0"/>
              <a:t> </a:t>
            </a:r>
            <a:r>
              <a:rPr lang="en-US" b="1" dirty="0" err="1"/>
              <a:t>za</a:t>
            </a:r>
            <a:r>
              <a:rPr lang="en-US" b="1" dirty="0"/>
              <a:t> </a:t>
            </a:r>
            <a:r>
              <a:rPr lang="en-US" b="1" dirty="0" err="1"/>
              <a:t>pripadnošću</a:t>
            </a:r>
            <a:r>
              <a:rPr lang="en-US" dirty="0"/>
              <a:t>: </a:t>
            </a:r>
            <a:r>
              <a:rPr lang="en-US" dirty="0" err="1"/>
              <a:t>prijateljstvo</a:t>
            </a:r>
            <a:r>
              <a:rPr lang="en-US" dirty="0"/>
              <a:t>, </a:t>
            </a:r>
            <a:r>
              <a:rPr lang="en-US" dirty="0" err="1"/>
              <a:t>porodica</a:t>
            </a:r>
            <a:r>
              <a:rPr lang="en-US" dirty="0"/>
              <a:t>, </a:t>
            </a:r>
            <a:r>
              <a:rPr lang="en-US" dirty="0" err="1"/>
              <a:t>seksualna</a:t>
            </a:r>
            <a:r>
              <a:rPr lang="en-US" dirty="0"/>
              <a:t> </a:t>
            </a:r>
            <a:r>
              <a:rPr lang="en-US" dirty="0" err="1"/>
              <a:t>intimnost</a:t>
            </a:r>
            <a:r>
              <a:rPr lang="en-US" dirty="0"/>
              <a:t>; </a:t>
            </a:r>
          </a:p>
          <a:p>
            <a:r>
              <a:rPr lang="en-US" b="1" dirty="0" err="1"/>
              <a:t>Potreba</a:t>
            </a:r>
            <a:r>
              <a:rPr lang="en-US" b="1" dirty="0"/>
              <a:t> </a:t>
            </a:r>
            <a:r>
              <a:rPr lang="en-US" b="1" dirty="0" err="1"/>
              <a:t>za</a:t>
            </a:r>
            <a:r>
              <a:rPr lang="en-US" b="1" dirty="0"/>
              <a:t> </a:t>
            </a:r>
            <a:r>
              <a:rPr lang="en-US" b="1" dirty="0" err="1"/>
              <a:t>uvažavanjem</a:t>
            </a:r>
            <a:r>
              <a:rPr lang="en-US" dirty="0"/>
              <a:t>: </a:t>
            </a:r>
            <a:r>
              <a:rPr lang="en-US" dirty="0" err="1"/>
              <a:t>samopoštovanje</a:t>
            </a:r>
            <a:r>
              <a:rPr lang="en-US" dirty="0"/>
              <a:t>, </a:t>
            </a:r>
            <a:r>
              <a:rPr lang="en-US" dirty="0" err="1"/>
              <a:t>uspeh</a:t>
            </a:r>
            <a:r>
              <a:rPr lang="en-US" dirty="0"/>
              <a:t>, </a:t>
            </a:r>
            <a:r>
              <a:rPr lang="en-US" dirty="0" err="1"/>
              <a:t>poštovanje</a:t>
            </a:r>
            <a:r>
              <a:rPr lang="en-US" dirty="0"/>
              <a:t> </a:t>
            </a:r>
            <a:r>
              <a:rPr lang="en-US" dirty="0" err="1"/>
              <a:t>drugih</a:t>
            </a:r>
            <a:r>
              <a:rPr lang="en-US" dirty="0"/>
              <a:t>, </a:t>
            </a:r>
            <a:r>
              <a:rPr lang="en-US" dirty="0" err="1"/>
              <a:t>priznanja</a:t>
            </a:r>
            <a:r>
              <a:rPr lang="en-US" dirty="0"/>
              <a:t> </a:t>
            </a:r>
            <a:r>
              <a:rPr lang="en-US" dirty="0" err="1"/>
              <a:t>svojih</a:t>
            </a:r>
            <a:r>
              <a:rPr lang="en-US" dirty="0"/>
              <a:t> </a:t>
            </a:r>
            <a:r>
              <a:rPr lang="en-US" dirty="0" err="1"/>
              <a:t>uspeha</a:t>
            </a:r>
            <a:r>
              <a:rPr lang="en-US" dirty="0"/>
              <a:t>; </a:t>
            </a:r>
          </a:p>
          <a:p>
            <a:r>
              <a:rPr lang="en-US" b="1" dirty="0" err="1"/>
              <a:t>Potreba</a:t>
            </a:r>
            <a:r>
              <a:rPr lang="en-US" b="1" dirty="0"/>
              <a:t> </a:t>
            </a:r>
            <a:r>
              <a:rPr lang="en-US" b="1" dirty="0" err="1"/>
              <a:t>za</a:t>
            </a:r>
            <a:r>
              <a:rPr lang="en-US" b="1" dirty="0"/>
              <a:t> </a:t>
            </a:r>
            <a:r>
              <a:rPr lang="en-US" b="1" dirty="0" err="1"/>
              <a:t>samoostvarenjem</a:t>
            </a:r>
            <a:r>
              <a:rPr lang="en-US" dirty="0"/>
              <a:t>: </a:t>
            </a:r>
            <a:r>
              <a:rPr lang="en-US" dirty="0" err="1"/>
              <a:t>moralnost</a:t>
            </a:r>
            <a:r>
              <a:rPr lang="en-US" dirty="0"/>
              <a:t>, </a:t>
            </a:r>
            <a:r>
              <a:rPr lang="en-US" dirty="0" err="1"/>
              <a:t>kreativnost</a:t>
            </a:r>
            <a:r>
              <a:rPr lang="en-US" dirty="0"/>
              <a:t>, </a:t>
            </a:r>
            <a:r>
              <a:rPr lang="en-US" dirty="0" err="1"/>
              <a:t>spontanost</a:t>
            </a:r>
            <a:r>
              <a:rPr lang="en-US" dirty="0"/>
              <a:t>, </a:t>
            </a:r>
            <a:r>
              <a:rPr lang="en-US" dirty="0" err="1"/>
              <a:t>rešavanje</a:t>
            </a:r>
            <a:r>
              <a:rPr lang="en-US" dirty="0"/>
              <a:t> </a:t>
            </a:r>
            <a:r>
              <a:rPr lang="en-US" dirty="0" err="1"/>
              <a:t>problema</a:t>
            </a:r>
            <a:r>
              <a:rPr lang="en-US" dirty="0"/>
              <a:t>, </a:t>
            </a:r>
            <a:r>
              <a:rPr lang="en-US" dirty="0" err="1"/>
              <a:t>manjak</a:t>
            </a:r>
            <a:r>
              <a:rPr lang="en-US" dirty="0"/>
              <a:t> </a:t>
            </a:r>
            <a:r>
              <a:rPr lang="en-US" dirty="0" err="1"/>
              <a:t>predrasuda</a:t>
            </a:r>
            <a:r>
              <a:rPr lang="en-US" dirty="0"/>
              <a:t>, </a:t>
            </a:r>
            <a:r>
              <a:rPr lang="en-US" dirty="0" err="1"/>
              <a:t>prihvatanje</a:t>
            </a:r>
            <a:r>
              <a:rPr lang="en-US" dirty="0"/>
              <a:t> </a:t>
            </a:r>
            <a:r>
              <a:rPr lang="en-US" dirty="0" err="1"/>
              <a:t>činjenica</a:t>
            </a:r>
            <a:r>
              <a:rPr lang="en-US" dirty="0"/>
              <a:t>.</a:t>
            </a:r>
          </a:p>
          <a:p>
            <a:endParaRPr lang="en-US" dirty="0"/>
          </a:p>
          <a:p>
            <a:r>
              <a:rPr lang="en-US" dirty="0" err="1"/>
              <a:t>Četiri</a:t>
            </a:r>
            <a:r>
              <a:rPr lang="en-US" dirty="0"/>
              <a:t> </a:t>
            </a:r>
            <a:r>
              <a:rPr lang="en-US" dirty="0" err="1"/>
              <a:t>niža</a:t>
            </a:r>
            <a:r>
              <a:rPr lang="en-US" dirty="0"/>
              <a:t> </a:t>
            </a:r>
            <a:r>
              <a:rPr lang="en-US" dirty="0" err="1"/>
              <a:t>nivoa</a:t>
            </a:r>
            <a:r>
              <a:rPr lang="en-US" dirty="0"/>
              <a:t> (</a:t>
            </a:r>
            <a:r>
              <a:rPr lang="en-US" dirty="0" err="1"/>
              <a:t>fiziološke</a:t>
            </a:r>
            <a:r>
              <a:rPr lang="en-US" dirty="0"/>
              <a:t> </a:t>
            </a:r>
            <a:r>
              <a:rPr lang="en-US" dirty="0" err="1"/>
              <a:t>potrebe</a:t>
            </a:r>
            <a:r>
              <a:rPr lang="en-US" dirty="0"/>
              <a:t>, </a:t>
            </a:r>
            <a:r>
              <a:rPr lang="en-US" dirty="0" err="1"/>
              <a:t>sigurnost</a:t>
            </a:r>
            <a:r>
              <a:rPr lang="en-US" dirty="0"/>
              <a:t>, </a:t>
            </a:r>
            <a:r>
              <a:rPr lang="en-US" dirty="0" err="1"/>
              <a:t>pripadnost</a:t>
            </a:r>
            <a:r>
              <a:rPr lang="en-US" dirty="0"/>
              <a:t> </a:t>
            </a:r>
            <a:r>
              <a:rPr lang="en-US" dirty="0" err="1"/>
              <a:t>i</a:t>
            </a:r>
            <a:r>
              <a:rPr lang="en-US" dirty="0"/>
              <a:t> </a:t>
            </a:r>
            <a:r>
              <a:rPr lang="en-US" dirty="0" err="1"/>
              <a:t>poštovanje</a:t>
            </a:r>
            <a:r>
              <a:rPr lang="en-US" dirty="0"/>
              <a:t>) </a:t>
            </a:r>
            <a:r>
              <a:rPr lang="en-US" dirty="0" err="1"/>
              <a:t>su</a:t>
            </a:r>
            <a:r>
              <a:rPr lang="en-US" dirty="0"/>
              <a:t> </a:t>
            </a:r>
            <a:r>
              <a:rPr lang="en-US" dirty="0" err="1"/>
              <a:t>grupisani</a:t>
            </a:r>
            <a:r>
              <a:rPr lang="en-US" dirty="0"/>
              <a:t> </a:t>
            </a:r>
            <a:r>
              <a:rPr lang="en-US" dirty="0" err="1"/>
              <a:t>kao</a:t>
            </a:r>
            <a:r>
              <a:rPr lang="en-US" dirty="0"/>
              <a:t> </a:t>
            </a:r>
            <a:r>
              <a:rPr lang="en-US" dirty="0" err="1"/>
              <a:t>potrebe</a:t>
            </a:r>
            <a:r>
              <a:rPr lang="en-US" dirty="0"/>
              <a:t> </a:t>
            </a:r>
            <a:r>
              <a:rPr lang="en-US" dirty="0" err="1"/>
              <a:t>nedostatka</a:t>
            </a:r>
            <a:r>
              <a:rPr lang="en-US" dirty="0"/>
              <a:t>, </a:t>
            </a:r>
            <a:r>
              <a:rPr lang="en-US" dirty="0" err="1"/>
              <a:t>koje</a:t>
            </a:r>
            <a:r>
              <a:rPr lang="en-US" dirty="0"/>
              <a:t> se </a:t>
            </a:r>
            <a:r>
              <a:rPr lang="en-US" dirty="0" err="1"/>
              <a:t>vezuju</a:t>
            </a:r>
            <a:r>
              <a:rPr lang="en-US" dirty="0"/>
              <a:t> </a:t>
            </a:r>
            <a:r>
              <a:rPr lang="en-US" dirty="0" err="1"/>
              <a:t>za</a:t>
            </a:r>
            <a:r>
              <a:rPr lang="en-US" dirty="0"/>
              <a:t> </a:t>
            </a:r>
            <a:r>
              <a:rPr lang="en-US" dirty="0" err="1"/>
              <a:t>fizičke</a:t>
            </a:r>
            <a:r>
              <a:rPr lang="en-US" dirty="0"/>
              <a:t> </a:t>
            </a:r>
            <a:r>
              <a:rPr lang="en-US" dirty="0" err="1"/>
              <a:t>potrebe</a:t>
            </a:r>
            <a:r>
              <a:rPr lang="en-US" dirty="0"/>
              <a:t>. </a:t>
            </a:r>
            <a:r>
              <a:rPr lang="en-US" dirty="0" err="1"/>
              <a:t>Zadovoljenje</a:t>
            </a:r>
            <a:r>
              <a:rPr lang="en-US" dirty="0"/>
              <a:t> </a:t>
            </a:r>
            <a:r>
              <a:rPr lang="en-US" dirty="0" err="1"/>
              <a:t>ovih</a:t>
            </a:r>
            <a:r>
              <a:rPr lang="en-US" dirty="0"/>
              <a:t> </a:t>
            </a:r>
            <a:r>
              <a:rPr lang="en-US" dirty="0" err="1"/>
              <a:t>potreba</a:t>
            </a:r>
            <a:r>
              <a:rPr lang="en-US" dirty="0"/>
              <a:t> </a:t>
            </a:r>
            <a:r>
              <a:rPr lang="en-US" dirty="0" err="1"/>
              <a:t>pomaže</a:t>
            </a:r>
            <a:r>
              <a:rPr lang="en-US" dirty="0"/>
              <a:t> </a:t>
            </a:r>
            <a:r>
              <a:rPr lang="en-US" dirty="0" err="1"/>
              <a:t>osobi</a:t>
            </a:r>
            <a:r>
              <a:rPr lang="en-US" dirty="0"/>
              <a:t> da </a:t>
            </a:r>
            <a:r>
              <a:rPr lang="en-US" dirty="0" err="1"/>
              <a:t>raste</a:t>
            </a:r>
            <a:r>
              <a:rPr lang="en-US" dirty="0"/>
              <a:t> </a:t>
            </a:r>
            <a:r>
              <a:rPr lang="en-US" dirty="0" err="1"/>
              <a:t>i</a:t>
            </a:r>
            <a:r>
              <a:rPr lang="en-US" dirty="0"/>
              <a:t> </a:t>
            </a:r>
            <a:r>
              <a:rPr lang="en-US" dirty="0" err="1"/>
              <a:t>razvija</a:t>
            </a:r>
            <a:r>
              <a:rPr lang="en-US" dirty="0"/>
              <a:t> se </a:t>
            </a:r>
            <a:r>
              <a:rPr lang="en-US" dirty="0" err="1"/>
              <a:t>kao</a:t>
            </a:r>
            <a:r>
              <a:rPr lang="en-US" dirty="0"/>
              <a:t> </a:t>
            </a:r>
            <a:r>
              <a:rPr lang="en-US" dirty="0" err="1"/>
              <a:t>ljudsko</a:t>
            </a:r>
            <a:r>
              <a:rPr lang="en-US" dirty="0"/>
              <a:t> </a:t>
            </a:r>
            <a:r>
              <a:rPr lang="en-US" dirty="0" err="1"/>
              <a:t>biće</a:t>
            </a:r>
            <a:r>
              <a:rPr lang="en-US" dirty="0"/>
              <a:t>. </a:t>
            </a:r>
          </a:p>
          <a:p>
            <a:r>
              <a:rPr lang="en-US" dirty="0" err="1"/>
              <a:t>Za</a:t>
            </a:r>
            <a:r>
              <a:rPr lang="en-US" dirty="0"/>
              <a:t> </a:t>
            </a:r>
            <a:r>
              <a:rPr lang="en-US" dirty="0" err="1"/>
              <a:t>razliku</a:t>
            </a:r>
            <a:r>
              <a:rPr lang="en-US" dirty="0"/>
              <a:t> od </a:t>
            </a:r>
            <a:r>
              <a:rPr lang="en-US" dirty="0" err="1"/>
              <a:t>njih</a:t>
            </a:r>
            <a:r>
              <a:rPr lang="en-US" dirty="0"/>
              <a:t> </a:t>
            </a:r>
            <a:r>
              <a:rPr lang="en-US" dirty="0" err="1"/>
              <a:t>koje</a:t>
            </a:r>
            <a:r>
              <a:rPr lang="en-US" dirty="0"/>
              <a:t> se </a:t>
            </a:r>
            <a:r>
              <a:rPr lang="en-US" dirty="0" err="1"/>
              <a:t>moraju</a:t>
            </a:r>
            <a:r>
              <a:rPr lang="en-US" dirty="0"/>
              <a:t> </a:t>
            </a:r>
            <a:r>
              <a:rPr lang="en-US" dirty="0" err="1"/>
              <a:t>zadovoljiti</a:t>
            </a:r>
            <a:r>
              <a:rPr lang="en-US" dirty="0"/>
              <a:t>, </a:t>
            </a:r>
            <a:r>
              <a:rPr lang="en-US" dirty="0" err="1"/>
              <a:t>potrebe</a:t>
            </a:r>
            <a:r>
              <a:rPr lang="en-US" dirty="0"/>
              <a:t> </a:t>
            </a:r>
            <a:r>
              <a:rPr lang="en-US" dirty="0" err="1"/>
              <a:t>rasta</a:t>
            </a:r>
            <a:r>
              <a:rPr lang="en-US" dirty="0"/>
              <a:t> (</a:t>
            </a:r>
            <a:r>
              <a:rPr lang="en-US" dirty="0" err="1"/>
              <a:t>samoostvarenje</a:t>
            </a:r>
            <a:r>
              <a:rPr lang="en-US" dirty="0"/>
              <a:t>) se </a:t>
            </a:r>
            <a:r>
              <a:rPr lang="en-US" dirty="0" err="1"/>
              <a:t>stalno</a:t>
            </a:r>
            <a:r>
              <a:rPr lang="en-US" dirty="0"/>
              <a:t> </a:t>
            </a:r>
            <a:r>
              <a:rPr lang="en-US" dirty="0" err="1"/>
              <a:t>razvijaju</a:t>
            </a:r>
            <a:r>
              <a:rPr lang="en-US" dirty="0"/>
              <a:t>. </a:t>
            </a:r>
            <a:r>
              <a:rPr lang="en-US" dirty="0" err="1"/>
              <a:t>Osnovna</a:t>
            </a:r>
            <a:r>
              <a:rPr lang="en-US" dirty="0"/>
              <a:t> </a:t>
            </a:r>
            <a:r>
              <a:rPr lang="en-US" dirty="0" err="1"/>
              <a:t>pretpostavka</a:t>
            </a:r>
            <a:r>
              <a:rPr lang="en-US" dirty="0"/>
              <a:t> je da se </a:t>
            </a:r>
            <a:r>
              <a:rPr lang="en-US" dirty="0" err="1"/>
              <a:t>više</a:t>
            </a:r>
            <a:r>
              <a:rPr lang="en-US" dirty="0"/>
              <a:t> </a:t>
            </a:r>
            <a:r>
              <a:rPr lang="en-US" dirty="0" err="1"/>
              <a:t>potrebe</a:t>
            </a:r>
            <a:r>
              <a:rPr lang="en-US" dirty="0"/>
              <a:t> </a:t>
            </a:r>
            <a:r>
              <a:rPr lang="en-US" dirty="0" err="1"/>
              <a:t>iz</a:t>
            </a:r>
            <a:r>
              <a:rPr lang="en-US" dirty="0"/>
              <a:t> </a:t>
            </a:r>
            <a:r>
              <a:rPr lang="en-US" dirty="0" err="1"/>
              <a:t>ove</a:t>
            </a:r>
            <a:r>
              <a:rPr lang="en-US" dirty="0"/>
              <a:t> </a:t>
            </a:r>
            <a:r>
              <a:rPr lang="en-US" dirty="0" err="1"/>
              <a:t>hijerarhije</a:t>
            </a:r>
            <a:r>
              <a:rPr lang="en-US" dirty="0"/>
              <a:t> </a:t>
            </a:r>
            <a:r>
              <a:rPr lang="en-US" dirty="0" err="1"/>
              <a:t>pojavljuju</a:t>
            </a:r>
            <a:r>
              <a:rPr lang="en-US" dirty="0"/>
              <a:t> </a:t>
            </a:r>
            <a:r>
              <a:rPr lang="en-US" dirty="0" err="1"/>
              <a:t>tek</a:t>
            </a:r>
            <a:r>
              <a:rPr lang="en-US" dirty="0"/>
              <a:t> </a:t>
            </a:r>
            <a:r>
              <a:rPr lang="en-US" dirty="0" err="1"/>
              <a:t>nakon</a:t>
            </a:r>
            <a:r>
              <a:rPr lang="en-US" dirty="0"/>
              <a:t> </a:t>
            </a:r>
            <a:r>
              <a:rPr lang="en-US" dirty="0" err="1"/>
              <a:t>što</a:t>
            </a:r>
            <a:r>
              <a:rPr lang="en-US" dirty="0"/>
              <a:t> </a:t>
            </a:r>
            <a:r>
              <a:rPr lang="en-US" dirty="0" err="1"/>
              <a:t>su</a:t>
            </a:r>
            <a:r>
              <a:rPr lang="en-US" dirty="0"/>
              <a:t> </a:t>
            </a:r>
            <a:r>
              <a:rPr lang="en-US" dirty="0" err="1"/>
              <a:t>zadovoljene</a:t>
            </a:r>
            <a:r>
              <a:rPr lang="en-US" dirty="0"/>
              <a:t>, </a:t>
            </a:r>
            <a:r>
              <a:rPr lang="en-US" dirty="0" err="1"/>
              <a:t>većinom</a:t>
            </a:r>
            <a:r>
              <a:rPr lang="en-US" dirty="0"/>
              <a:t> </a:t>
            </a:r>
            <a:r>
              <a:rPr lang="en-US" dirty="0" err="1"/>
              <a:t>ili</a:t>
            </a:r>
            <a:r>
              <a:rPr lang="en-US" dirty="0"/>
              <a:t> </a:t>
            </a:r>
            <a:r>
              <a:rPr lang="en-US" dirty="0" err="1"/>
              <a:t>potpuno</a:t>
            </a:r>
            <a:r>
              <a:rPr lang="en-US" dirty="0"/>
              <a:t>, </a:t>
            </a:r>
            <a:r>
              <a:rPr lang="en-US" dirty="0" err="1"/>
              <a:t>sve</a:t>
            </a:r>
            <a:r>
              <a:rPr lang="en-US" dirty="0"/>
              <a:t> </a:t>
            </a:r>
            <a:r>
              <a:rPr lang="en-US" dirty="0" err="1"/>
              <a:t>potrebe</a:t>
            </a:r>
            <a:r>
              <a:rPr lang="en-US" dirty="0"/>
              <a:t> </a:t>
            </a:r>
            <a:r>
              <a:rPr lang="en-US" dirty="0" err="1"/>
              <a:t>nižeg</a:t>
            </a:r>
            <a:r>
              <a:rPr lang="en-US" dirty="0"/>
              <a:t> </a:t>
            </a:r>
            <a:r>
              <a:rPr lang="en-US" dirty="0" err="1"/>
              <a:t>nivoa</a:t>
            </a:r>
            <a:r>
              <a:rPr lang="en-US" dirty="0"/>
              <a:t>.</a:t>
            </a:r>
          </a:p>
          <a:p>
            <a:endParaRPr lang="en-US" dirty="0"/>
          </a:p>
        </p:txBody>
      </p:sp>
      <p:sp>
        <p:nvSpPr>
          <p:cNvPr id="4" name="Footer Placeholder 3"/>
          <p:cNvSpPr>
            <a:spLocks noGrp="1"/>
          </p:cNvSpPr>
          <p:nvPr>
            <p:ph type="ftr" sz="quarter" idx="11"/>
          </p:nvPr>
        </p:nvSpPr>
        <p:spPr>
          <a:xfrm>
            <a:off x="6908800" y="6705600"/>
            <a:ext cx="7772400" cy="66170"/>
          </a:xfrm>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r>
              <a:rPr lang="en-US" dirty="0"/>
              <a:t>.</a:t>
            </a:r>
          </a:p>
          <a:p>
            <a:endParaRPr lang="en-US" dirty="0"/>
          </a:p>
        </p:txBody>
      </p:sp>
    </p:spTree>
    <p:extLst>
      <p:ext uri="{BB962C8B-B14F-4D97-AF65-F5344CB8AC3E}">
        <p14:creationId xmlns:p14="http://schemas.microsoft.com/office/powerpoint/2010/main" val="2934405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Teorije motivacije: ERG model motivacije</a:t>
            </a:r>
            <a:endParaRPr lang="en-US" dirty="0"/>
          </a:p>
        </p:txBody>
      </p:sp>
      <p:sp>
        <p:nvSpPr>
          <p:cNvPr id="3" name="Content Placeholder 2"/>
          <p:cNvSpPr>
            <a:spLocks noGrp="1"/>
          </p:cNvSpPr>
          <p:nvPr>
            <p:ph idx="1"/>
          </p:nvPr>
        </p:nvSpPr>
        <p:spPr/>
        <p:txBody>
          <a:bodyPr/>
          <a:lstStyle/>
          <a:p>
            <a:pPr marL="0" indent="0">
              <a:buNone/>
            </a:pPr>
            <a:r>
              <a:rPr lang="sr-Latn-RS" dirty="0"/>
              <a:t>Aldefere je tvrdio da ljude pokreću tri vrste potreba:</a:t>
            </a:r>
          </a:p>
          <a:p>
            <a:r>
              <a:rPr lang="sr-Latn-RS" b="1" dirty="0"/>
              <a:t>E</a:t>
            </a:r>
            <a:r>
              <a:rPr lang="sr-Latn-RS" dirty="0"/>
              <a:t> – egzistencijalne ili osnovne potrebe</a:t>
            </a:r>
          </a:p>
          <a:p>
            <a:r>
              <a:rPr lang="sr-Latn-RS" b="1" dirty="0"/>
              <a:t>R</a:t>
            </a:r>
            <a:r>
              <a:rPr lang="sr-Latn-RS" dirty="0"/>
              <a:t> – potrebe za povezivanjem (potrebe pripadanja ili ljubavi)</a:t>
            </a:r>
          </a:p>
          <a:p>
            <a:r>
              <a:rPr lang="sr-Latn-RS" b="1" dirty="0"/>
              <a:t>G</a:t>
            </a:r>
            <a:r>
              <a:rPr lang="sr-Latn-RS" dirty="0"/>
              <a:t> – potrebe za razvojem (usavršavanje u svim oblastima)</a:t>
            </a:r>
          </a:p>
          <a:p>
            <a:endParaRPr lang="sr-Latn-RS" dirty="0"/>
          </a:p>
          <a:p>
            <a:r>
              <a:rPr lang="sr-Latn-RS" dirty="0"/>
              <a:t>Kulturni ambijent ili lični razvoj mogu da istaknu jednu potrebu u odnosu na drugu.</a:t>
            </a:r>
          </a:p>
          <a:p>
            <a:r>
              <a:rPr lang="sr-Latn-RS" dirty="0"/>
              <a:t>Ukoliko pojedinac iz više puta ne uspe da zadovolji neku potrebu višeg reda vraća se na ispunjavanje potrebe nižeg reda – </a:t>
            </a:r>
            <a:r>
              <a:rPr lang="sr-Latn-RS" b="1" dirty="0"/>
              <a:t>princip regresije.</a:t>
            </a:r>
            <a:endParaRPr lang="en-US" b="1" dirty="0"/>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spTree>
    <p:extLst>
      <p:ext uri="{BB962C8B-B14F-4D97-AF65-F5344CB8AC3E}">
        <p14:creationId xmlns:p14="http://schemas.microsoft.com/office/powerpoint/2010/main" val="564955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Teorije motivacije: teorije dva faktora I</a:t>
            </a:r>
            <a:endParaRPr lang="en-US" dirty="0"/>
          </a:p>
        </p:txBody>
      </p:sp>
      <p:sp>
        <p:nvSpPr>
          <p:cNvPr id="3" name="Content Placeholder 2"/>
          <p:cNvSpPr>
            <a:spLocks noGrp="1"/>
          </p:cNvSpPr>
          <p:nvPr>
            <p:ph idx="1"/>
          </p:nvPr>
        </p:nvSpPr>
        <p:spPr/>
        <p:txBody>
          <a:bodyPr/>
          <a:lstStyle/>
          <a:p>
            <a:pPr marL="0" indent="0">
              <a:buNone/>
            </a:pPr>
            <a:r>
              <a:rPr lang="sr-Latn-RS" dirty="0"/>
              <a:t>Hercberg tvrdi da motivaciju regulišu dve vrste faktora:</a:t>
            </a:r>
          </a:p>
          <a:p>
            <a:r>
              <a:rPr lang="sr-Latn-RS" b="1" dirty="0"/>
              <a:t>Higijenski </a:t>
            </a:r>
            <a:r>
              <a:rPr lang="sr-Latn-RS" dirty="0"/>
              <a:t>- priustvo i odsustvo nezadovoljstva (plata, uslovi rada, poslovna politika, organizacija preduzeća);</a:t>
            </a:r>
          </a:p>
          <a:p>
            <a:r>
              <a:rPr lang="sr-Latn-RS" b="1" dirty="0"/>
              <a:t>Motivacioni</a:t>
            </a:r>
            <a:r>
              <a:rPr lang="sr-Latn-RS" dirty="0"/>
              <a:t> - priustvo i odsustvo zadovoljstva (izazovnost posla, mogućnost učenja novih stvari, napredovanje na poslu, priznanja);</a:t>
            </a:r>
          </a:p>
          <a:p>
            <a:endParaRPr lang="sr-Latn-RS" dirty="0"/>
          </a:p>
          <a:p>
            <a:pPr algn="just"/>
            <a:r>
              <a:rPr lang="sr-Latn-RS" dirty="0"/>
              <a:t>Higijenskim faktorima se pojedinci samo mogu delimično motivisati, tek sa uključivanjem i motivacionih faktora se može ostvariti pun potencijal zaposlenih.</a:t>
            </a:r>
          </a:p>
          <a:p>
            <a:pPr marL="0" indent="0">
              <a:buNone/>
            </a:pPr>
            <a:endParaRPr lang="en-US" dirty="0"/>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spTree>
    <p:extLst>
      <p:ext uri="{BB962C8B-B14F-4D97-AF65-F5344CB8AC3E}">
        <p14:creationId xmlns:p14="http://schemas.microsoft.com/office/powerpoint/2010/main" val="4133117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Teorije</a:t>
            </a:r>
            <a:r>
              <a:rPr lang="en-US" dirty="0"/>
              <a:t> </a:t>
            </a:r>
            <a:r>
              <a:rPr lang="en-US" dirty="0" err="1"/>
              <a:t>motivacije</a:t>
            </a:r>
            <a:r>
              <a:rPr lang="en-US" dirty="0"/>
              <a:t>: </a:t>
            </a:r>
            <a:r>
              <a:rPr lang="en-US" dirty="0" err="1"/>
              <a:t>teorije</a:t>
            </a:r>
            <a:r>
              <a:rPr lang="en-US" dirty="0"/>
              <a:t> </a:t>
            </a:r>
            <a:r>
              <a:rPr lang="en-US" dirty="0" err="1"/>
              <a:t>dva</a:t>
            </a:r>
            <a:r>
              <a:rPr lang="en-US" dirty="0"/>
              <a:t> </a:t>
            </a:r>
            <a:r>
              <a:rPr lang="en-US" dirty="0" err="1"/>
              <a:t>faktora</a:t>
            </a:r>
            <a:r>
              <a:rPr lang="sr-Latn-RS" dirty="0"/>
              <a:t> II</a:t>
            </a:r>
            <a:endParaRPr lang="en-US" dirty="0"/>
          </a:p>
        </p:txBody>
      </p:sp>
      <p:sp>
        <p:nvSpPr>
          <p:cNvPr id="3" name="Content Placeholder 2"/>
          <p:cNvSpPr>
            <a:spLocks noGrp="1"/>
          </p:cNvSpPr>
          <p:nvPr>
            <p:ph idx="1"/>
          </p:nvPr>
        </p:nvSpPr>
        <p:spPr>
          <a:xfrm>
            <a:off x="946275" y="1622707"/>
            <a:ext cx="8596668" cy="3880773"/>
          </a:xfrm>
        </p:spPr>
        <p:txBody>
          <a:bodyPr>
            <a:normAutofit fontScale="25000" lnSpcReduction="20000"/>
          </a:bodyPr>
          <a:lstStyle/>
          <a:p>
            <a:pPr marL="0" indent="0" algn="ctr">
              <a:buNone/>
            </a:pPr>
            <a:r>
              <a:rPr lang="en-GB" sz="5000" dirty="0"/>
              <a:t>ZADOVOLJSTVO</a:t>
            </a:r>
            <a:endParaRPr lang="sr-Latn-RS" sz="5000" dirty="0"/>
          </a:p>
          <a:p>
            <a:pPr marL="0" indent="0">
              <a:buNone/>
            </a:pPr>
            <a:r>
              <a:rPr lang="sr-Latn-RS" sz="4800" dirty="0"/>
              <a:t>                    </a:t>
            </a:r>
            <a:r>
              <a:rPr lang="en-GB" sz="4800" dirty="0"/>
              <a:t>                        </a:t>
            </a:r>
            <a:r>
              <a:rPr lang="sr-Latn-RS" sz="4800" dirty="0"/>
              <a:t>Nisko                                                                                     Visoko</a:t>
            </a:r>
          </a:p>
          <a:p>
            <a:pPr marL="0" indent="0">
              <a:buNone/>
            </a:pPr>
            <a:endParaRPr lang="sr-Latn-RS" sz="4800" dirty="0"/>
          </a:p>
          <a:p>
            <a:pPr marL="0" indent="0">
              <a:buNone/>
            </a:pPr>
            <a:r>
              <a:rPr lang="sr-Latn-RS" sz="4800" dirty="0"/>
              <a:t>N  </a:t>
            </a:r>
          </a:p>
          <a:p>
            <a:pPr marL="0" indent="0">
              <a:buNone/>
            </a:pPr>
            <a:r>
              <a:rPr lang="sr-Latn-RS" sz="4800" dirty="0"/>
              <a:t>E                   V</a:t>
            </a:r>
          </a:p>
          <a:p>
            <a:pPr marL="0" indent="0">
              <a:buNone/>
            </a:pPr>
            <a:r>
              <a:rPr lang="sr-Latn-RS" sz="4800" dirty="0"/>
              <a:t>Z                   I</a:t>
            </a:r>
          </a:p>
          <a:p>
            <a:pPr marL="0" indent="0">
              <a:buNone/>
            </a:pPr>
            <a:r>
              <a:rPr lang="sr-Latn-RS" sz="4800" dirty="0"/>
              <a:t>A   l              </a:t>
            </a:r>
            <a:r>
              <a:rPr lang="en-GB" sz="4800" dirty="0"/>
              <a:t> </a:t>
            </a:r>
            <a:r>
              <a:rPr lang="sr-Latn-RS" sz="4800" dirty="0"/>
              <a:t>S</a:t>
            </a:r>
          </a:p>
          <a:p>
            <a:pPr marL="0" indent="0">
              <a:buNone/>
            </a:pPr>
            <a:r>
              <a:rPr lang="sr-Latn-RS" sz="4800" dirty="0"/>
              <a:t>D                  </a:t>
            </a:r>
            <a:r>
              <a:rPr lang="en-GB" sz="4800" dirty="0"/>
              <a:t>O</a:t>
            </a:r>
            <a:endParaRPr lang="sr-Latn-RS" sz="4800" dirty="0"/>
          </a:p>
          <a:p>
            <a:pPr marL="0" indent="0">
              <a:buNone/>
            </a:pPr>
            <a:r>
              <a:rPr lang="sr-Latn-RS" sz="4800" dirty="0"/>
              <a:t>O                 </a:t>
            </a:r>
            <a:r>
              <a:rPr lang="en-GB" sz="4800" dirty="0"/>
              <a:t>K</a:t>
            </a:r>
            <a:endParaRPr lang="sr-Latn-RS" sz="4800" dirty="0"/>
          </a:p>
          <a:p>
            <a:pPr marL="0" indent="0">
              <a:buNone/>
            </a:pPr>
            <a:r>
              <a:rPr lang="sr-Latn-RS" sz="4800" dirty="0"/>
              <a:t>V                 </a:t>
            </a:r>
            <a:r>
              <a:rPr lang="en-GB" sz="4800" dirty="0"/>
              <a:t>O</a:t>
            </a:r>
            <a:endParaRPr lang="sr-Latn-RS" sz="4800" dirty="0"/>
          </a:p>
          <a:p>
            <a:pPr marL="0" indent="0">
              <a:buNone/>
            </a:pPr>
            <a:r>
              <a:rPr lang="sr-Latn-RS" sz="4800" dirty="0"/>
              <a:t>O</a:t>
            </a:r>
          </a:p>
          <a:p>
            <a:pPr marL="0" indent="0">
              <a:buNone/>
            </a:pPr>
            <a:r>
              <a:rPr lang="sr-Latn-RS" sz="4800" dirty="0" err="1"/>
              <a:t>Lj</a:t>
            </a:r>
            <a:endParaRPr lang="sr-Latn-RS" sz="4800" dirty="0"/>
          </a:p>
          <a:p>
            <a:pPr marL="0" indent="0">
              <a:buNone/>
            </a:pPr>
            <a:r>
              <a:rPr lang="sr-Latn-RS" sz="4800" dirty="0"/>
              <a:t>S                     N</a:t>
            </a:r>
          </a:p>
          <a:p>
            <a:pPr marL="0" indent="0">
              <a:buNone/>
            </a:pPr>
            <a:r>
              <a:rPr lang="sr-Latn-RS" sz="4800" dirty="0"/>
              <a:t>T                      </a:t>
            </a:r>
            <a:r>
              <a:rPr lang="en-GB" sz="4800" dirty="0"/>
              <a:t>I</a:t>
            </a:r>
          </a:p>
          <a:p>
            <a:pPr marL="0" indent="0">
              <a:buNone/>
            </a:pPr>
            <a:r>
              <a:rPr lang="sr-Latn-RS" sz="4800" dirty="0"/>
              <a:t>V                     </a:t>
            </a:r>
            <a:r>
              <a:rPr lang="en-GB" sz="4800" dirty="0"/>
              <a:t>S</a:t>
            </a:r>
            <a:endParaRPr lang="sr-Latn-RS" sz="4800" dirty="0"/>
          </a:p>
          <a:p>
            <a:pPr marL="0" indent="0">
              <a:buNone/>
            </a:pPr>
            <a:r>
              <a:rPr lang="sr-Latn-RS" sz="4800" dirty="0"/>
              <a:t>O                    </a:t>
            </a:r>
            <a:r>
              <a:rPr lang="en-GB" sz="4800" dirty="0"/>
              <a:t>K</a:t>
            </a:r>
            <a:endParaRPr lang="sr-Latn-RS" sz="4800" dirty="0"/>
          </a:p>
          <a:p>
            <a:pPr marL="0" indent="0">
              <a:buNone/>
            </a:pPr>
            <a:r>
              <a:rPr lang="sr-Latn-RS" sz="4800" dirty="0"/>
              <a:t>                       </a:t>
            </a:r>
            <a:r>
              <a:rPr lang="en-GB" sz="4800" dirty="0"/>
              <a:t>O</a:t>
            </a:r>
            <a:endParaRPr lang="sr-Latn-RS" sz="4800" dirty="0"/>
          </a:p>
          <a:p>
            <a:pPr marL="0" indent="0">
              <a:buNone/>
            </a:pPr>
            <a:r>
              <a:rPr lang="sr-Latn-RS" sz="4800" dirty="0"/>
              <a:t>                    </a:t>
            </a:r>
          </a:p>
        </p:txBody>
      </p:sp>
      <p:sp>
        <p:nvSpPr>
          <p:cNvPr id="5" name="Footer Placeholder 4"/>
          <p:cNvSpPr>
            <a:spLocks noGrp="1"/>
          </p:cNvSpPr>
          <p:nvPr>
            <p:ph type="ftr" sz="quarter" idx="11"/>
          </p:nvPr>
        </p:nvSpPr>
        <p:spPr>
          <a:xfrm>
            <a:off x="4940300" y="6527800"/>
            <a:ext cx="6845300" cy="193169"/>
          </a:xfrm>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567218148"/>
              </p:ext>
            </p:extLst>
          </p:nvPr>
        </p:nvGraphicFramePr>
        <p:xfrm>
          <a:off x="2387600" y="2384612"/>
          <a:ext cx="6971554" cy="3834072"/>
        </p:xfrm>
        <a:graphic>
          <a:graphicData uri="http://schemas.openxmlformats.org/drawingml/2006/table">
            <a:tbl>
              <a:tblPr firstRow="1" bandRow="1">
                <a:tableStyleId>{5C22544A-7EE6-4342-B048-85BDC9FD1C3A}</a:tableStyleId>
              </a:tblPr>
              <a:tblGrid>
                <a:gridCol w="3485777">
                  <a:extLst>
                    <a:ext uri="{9D8B030D-6E8A-4147-A177-3AD203B41FA5}">
                      <a16:colId xmlns:a16="http://schemas.microsoft.com/office/drawing/2014/main" val="2256878847"/>
                    </a:ext>
                  </a:extLst>
                </a:gridCol>
                <a:gridCol w="3485777">
                  <a:extLst>
                    <a:ext uri="{9D8B030D-6E8A-4147-A177-3AD203B41FA5}">
                      <a16:colId xmlns:a16="http://schemas.microsoft.com/office/drawing/2014/main" val="3753496680"/>
                    </a:ext>
                  </a:extLst>
                </a:gridCol>
              </a:tblGrid>
              <a:tr h="2157386">
                <a:tc>
                  <a:txBody>
                    <a:bodyPr/>
                    <a:lstStyle/>
                    <a:p>
                      <a:r>
                        <a:rPr lang="sr-Latn-RS" sz="1400" dirty="0"/>
                        <a:t>Mala plata</a:t>
                      </a:r>
                    </a:p>
                    <a:p>
                      <a:r>
                        <a:rPr lang="sr-Latn-RS" sz="1400" dirty="0"/>
                        <a:t>Loši uslovi rada i pogodnosti</a:t>
                      </a:r>
                    </a:p>
                    <a:p>
                      <a:r>
                        <a:rPr lang="sr-Latn-RS" sz="1400" dirty="0"/>
                        <a:t>Loš odnos sa kolegama</a:t>
                      </a:r>
                    </a:p>
                    <a:p>
                      <a:r>
                        <a:rPr lang="sr-Latn-RS" sz="1400" dirty="0"/>
                        <a:t>Monoton posao</a:t>
                      </a:r>
                    </a:p>
                    <a:p>
                      <a:r>
                        <a:rPr lang="sr-Latn-RS" sz="1400" dirty="0"/>
                        <a:t>Loša organizacija</a:t>
                      </a:r>
                    </a:p>
                    <a:p>
                      <a:r>
                        <a:rPr lang="sr-Latn-RS" sz="1400" dirty="0"/>
                        <a:t>Mala mogućnost za napredovanje</a:t>
                      </a:r>
                    </a:p>
                    <a:p>
                      <a:r>
                        <a:rPr lang="sr-Latn-RS" sz="1400" dirty="0"/>
                        <a:t>Nema samostalnosti i odgovornosti</a:t>
                      </a:r>
                      <a:endParaRPr lang="en-US" sz="1400" dirty="0"/>
                    </a:p>
                  </a:txBody>
                  <a:tcPr/>
                </a:tc>
                <a:tc>
                  <a:txBody>
                    <a:bodyPr/>
                    <a:lstStyle/>
                    <a:p>
                      <a:r>
                        <a:rPr lang="en-US" sz="1400" dirty="0"/>
                        <a:t>Mala </a:t>
                      </a:r>
                      <a:r>
                        <a:rPr lang="en-US" sz="1400" dirty="0" err="1"/>
                        <a:t>plata</a:t>
                      </a:r>
                      <a:endParaRPr lang="en-US" sz="1400" dirty="0"/>
                    </a:p>
                    <a:p>
                      <a:r>
                        <a:rPr lang="en-US" sz="1400" dirty="0" err="1"/>
                        <a:t>Loši</a:t>
                      </a:r>
                      <a:r>
                        <a:rPr lang="en-US" sz="1400" dirty="0"/>
                        <a:t> </a:t>
                      </a:r>
                      <a:r>
                        <a:rPr lang="en-US" sz="1400" dirty="0" err="1"/>
                        <a:t>uslovi</a:t>
                      </a:r>
                      <a:r>
                        <a:rPr lang="en-US" sz="1400" dirty="0"/>
                        <a:t> </a:t>
                      </a:r>
                      <a:r>
                        <a:rPr lang="en-US" sz="1400" dirty="0" err="1"/>
                        <a:t>rada</a:t>
                      </a:r>
                      <a:r>
                        <a:rPr lang="en-US" sz="1400" dirty="0"/>
                        <a:t> </a:t>
                      </a:r>
                      <a:r>
                        <a:rPr lang="en-US" sz="1400" dirty="0" err="1"/>
                        <a:t>i</a:t>
                      </a:r>
                      <a:r>
                        <a:rPr lang="en-US" sz="1400" dirty="0"/>
                        <a:t> </a:t>
                      </a:r>
                      <a:r>
                        <a:rPr lang="en-US" sz="1400" dirty="0" err="1"/>
                        <a:t>pogodnosti</a:t>
                      </a:r>
                      <a:endParaRPr lang="en-US" sz="1400" dirty="0"/>
                    </a:p>
                    <a:p>
                      <a:r>
                        <a:rPr lang="en-US" sz="1400" dirty="0" err="1"/>
                        <a:t>Loša</a:t>
                      </a:r>
                      <a:r>
                        <a:rPr lang="en-US" sz="1400" dirty="0"/>
                        <a:t> </a:t>
                      </a:r>
                      <a:r>
                        <a:rPr lang="en-US" sz="1400" dirty="0" err="1"/>
                        <a:t>organizacija</a:t>
                      </a:r>
                      <a:endParaRPr lang="en-US" sz="1400" dirty="0"/>
                    </a:p>
                    <a:p>
                      <a:r>
                        <a:rPr lang="sr-Latn-RS" sz="1400" dirty="0"/>
                        <a:t>Dosta</a:t>
                      </a:r>
                      <a:r>
                        <a:rPr lang="sr-Latn-RS" sz="1400" baseline="0" dirty="0"/>
                        <a:t> m</a:t>
                      </a:r>
                      <a:r>
                        <a:rPr lang="en-US" sz="1400" dirty="0" err="1"/>
                        <a:t>ogućnost</a:t>
                      </a:r>
                      <a:r>
                        <a:rPr lang="en-US" sz="1400" dirty="0"/>
                        <a:t> </a:t>
                      </a:r>
                      <a:r>
                        <a:rPr lang="en-US" sz="1400" dirty="0" err="1"/>
                        <a:t>za</a:t>
                      </a:r>
                      <a:r>
                        <a:rPr lang="en-US" sz="1400" dirty="0"/>
                        <a:t> </a:t>
                      </a:r>
                      <a:r>
                        <a:rPr lang="en-US" sz="1400" dirty="0" err="1"/>
                        <a:t>napredovanje</a:t>
                      </a:r>
                      <a:endParaRPr lang="en-US" sz="1400" dirty="0"/>
                    </a:p>
                    <a:p>
                      <a:r>
                        <a:rPr lang="sr-Latn-RS" sz="1400" dirty="0"/>
                        <a:t>S</a:t>
                      </a:r>
                      <a:r>
                        <a:rPr lang="en-US" sz="1400" dirty="0" err="1"/>
                        <a:t>amostalnosti</a:t>
                      </a:r>
                      <a:r>
                        <a:rPr lang="en-US" sz="1400" dirty="0"/>
                        <a:t> </a:t>
                      </a:r>
                      <a:r>
                        <a:rPr lang="en-US" sz="1400" dirty="0" err="1"/>
                        <a:t>i</a:t>
                      </a:r>
                      <a:r>
                        <a:rPr lang="en-US" sz="1400" dirty="0"/>
                        <a:t> </a:t>
                      </a:r>
                      <a:r>
                        <a:rPr lang="en-US" sz="1400" dirty="0" err="1"/>
                        <a:t>odgovornosti</a:t>
                      </a:r>
                      <a:r>
                        <a:rPr lang="sr-Latn-RS" sz="1400" dirty="0"/>
                        <a:t> su velike</a:t>
                      </a:r>
                      <a:endParaRPr lang="en-US" sz="1400" dirty="0"/>
                    </a:p>
                    <a:p>
                      <a:endParaRPr lang="en-US" sz="1400" dirty="0"/>
                    </a:p>
                  </a:txBody>
                  <a:tcPr/>
                </a:tc>
                <a:extLst>
                  <a:ext uri="{0D108BD9-81ED-4DB2-BD59-A6C34878D82A}">
                    <a16:rowId xmlns:a16="http://schemas.microsoft.com/office/drawing/2014/main" val="1072767532"/>
                  </a:ext>
                </a:extLst>
              </a:tr>
              <a:tr h="1676686">
                <a:tc>
                  <a:txBody>
                    <a:bodyPr/>
                    <a:lstStyle/>
                    <a:p>
                      <a:r>
                        <a:rPr lang="sr-Latn-RS" sz="1400" dirty="0"/>
                        <a:t>Dobra plata</a:t>
                      </a:r>
                      <a:r>
                        <a:rPr lang="sr-Latn-RS" sz="1400" baseline="0" dirty="0"/>
                        <a:t> i uslovi rada</a:t>
                      </a:r>
                    </a:p>
                    <a:p>
                      <a:r>
                        <a:rPr lang="sr-Latn-RS" sz="1400" baseline="0" dirty="0"/>
                        <a:t>Dobra organizacija i odnosi sa kolegama, ali je posao monoton i nema mogućnosti za napredak, nema saostalnosti i odgovornosti</a:t>
                      </a:r>
                      <a:endParaRPr lang="en-US" sz="1400" dirty="0"/>
                    </a:p>
                  </a:txBody>
                  <a:tcPr/>
                </a:tc>
                <a:tc>
                  <a:txBody>
                    <a:bodyPr/>
                    <a:lstStyle/>
                    <a:p>
                      <a:r>
                        <a:rPr lang="en-US" sz="1400" dirty="0"/>
                        <a:t>Dobra </a:t>
                      </a:r>
                      <a:r>
                        <a:rPr lang="en-US" sz="1400" dirty="0" err="1"/>
                        <a:t>plata</a:t>
                      </a:r>
                      <a:r>
                        <a:rPr lang="en-US" sz="1400" dirty="0"/>
                        <a:t> </a:t>
                      </a:r>
                      <a:r>
                        <a:rPr lang="en-US" sz="1400" dirty="0" err="1"/>
                        <a:t>i</a:t>
                      </a:r>
                      <a:r>
                        <a:rPr lang="en-US" sz="1400" dirty="0"/>
                        <a:t> </a:t>
                      </a:r>
                      <a:r>
                        <a:rPr lang="en-US" sz="1400" dirty="0" err="1"/>
                        <a:t>uslovi</a:t>
                      </a:r>
                      <a:r>
                        <a:rPr lang="en-US" sz="1400" dirty="0"/>
                        <a:t> </a:t>
                      </a:r>
                      <a:r>
                        <a:rPr lang="en-US" sz="1400" dirty="0" err="1"/>
                        <a:t>rada</a:t>
                      </a:r>
                      <a:endParaRPr lang="en-US" sz="1400" dirty="0"/>
                    </a:p>
                    <a:p>
                      <a:r>
                        <a:rPr lang="en-US" sz="1400" dirty="0"/>
                        <a:t>Dobra </a:t>
                      </a:r>
                      <a:r>
                        <a:rPr lang="en-US" sz="1400" dirty="0" err="1"/>
                        <a:t>organizacija</a:t>
                      </a:r>
                      <a:r>
                        <a:rPr lang="en-US" sz="1400" dirty="0"/>
                        <a:t> </a:t>
                      </a:r>
                      <a:r>
                        <a:rPr lang="en-US" sz="1400" dirty="0" err="1"/>
                        <a:t>i</a:t>
                      </a:r>
                      <a:r>
                        <a:rPr lang="en-US" sz="1400" dirty="0"/>
                        <a:t> </a:t>
                      </a:r>
                      <a:r>
                        <a:rPr lang="en-US" sz="1400" dirty="0" err="1"/>
                        <a:t>odnosi</a:t>
                      </a:r>
                      <a:r>
                        <a:rPr lang="en-US" sz="1400" dirty="0"/>
                        <a:t> </a:t>
                      </a:r>
                      <a:r>
                        <a:rPr lang="en-US" sz="1400" dirty="0" err="1"/>
                        <a:t>sa</a:t>
                      </a:r>
                      <a:r>
                        <a:rPr lang="en-US" sz="1400" dirty="0"/>
                        <a:t> </a:t>
                      </a:r>
                      <a:r>
                        <a:rPr lang="en-US" sz="1400" dirty="0" err="1"/>
                        <a:t>kolegama</a:t>
                      </a:r>
                      <a:r>
                        <a:rPr lang="en-US" sz="1400" dirty="0"/>
                        <a:t>, </a:t>
                      </a:r>
                      <a:endParaRPr lang="sr-Latn-RS" sz="1400" dirty="0"/>
                    </a:p>
                    <a:p>
                      <a:r>
                        <a:rPr lang="sr-Latn-RS" sz="1400" dirty="0"/>
                        <a:t>P</a:t>
                      </a:r>
                      <a:r>
                        <a:rPr lang="en-US" sz="1400" dirty="0" err="1"/>
                        <a:t>osao</a:t>
                      </a:r>
                      <a:r>
                        <a:rPr lang="en-US" sz="1400" dirty="0"/>
                        <a:t> </a:t>
                      </a:r>
                      <a:r>
                        <a:rPr lang="sr-Latn-RS" sz="1400" dirty="0"/>
                        <a:t>je</a:t>
                      </a:r>
                      <a:r>
                        <a:rPr lang="sr-Latn-RS" sz="1400" baseline="0" dirty="0"/>
                        <a:t> izazovan</a:t>
                      </a:r>
                      <a:r>
                        <a:rPr lang="en-US" sz="1400" dirty="0"/>
                        <a:t> </a:t>
                      </a:r>
                      <a:r>
                        <a:rPr lang="en-US" sz="1400" dirty="0" err="1"/>
                        <a:t>i</a:t>
                      </a:r>
                      <a:r>
                        <a:rPr lang="en-US" sz="1400" dirty="0"/>
                        <a:t> </a:t>
                      </a:r>
                      <a:r>
                        <a:rPr lang="sr-Latn-RS" sz="1400" dirty="0"/>
                        <a:t>ima</a:t>
                      </a:r>
                      <a:r>
                        <a:rPr lang="sr-Latn-RS" sz="1400" baseline="0" dirty="0"/>
                        <a:t> dosta</a:t>
                      </a:r>
                      <a:r>
                        <a:rPr lang="en-US" sz="1400" dirty="0"/>
                        <a:t> </a:t>
                      </a:r>
                      <a:r>
                        <a:rPr lang="en-US" sz="1400" dirty="0" err="1"/>
                        <a:t>mogućnosti</a:t>
                      </a:r>
                      <a:r>
                        <a:rPr lang="en-US" sz="1400" dirty="0"/>
                        <a:t> </a:t>
                      </a:r>
                      <a:r>
                        <a:rPr lang="en-US" sz="1400" dirty="0" err="1"/>
                        <a:t>za</a:t>
                      </a:r>
                      <a:r>
                        <a:rPr lang="en-US" sz="1400" dirty="0"/>
                        <a:t> </a:t>
                      </a:r>
                      <a:r>
                        <a:rPr lang="en-US" sz="1400" dirty="0" err="1"/>
                        <a:t>napredak</a:t>
                      </a:r>
                      <a:r>
                        <a:rPr lang="en-US" sz="1400" dirty="0"/>
                        <a:t>,</a:t>
                      </a:r>
                      <a:r>
                        <a:rPr lang="sr-Latn-RS" sz="1400" dirty="0"/>
                        <a:t> visok je nivo</a:t>
                      </a:r>
                      <a:r>
                        <a:rPr lang="en-US" sz="1400" dirty="0"/>
                        <a:t> </a:t>
                      </a:r>
                      <a:r>
                        <a:rPr lang="en-US" sz="1400" dirty="0" err="1"/>
                        <a:t>saostalnosti</a:t>
                      </a:r>
                      <a:r>
                        <a:rPr lang="en-US" sz="1400" dirty="0"/>
                        <a:t> </a:t>
                      </a:r>
                      <a:r>
                        <a:rPr lang="en-US" sz="1400" dirty="0" err="1"/>
                        <a:t>i</a:t>
                      </a:r>
                      <a:r>
                        <a:rPr lang="en-US" sz="1400" dirty="0"/>
                        <a:t> </a:t>
                      </a:r>
                      <a:r>
                        <a:rPr lang="en-US" sz="1400" dirty="0" err="1"/>
                        <a:t>odgovornosti</a:t>
                      </a:r>
                      <a:endParaRPr lang="en-US" sz="1400" dirty="0"/>
                    </a:p>
                    <a:p>
                      <a:endParaRPr lang="en-US" sz="1400" dirty="0"/>
                    </a:p>
                  </a:txBody>
                  <a:tcPr/>
                </a:tc>
                <a:extLst>
                  <a:ext uri="{0D108BD9-81ED-4DB2-BD59-A6C34878D82A}">
                    <a16:rowId xmlns:a16="http://schemas.microsoft.com/office/drawing/2014/main" val="4198690926"/>
                  </a:ext>
                </a:extLst>
              </a:tr>
            </a:tbl>
          </a:graphicData>
        </a:graphic>
      </p:graphicFrame>
    </p:spTree>
    <p:extLst>
      <p:ext uri="{BB962C8B-B14F-4D97-AF65-F5344CB8AC3E}">
        <p14:creationId xmlns:p14="http://schemas.microsoft.com/office/powerpoint/2010/main" val="1332750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a:t>Teorije motivacije: Meklilandova teorija potreba</a:t>
            </a:r>
            <a:endParaRPr lang="en-US" dirty="0"/>
          </a:p>
        </p:txBody>
      </p:sp>
      <p:sp>
        <p:nvSpPr>
          <p:cNvPr id="3" name="Content Placeholder 2"/>
          <p:cNvSpPr>
            <a:spLocks noGrp="1"/>
          </p:cNvSpPr>
          <p:nvPr>
            <p:ph idx="1"/>
          </p:nvPr>
        </p:nvSpPr>
        <p:spPr/>
        <p:txBody>
          <a:bodyPr/>
          <a:lstStyle/>
          <a:p>
            <a:pPr marL="0" indent="0">
              <a:buNone/>
            </a:pPr>
            <a:r>
              <a:rPr lang="sr-Latn-RS" dirty="0"/>
              <a:t>Postoje tri vrste potreba koje ljudi zadovoljavaju u organizacijama:</a:t>
            </a:r>
          </a:p>
          <a:p>
            <a:r>
              <a:rPr lang="sr-Latn-RS" b="1" dirty="0"/>
              <a:t>Potrebe za pripadanjem</a:t>
            </a:r>
            <a:r>
              <a:rPr lang="sr-Latn-RS" dirty="0"/>
              <a:t> (potreba za ljubavlju i pripadnošću)</a:t>
            </a:r>
          </a:p>
          <a:p>
            <a:r>
              <a:rPr lang="sr-Latn-RS" b="1" dirty="0"/>
              <a:t>Potrebe za postignućem </a:t>
            </a:r>
            <a:r>
              <a:rPr lang="sr-Latn-RS" dirty="0"/>
              <a:t>(poreba za uspehom u onome, čime se čovek bavi, zadovoljstvo koje ne proizilazi iz nagrede, već iz postignutog cilja)</a:t>
            </a:r>
          </a:p>
          <a:p>
            <a:r>
              <a:rPr lang="sr-Latn-RS" b="1" dirty="0"/>
              <a:t>Potrebe za moći </a:t>
            </a:r>
            <a:r>
              <a:rPr lang="sr-Latn-RS" dirty="0"/>
              <a:t>(potreba da se izvrši uticaj na druge, moć ne mora nužno da bude dobra ili loša, sve zavisi od načina na koji se ona upotrebljava)</a:t>
            </a:r>
          </a:p>
          <a:p>
            <a:endParaRPr lang="en-US" dirty="0"/>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pic>
        <p:nvPicPr>
          <p:cNvPr id="5" name="Picture 4"/>
          <p:cNvPicPr>
            <a:picLocks noChangeAspect="1"/>
          </p:cNvPicPr>
          <p:nvPr/>
        </p:nvPicPr>
        <p:blipFill>
          <a:blip r:embed="rId2"/>
          <a:stretch>
            <a:fillRect/>
          </a:stretch>
        </p:blipFill>
        <p:spPr>
          <a:xfrm>
            <a:off x="5561199" y="4676457"/>
            <a:ext cx="2486025" cy="1838325"/>
          </a:xfrm>
          <a:prstGeom prst="rect">
            <a:avLst/>
          </a:prstGeom>
        </p:spPr>
      </p:pic>
    </p:spTree>
    <p:extLst>
      <p:ext uri="{BB962C8B-B14F-4D97-AF65-F5344CB8AC3E}">
        <p14:creationId xmlns:p14="http://schemas.microsoft.com/office/powerpoint/2010/main" val="3046135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a:t>Teorije procesa motivacije:</a:t>
            </a:r>
            <a:br>
              <a:rPr lang="sr-Latn-RS" dirty="0"/>
            </a:br>
            <a:r>
              <a:rPr lang="sr-Latn-RS" dirty="0"/>
              <a:t>Teorije postavljanja ciljeva</a:t>
            </a:r>
            <a:endParaRPr lang="en-US" dirty="0"/>
          </a:p>
        </p:txBody>
      </p:sp>
      <p:sp>
        <p:nvSpPr>
          <p:cNvPr id="3" name="Content Placeholder 2"/>
          <p:cNvSpPr>
            <a:spLocks noGrp="1"/>
          </p:cNvSpPr>
          <p:nvPr>
            <p:ph idx="1"/>
          </p:nvPr>
        </p:nvSpPr>
        <p:spPr/>
        <p:txBody>
          <a:bodyPr/>
          <a:lstStyle/>
          <a:p>
            <a:r>
              <a:rPr lang="sr-Latn-RS" dirty="0"/>
              <a:t>Za pokretanje ljudske aktivnosti značajnu ulogu imaju ciljevi</a:t>
            </a:r>
          </a:p>
          <a:p>
            <a:r>
              <a:rPr lang="sr-Latn-RS" dirty="0"/>
              <a:t>Postavljanje ciljeva je značajno za motivaciju pojedinaca, jer se na taj način on stavlja u poziciju da upoređuje svoje sposobnosti sa onima koje su mu potrebne da bi taj cilj i postigao.</a:t>
            </a:r>
          </a:p>
          <a:p>
            <a:r>
              <a:rPr lang="sr-Latn-RS" dirty="0"/>
              <a:t>Svaka grupa ili pojedinac trebaju da imaju svoj spcifičan i kvantifikovan cilj.</a:t>
            </a:r>
          </a:p>
          <a:p>
            <a:r>
              <a:rPr lang="sr-Latn-RS" dirty="0"/>
              <a:t>Ciljevi treba da budu teško ostvarljivi, ali ne i nedostižni.</a:t>
            </a:r>
          </a:p>
          <a:p>
            <a:r>
              <a:rPr lang="sr-Latn-RS" dirty="0"/>
              <a:t>Uvk treba dati povratnu inforamciju u vezi sa ostvrenim ciljevima.</a:t>
            </a:r>
          </a:p>
          <a:p>
            <a:r>
              <a:rPr lang="sr-Latn-RS" dirty="0"/>
              <a:t>Ostvren cilj povećava samopouzdanje zaposleng.</a:t>
            </a:r>
            <a:endParaRPr lang="en-US" dirty="0"/>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pic>
        <p:nvPicPr>
          <p:cNvPr id="5" name="Picture 4"/>
          <p:cNvPicPr>
            <a:picLocks noChangeAspect="1"/>
          </p:cNvPicPr>
          <p:nvPr/>
        </p:nvPicPr>
        <p:blipFill>
          <a:blip r:embed="rId2"/>
          <a:stretch>
            <a:fillRect/>
          </a:stretch>
        </p:blipFill>
        <p:spPr>
          <a:xfrm>
            <a:off x="6121665" y="4861314"/>
            <a:ext cx="1706562" cy="1706562"/>
          </a:xfrm>
          <a:prstGeom prst="rect">
            <a:avLst/>
          </a:prstGeom>
        </p:spPr>
      </p:pic>
    </p:spTree>
    <p:extLst>
      <p:ext uri="{BB962C8B-B14F-4D97-AF65-F5344CB8AC3E}">
        <p14:creationId xmlns:p14="http://schemas.microsoft.com/office/powerpoint/2010/main" val="298618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Teorije</a:t>
            </a:r>
            <a:r>
              <a:rPr lang="en-US" dirty="0"/>
              <a:t> </a:t>
            </a:r>
            <a:r>
              <a:rPr lang="en-US" dirty="0" err="1"/>
              <a:t>procesa</a:t>
            </a:r>
            <a:r>
              <a:rPr lang="en-US" dirty="0"/>
              <a:t> </a:t>
            </a:r>
            <a:r>
              <a:rPr lang="en-US" dirty="0" err="1"/>
              <a:t>motivacije</a:t>
            </a:r>
            <a:r>
              <a:rPr lang="en-US" dirty="0"/>
              <a:t>:</a:t>
            </a:r>
            <a:br>
              <a:rPr lang="en-US" dirty="0"/>
            </a:br>
            <a:r>
              <a:rPr lang="en-US" dirty="0" err="1"/>
              <a:t>Teorij</a:t>
            </a:r>
            <a:r>
              <a:rPr lang="sr-Latn-RS" dirty="0"/>
              <a:t>A JEDnakosti ili pravičnosti I</a:t>
            </a:r>
            <a:endParaRPr lang="en-US" dirty="0"/>
          </a:p>
        </p:txBody>
      </p:sp>
      <p:sp>
        <p:nvSpPr>
          <p:cNvPr id="3" name="Content Placeholder 2"/>
          <p:cNvSpPr>
            <a:spLocks noGrp="1"/>
          </p:cNvSpPr>
          <p:nvPr>
            <p:ph idx="1"/>
          </p:nvPr>
        </p:nvSpPr>
        <p:spPr>
          <a:xfrm>
            <a:off x="685800" y="2080261"/>
            <a:ext cx="10820400" cy="4024125"/>
          </a:xfrm>
        </p:spPr>
        <p:txBody>
          <a:bodyPr/>
          <a:lstStyle/>
          <a:p>
            <a:r>
              <a:rPr lang="sr-Latn-RS" dirty="0"/>
              <a:t>Na motivaciju zaposlenih ne utiče samo odnos napora koje ulažu i nagrada koje dobijaju, već i poređenje sopstvenih napora i nagrada sa onima koje drugi ulažu ili dobijaju.</a:t>
            </a:r>
          </a:p>
          <a:p>
            <a:r>
              <a:rPr lang="sr-Latn-RS" dirty="0"/>
              <a:t>Biti elementi upoređivanja su:</a:t>
            </a:r>
          </a:p>
          <a:p>
            <a:pPr marL="457200" indent="-457200">
              <a:buFont typeface="+mj-lt"/>
              <a:buAutoNum type="alphaLcParenR"/>
            </a:pPr>
            <a:r>
              <a:rPr lang="sr-Latn-RS" dirty="0"/>
              <a:t>Osoba sa kojom se upoređuje</a:t>
            </a:r>
          </a:p>
          <a:p>
            <a:pPr marL="457200" indent="-457200">
              <a:buFont typeface="+mj-lt"/>
              <a:buAutoNum type="alphaLcParenR"/>
            </a:pPr>
            <a:r>
              <a:rPr lang="sr-Latn-RS" dirty="0"/>
              <a:t>Napori koje ta osoba ulaže u organizaciju</a:t>
            </a:r>
          </a:p>
          <a:p>
            <a:pPr marL="457200" indent="-457200">
              <a:buFont typeface="+mj-lt"/>
              <a:buAutoNum type="alphaLcParenR"/>
            </a:pPr>
            <a:r>
              <a:rPr lang="sr-Latn-RS" dirty="0"/>
              <a:t>Rezultati koja ta osoba ostvaruje ulganjem svojih napora</a:t>
            </a:r>
          </a:p>
          <a:p>
            <a:pPr marL="457200" indent="-457200">
              <a:buFont typeface="+mj-lt"/>
              <a:buAutoNum type="alphaLcParenR"/>
            </a:pPr>
            <a:r>
              <a:rPr lang="sr-Latn-RS" dirty="0"/>
              <a:t>Referentna osoba ili grupa</a:t>
            </a:r>
          </a:p>
          <a:p>
            <a:pPr marL="457200" indent="-457200">
              <a:buFont typeface="+mj-lt"/>
              <a:buAutoNum type="alphaLcParenR"/>
            </a:pPr>
            <a:r>
              <a:rPr lang="sr-Latn-RS" dirty="0"/>
              <a:t>Napori koje je uložila referentna osoba</a:t>
            </a:r>
          </a:p>
          <a:p>
            <a:pPr marL="457200" indent="-457200">
              <a:buFont typeface="+mj-lt"/>
              <a:buAutoNum type="alphaLcParenR"/>
            </a:pPr>
            <a:r>
              <a:rPr lang="sr-Latn-RS" dirty="0"/>
              <a:t>Rezultati koje je postigla referentna osoba</a:t>
            </a:r>
          </a:p>
        </p:txBody>
      </p:sp>
      <p:sp>
        <p:nvSpPr>
          <p:cNvPr id="4" name="Footer Placeholder 3"/>
          <p:cNvSpPr>
            <a:spLocks noGrp="1"/>
          </p:cNvSpPr>
          <p:nvPr>
            <p:ph type="ftr" sz="quarter" idx="11"/>
          </p:nvPr>
        </p:nvSpPr>
        <p:spPr/>
        <p:txBody>
          <a:bodyPr/>
          <a:lstStyle/>
          <a:p>
            <a:r>
              <a:rPr lang="en-US" dirty="0" err="1">
                <a:solidFill>
                  <a:schemeClr val="tx1"/>
                </a:solidFill>
              </a:rPr>
              <a:t>Janjićević</a:t>
            </a:r>
            <a:r>
              <a:rPr lang="en-US" dirty="0">
                <a:solidFill>
                  <a:schemeClr val="tx1"/>
                </a:solidFill>
              </a:rPr>
              <a:t>, </a:t>
            </a:r>
            <a:r>
              <a:rPr lang="en-US" dirty="0" err="1">
                <a:solidFill>
                  <a:schemeClr val="tx1"/>
                </a:solidFill>
              </a:rPr>
              <a:t>Nebojša</a:t>
            </a:r>
            <a:r>
              <a:rPr lang="en-US" dirty="0">
                <a:solidFill>
                  <a:schemeClr val="tx1"/>
                </a:solidFill>
              </a:rPr>
              <a:t>, </a:t>
            </a:r>
            <a:r>
              <a:rPr lang="en-US" dirty="0" err="1">
                <a:solidFill>
                  <a:schemeClr val="tx1"/>
                </a:solidFill>
              </a:rPr>
              <a:t>Organizaciono</a:t>
            </a:r>
            <a:r>
              <a:rPr lang="en-US" dirty="0">
                <a:solidFill>
                  <a:schemeClr val="tx1"/>
                </a:solidFill>
              </a:rPr>
              <a:t> </a:t>
            </a:r>
            <a:r>
              <a:rPr lang="en-US" dirty="0" err="1">
                <a:solidFill>
                  <a:schemeClr val="tx1"/>
                </a:solidFill>
              </a:rPr>
              <a:t>ponašanje</a:t>
            </a:r>
            <a:r>
              <a:rPr lang="en-US" dirty="0">
                <a:solidFill>
                  <a:schemeClr val="tx1"/>
                </a:solidFill>
              </a:rPr>
              <a:t>, Data status, Beograd, 2009.</a:t>
            </a:r>
          </a:p>
          <a:p>
            <a:endParaRPr lang="en-US" dirty="0"/>
          </a:p>
        </p:txBody>
      </p:sp>
    </p:spTree>
    <p:extLst>
      <p:ext uri="{BB962C8B-B14F-4D97-AF65-F5344CB8AC3E}">
        <p14:creationId xmlns:p14="http://schemas.microsoft.com/office/powerpoint/2010/main" val="93533051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316</TotalTime>
  <Words>1810</Words>
  <Application>Microsoft Office PowerPoint</Application>
  <PresentationFormat>Widescreen</PresentationFormat>
  <Paragraphs>171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Trebuchet MS</vt:lpstr>
      <vt:lpstr>Wingdings 3</vt:lpstr>
      <vt:lpstr>Facet</vt:lpstr>
      <vt:lpstr>MOTIVACIJA</vt:lpstr>
      <vt:lpstr>Šta je motivacija?</vt:lpstr>
      <vt:lpstr>Teorije motivacije: Teorija hijerarhije potreba</vt:lpstr>
      <vt:lpstr>Teorije motivacije: ERG model motivacije</vt:lpstr>
      <vt:lpstr>Teorije motivacije: teorije dva faktora I</vt:lpstr>
      <vt:lpstr>Teorije motivacije: teorije dva faktora II</vt:lpstr>
      <vt:lpstr>Teorije motivacije: Meklilandova teorija potreba</vt:lpstr>
      <vt:lpstr>Teorije procesa motivacije: Teorije postavljanja ciljeva</vt:lpstr>
      <vt:lpstr>Teorije procesa motivacije: TeorijA JEDnakosti ili pravičnosti I</vt:lpstr>
      <vt:lpstr>Teorije procesa motivacije: TeorijA Jednakosti ili pravičnosti II</vt:lpstr>
      <vt:lpstr>Teorije procesa motivacije: Teorija očekivanja I</vt:lpstr>
      <vt:lpstr>Teorije procesa motivacije: Teorija očekivanja II</vt:lpstr>
      <vt:lpstr>Zadovoljstvo poslom</vt:lpstr>
      <vt:lpstr>Opšti faktori zadovoljstva poslom</vt:lpstr>
      <vt:lpstr>Lični faktori zadovoljstva poslom</vt:lpstr>
      <vt:lpstr>Tri efekta zadovljstva poslom</vt:lpstr>
      <vt:lpstr>Organizaciona posvećenost</vt:lpstr>
      <vt:lpstr>Faktori koji utiču na nivo organizacione posvećenosti</vt:lpstr>
      <vt:lpstr>Nezadovoljstvo poslom</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MOtivacija</dc:title>
  <dc:creator>Windows User</dc:creator>
  <cp:lastModifiedBy>Iva Bubanja</cp:lastModifiedBy>
  <cp:revision>22</cp:revision>
  <dcterms:created xsi:type="dcterms:W3CDTF">2018-04-22T14:38:15Z</dcterms:created>
  <dcterms:modified xsi:type="dcterms:W3CDTF">2024-04-22T11:00:43Z</dcterms:modified>
</cp:coreProperties>
</file>