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0"/>
  </p:notesMasterIdLst>
  <p:handoutMasterIdLst>
    <p:handoutMasterId r:id="rId21"/>
  </p:handoutMasterIdLst>
  <p:sldIdLst>
    <p:sldId id="291" r:id="rId5"/>
    <p:sldId id="410" r:id="rId6"/>
    <p:sldId id="409" r:id="rId7"/>
    <p:sldId id="411" r:id="rId8"/>
    <p:sldId id="346" r:id="rId9"/>
    <p:sldId id="412" r:id="rId10"/>
    <p:sldId id="413" r:id="rId11"/>
    <p:sldId id="414" r:id="rId12"/>
    <p:sldId id="415" r:id="rId13"/>
    <p:sldId id="298" r:id="rId14"/>
    <p:sldId id="347" r:id="rId15"/>
    <p:sldId id="352" r:id="rId16"/>
    <p:sldId id="348" r:id="rId17"/>
    <p:sldId id="349" r:id="rId18"/>
    <p:sldId id="350"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80" autoAdjust="0"/>
  </p:normalViewPr>
  <p:slideViewPr>
    <p:cSldViewPr showGuides="1">
      <p:cViewPr varScale="1">
        <p:scale>
          <a:sx n="92" d="100"/>
          <a:sy n="92" d="100"/>
        </p:scale>
        <p:origin x="306" y="9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10/14/2020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10/14/2020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10/14/2020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10/14/2020</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10/14/2020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10/14/2020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10/14/2020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10/14/2020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10/14/2020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h.wikipedia.org/w/index.php?title=Disciplina_(akademija)&amp;action=edit&amp;redlink=1" TargetMode="Externa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7774394" cy="5589240"/>
          </a:xfrm>
        </p:spPr>
        <p:txBody>
          <a:bodyPr>
            <a:noAutofit/>
          </a:bodyPr>
          <a:lstStyle/>
          <a:p>
            <a:pPr marL="285750" indent="-285750">
              <a:buFont typeface="Wingdings" pitchFamily="2" charset="2"/>
              <a:buChar char="§"/>
              <a:defRPr/>
            </a:pPr>
            <a:r>
              <a:rPr lang="sr-Latn-BA" sz="2400" dirty="0">
                <a:latin typeface="Times New Roman" panose="02020603050405020304" pitchFamily="18" charset="0"/>
                <a:cs typeface="Times New Roman" panose="02020603050405020304" pitchFamily="18" charset="0"/>
              </a:rPr>
              <a:t>Za svaki posao je potreban </a:t>
            </a:r>
            <a:r>
              <a:rPr lang="sr-Latn-BA" sz="2400" b="1" dirty="0">
                <a:latin typeface="Times New Roman" panose="02020603050405020304" pitchFamily="18" charset="0"/>
                <a:cs typeface="Times New Roman" panose="02020603050405020304" pitchFamily="18" charset="0"/>
              </a:rPr>
              <a:t>metodički plan </a:t>
            </a:r>
            <a:r>
              <a:rPr lang="sr-Latn-BA" sz="2400" dirty="0">
                <a:latin typeface="Times New Roman" panose="02020603050405020304" pitchFamily="18" charset="0"/>
                <a:cs typeface="Times New Roman" panose="02020603050405020304" pitchFamily="18" charset="0"/>
              </a:rPr>
              <a:t>kako ga obaviti i </a:t>
            </a:r>
            <a:r>
              <a:rPr lang="sr-Latn-BA" sz="2400" dirty="0" smtClean="0">
                <a:latin typeface="Times New Roman" panose="02020603050405020304" pitchFamily="18" charset="0"/>
                <a:cs typeface="Times New Roman" panose="02020603050405020304" pitchFamily="18" charset="0"/>
              </a:rPr>
              <a:t>rešiti.</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Nikakav </a:t>
            </a:r>
            <a:r>
              <a:rPr lang="sr-Latn-BA" sz="2400" dirty="0">
                <a:latin typeface="Times New Roman" panose="02020603050405020304" pitchFamily="18" charset="0"/>
                <a:cs typeface="Times New Roman" panose="02020603050405020304" pitchFamily="18" charset="0"/>
              </a:rPr>
              <a:t>posao nije dobar bez plana, jer stihijski rad ne donosi dobre ili nikakve </a:t>
            </a:r>
            <a:r>
              <a:rPr lang="sr-Latn-BA" sz="2400" dirty="0" smtClean="0">
                <a:latin typeface="Times New Roman" panose="02020603050405020304" pitchFamily="18" charset="0"/>
                <a:cs typeface="Times New Roman" panose="02020603050405020304" pitchFamily="18" charset="0"/>
              </a:rPr>
              <a:t>rezultate.</a:t>
            </a:r>
            <a:br>
              <a:rPr lang="sr-Latn-BA" sz="2400" dirty="0" smtClean="0">
                <a:latin typeface="Times New Roman" panose="02020603050405020304" pitchFamily="18" charset="0"/>
                <a:cs typeface="Times New Roman" panose="02020603050405020304" pitchFamily="18" charset="0"/>
              </a:rPr>
            </a:br>
            <a:r>
              <a:rPr lang="sr-Latn-BA" sz="2400" dirty="0">
                <a:latin typeface="Times New Roman" panose="02020603050405020304" pitchFamily="18" charset="0"/>
                <a:cs typeface="Times New Roman" panose="02020603050405020304" pitchFamily="18" charset="0"/>
              </a:rPr>
              <a:t/>
            </a:r>
            <a:br>
              <a:rPr lang="sr-Latn-BA" sz="2400" dirty="0">
                <a:latin typeface="Times New Roman" panose="02020603050405020304" pitchFamily="18" charset="0"/>
                <a:cs typeface="Times New Roman" panose="02020603050405020304" pitchFamily="18" charset="0"/>
              </a:rPr>
            </a:br>
            <a:r>
              <a:rPr lang="sr-Latn-BA" sz="2400" dirty="0">
                <a:latin typeface="Times New Roman" panose="02020603050405020304" pitchFamily="18" charset="0"/>
                <a:cs typeface="Times New Roman" panose="02020603050405020304" pitchFamily="18" charset="0"/>
              </a:rPr>
              <a:t>Nema ništa slučajno da se dešava. </a:t>
            </a: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sr-Latn-BA" sz="2400" b="1" dirty="0" smtClean="0">
                <a:latin typeface="Times New Roman" panose="02020603050405020304" pitchFamily="18" charset="0"/>
                <a:cs typeface="Times New Roman" panose="02020603050405020304" pitchFamily="18" charset="0"/>
              </a:rPr>
              <a:t>Slučaj</a:t>
            </a:r>
            <a:r>
              <a:rPr lang="sr-Latn-BA" sz="2400" dirty="0" smtClean="0">
                <a:latin typeface="Times New Roman" panose="02020603050405020304" pitchFamily="18" charset="0"/>
                <a:cs typeface="Times New Roman" panose="02020603050405020304" pitchFamily="18" charset="0"/>
              </a:rPr>
              <a:t> </a:t>
            </a:r>
            <a:r>
              <a:rPr lang="sr-Latn-BA" sz="2400" i="1" dirty="0">
                <a:latin typeface="Times New Roman" panose="02020603050405020304" pitchFamily="18" charset="0"/>
                <a:cs typeface="Times New Roman" panose="02020603050405020304" pitchFamily="18" charset="0"/>
              </a:rPr>
              <a:t>su izmislile neznalice (npr. cigla padne s krova na nekoga, a on kaže slučajno sam išao tuda. Niti je on išao slučajno, niti je cigla pala slučajno</a:t>
            </a:r>
            <a:r>
              <a:rPr lang="sr-Latn-BA" sz="2400" i="1" dirty="0" smtClean="0">
                <a:latin typeface="Times New Roman" panose="02020603050405020304" pitchFamily="18" charset="0"/>
                <a:cs typeface="Times New Roman" panose="02020603050405020304" pitchFamily="18" charset="0"/>
              </a:rPr>
              <a:t>)</a:t>
            </a:r>
            <a:r>
              <a:rPr lang="sr-Latn-BA" sz="2400" dirty="0" smtClean="0">
                <a:latin typeface="Times New Roman" panose="02020603050405020304" pitchFamily="18" charset="0"/>
                <a:cs typeface="Times New Roman" panose="02020603050405020304" pitchFamily="18" charset="0"/>
              </a:rPr>
              <a:t>.</a:t>
            </a:r>
            <a:br>
              <a:rPr lang="sr-Latn-BA" sz="2400" dirty="0" smtClean="0">
                <a:latin typeface="Times New Roman" panose="02020603050405020304" pitchFamily="18" charset="0"/>
                <a:cs typeface="Times New Roman" panose="02020603050405020304" pitchFamily="18" charset="0"/>
              </a:rPr>
            </a:br>
            <a:r>
              <a:rPr lang="sr-Latn-BA" sz="2400" dirty="0">
                <a:latin typeface="Times New Roman" panose="02020603050405020304" pitchFamily="18" charset="0"/>
                <a:cs typeface="Times New Roman" panose="02020603050405020304" pitchFamily="18" charset="0"/>
              </a:rPr>
              <a:t/>
            </a:r>
            <a:br>
              <a:rPr lang="sr-Latn-BA" sz="2400" dirty="0">
                <a:latin typeface="Times New Roman" panose="02020603050405020304" pitchFamily="18" charset="0"/>
                <a:cs typeface="Times New Roman" panose="02020603050405020304" pitchFamily="18" charset="0"/>
              </a:rPr>
            </a:br>
            <a:r>
              <a:rPr lang="sr-Latn-BA" sz="2400" dirty="0">
                <a:latin typeface="Times New Roman" panose="02020603050405020304" pitchFamily="18" charset="0"/>
                <a:cs typeface="Times New Roman" panose="02020603050405020304" pitchFamily="18" charset="0"/>
              </a:rPr>
              <a:t>Vi niste slučajno upisali ovaj </a:t>
            </a:r>
            <a:r>
              <a:rPr lang="sr-Latn-BA" sz="2400" dirty="0" smtClean="0">
                <a:latin typeface="Times New Roman" panose="02020603050405020304" pitchFamily="18" charset="0"/>
                <a:cs typeface="Times New Roman" panose="02020603050405020304" pitchFamily="18" charset="0"/>
              </a:rPr>
              <a:t>fakultet</a:t>
            </a:r>
            <a:r>
              <a:rPr lang="sr-Latn-RS" sz="2400" dirty="0" smtClean="0">
                <a:latin typeface="Times New Roman" panose="02020603050405020304" pitchFamily="18" charset="0"/>
                <a:cs typeface="Times New Roman" panose="02020603050405020304" pitchFamily="18" charset="0"/>
              </a:rPr>
              <a:t>?</a:t>
            </a:r>
            <a:br>
              <a:rPr lang="sr-Latn-RS"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Vi </a:t>
            </a:r>
            <a:r>
              <a:rPr lang="sr-Latn-BA" sz="2400" dirty="0">
                <a:latin typeface="Times New Roman" panose="02020603050405020304" pitchFamily="18" charset="0"/>
                <a:cs typeface="Times New Roman" panose="02020603050405020304" pitchFamily="18" charset="0"/>
              </a:rPr>
              <a:t>ste razmislili i napravili plan. </a:t>
            </a:r>
            <a:br>
              <a:rPr lang="sr-Latn-BA" sz="2400" dirty="0">
                <a:latin typeface="Times New Roman" panose="02020603050405020304" pitchFamily="18" charset="0"/>
                <a:cs typeface="Times New Roman" panose="02020603050405020304" pitchFamily="18" charset="0"/>
              </a:rPr>
            </a:br>
            <a:endParaRPr lang="sr-Latn-CS" altLang="sr-Latn-RS" sz="2400" b="1"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0" y="0"/>
            <a:ext cx="8254652" cy="980728"/>
          </a:xfrm>
        </p:spPr>
        <p:txBody>
          <a:bodyPr>
            <a:noAutofit/>
          </a:bodyPr>
          <a:lstStyle/>
          <a:p>
            <a:pPr algn="ctr"/>
            <a:r>
              <a:rPr lang="sr-Latn-BA" altLang="sr-Latn-RS" b="1" dirty="0">
                <a:latin typeface="Times New Roman" pitchFamily="18" charset="0"/>
                <a:cs typeface="Times New Roman" pitchFamily="18" charset="0"/>
              </a:rPr>
              <a:t>I. NASTANAK, NAZIV I RAZVOJ METOD</a:t>
            </a:r>
            <a:r>
              <a:rPr lang="en-US" altLang="sr-Latn-RS" b="1" dirty="0">
                <a:latin typeface="Times New Roman" pitchFamily="18" charset="0"/>
                <a:cs typeface="Times New Roman" pitchFamily="18" charset="0"/>
              </a:rPr>
              <a:t>O</a:t>
            </a:r>
            <a:r>
              <a:rPr lang="sr-Latn-BA" altLang="sr-Latn-RS" b="1" dirty="0">
                <a:latin typeface="Times New Roman" pitchFamily="18" charset="0"/>
                <a:cs typeface="Times New Roman" pitchFamily="18" charset="0"/>
              </a:rPr>
              <a:t>LOGIJE</a:t>
            </a:r>
            <a:endParaRPr lang="sr-Latn-RS" b="1" dirty="0">
              <a:solidFill>
                <a:schemeClr val="tx2"/>
              </a:solidFill>
              <a:latin typeface="Times New Roman" pitchFamily="18" charset="0"/>
              <a:cs typeface="Times New Roman" pitchFamily="18" charset="0"/>
            </a:endParaRPr>
          </a:p>
        </p:txBody>
      </p:sp>
      <p:pic>
        <p:nvPicPr>
          <p:cNvPr id="4098" name="Picture 2" descr="Osnovna škola Jovan Šerbanović » План коришћења школског просто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393" y="0"/>
            <a:ext cx="44144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07492"/>
            <a:ext cx="7894612" cy="437021"/>
          </a:xfrm>
          <a:noFill/>
        </p:spPr>
        <p:txBody>
          <a:bodyPr wrap="square">
            <a:spAutoFit/>
          </a:bodyPr>
          <a:lstStyle/>
          <a:p>
            <a:pPr algn="ctr" eaLnBrk="1" hangingPunct="1"/>
            <a:r>
              <a:rPr lang="sr-Latn-CS" altLang="sr-Latn-RS" sz="2400" b="1" dirty="0" smtClean="0">
                <a:latin typeface="Times New Roman" pitchFamily="18" charset="0"/>
                <a:cs typeface="Times New Roman" pitchFamily="18" charset="0"/>
              </a:rPr>
              <a:t>METODI I TEHNIKE U DRUŠTVENIM NAUKAMA</a:t>
            </a:r>
            <a:endParaRPr lang="en-US" altLang="sr-Latn-RS" sz="2400" b="1" dirty="0" smtClean="0">
              <a:latin typeface="Times New Roman" pitchFamily="18" charset="0"/>
              <a:cs typeface="Times New Roman" pitchFamily="18" charset="0"/>
            </a:endParaRPr>
          </a:p>
        </p:txBody>
      </p:sp>
      <p:sp>
        <p:nvSpPr>
          <p:cNvPr id="21507" name="Rectangle 3"/>
          <p:cNvSpPr>
            <a:spLocks noGrp="1" noChangeArrowheads="1"/>
          </p:cNvSpPr>
          <p:nvPr>
            <p:ph type="body" idx="1"/>
          </p:nvPr>
        </p:nvSpPr>
        <p:spPr>
          <a:xfrm>
            <a:off x="0" y="1196752"/>
            <a:ext cx="8038628" cy="5661247"/>
          </a:xfrm>
        </p:spPr>
        <p:txBody>
          <a:bodyPr>
            <a:normAutofit/>
          </a:bodyPr>
          <a:lstStyle/>
          <a:p>
            <a:pPr eaLnBrk="1" hangingPunct="1"/>
            <a:endParaRPr lang="sr-Latn-CS" altLang="sr-Latn-RS" sz="2800" dirty="0" smtClean="0">
              <a:solidFill>
                <a:srgbClr val="3366FF"/>
              </a:solidFill>
            </a:endParaRPr>
          </a:p>
          <a:p>
            <a:pPr eaLnBrk="1" hangingPunct="1"/>
            <a:r>
              <a:rPr lang="sr-Latn-CS" altLang="sr-Latn-RS" sz="2000" b="1" dirty="0" smtClean="0">
                <a:solidFill>
                  <a:srgbClr val="3366FF"/>
                </a:solidFill>
                <a:latin typeface="Times New Roman" pitchFamily="18" charset="0"/>
                <a:cs typeface="Times New Roman" pitchFamily="18" charset="0"/>
              </a:rPr>
              <a:t>METOD</a:t>
            </a:r>
          </a:p>
          <a:p>
            <a:pPr lvl="1" eaLnBrk="1" hangingPunct="1"/>
            <a:r>
              <a:rPr lang="sr-Latn-CS" altLang="sr-Latn-RS" dirty="0" smtClean="0">
                <a:latin typeface="Times New Roman" pitchFamily="18" charset="0"/>
                <a:cs typeface="Times New Roman" pitchFamily="18" charset="0"/>
              </a:rPr>
              <a:t>Opšta strategija organizacije istraživanja</a:t>
            </a:r>
          </a:p>
          <a:p>
            <a:pPr lvl="1"/>
            <a:r>
              <a:rPr lang="sr-Latn-RS" b="1" dirty="0">
                <a:latin typeface="Times New Roman" pitchFamily="18" charset="0"/>
                <a:cs typeface="Times New Roman" pitchFamily="18" charset="0"/>
              </a:rPr>
              <a:t>Metod je </a:t>
            </a:r>
            <a:r>
              <a:rPr lang="sr-Latn-RS" i="1" dirty="0">
                <a:latin typeface="Times New Roman" pitchFamily="18" charset="0"/>
                <a:cs typeface="Times New Roman" pitchFamily="18" charset="0"/>
              </a:rPr>
              <a:t>način, put, pristup, postupak, procedura dolaska do cilja.</a:t>
            </a:r>
            <a:endParaRPr lang="sr-Latn-CS" altLang="sr-Latn-RS" dirty="0" smtClean="0">
              <a:latin typeface="Times New Roman" pitchFamily="18" charset="0"/>
              <a:cs typeface="Times New Roman" pitchFamily="18" charset="0"/>
            </a:endParaRPr>
          </a:p>
          <a:p>
            <a:pPr lvl="1" eaLnBrk="1" hangingPunct="1">
              <a:buFontTx/>
              <a:buNone/>
            </a:pPr>
            <a:endParaRPr lang="sr-Latn-CS" altLang="sr-Latn-RS" dirty="0" smtClean="0">
              <a:latin typeface="Times New Roman" pitchFamily="18" charset="0"/>
              <a:cs typeface="Times New Roman" pitchFamily="18" charset="0"/>
            </a:endParaRPr>
          </a:p>
          <a:p>
            <a:pPr eaLnBrk="1" hangingPunct="1"/>
            <a:r>
              <a:rPr lang="sr-Latn-CS" altLang="sr-Latn-RS" sz="2000" b="1" dirty="0" smtClean="0">
                <a:solidFill>
                  <a:srgbClr val="3366FF"/>
                </a:solidFill>
                <a:latin typeface="Times New Roman" pitchFamily="18" charset="0"/>
                <a:cs typeface="Times New Roman" pitchFamily="18" charset="0"/>
              </a:rPr>
              <a:t>TEHNIKE</a:t>
            </a:r>
          </a:p>
          <a:p>
            <a:pPr lvl="1" eaLnBrk="1" hangingPunct="1"/>
            <a:r>
              <a:rPr lang="sr-Latn-CS" altLang="sr-Latn-RS" dirty="0" smtClean="0">
                <a:latin typeface="Times New Roman" pitchFamily="18" charset="0"/>
                <a:cs typeface="Times New Roman" pitchFamily="18" charset="0"/>
              </a:rPr>
              <a:t>Specifične procedure kojima se istraživač služi u pojedinačnim fazama istraživanja: </a:t>
            </a:r>
          </a:p>
          <a:p>
            <a:pPr lvl="2" eaLnBrk="1" hangingPunct="1">
              <a:buClr>
                <a:schemeClr val="hlink"/>
              </a:buClr>
            </a:pPr>
            <a:r>
              <a:rPr lang="sr-Latn-CS" altLang="sr-Latn-RS" sz="2000" b="1" dirty="0" smtClean="0">
                <a:latin typeface="Times New Roman" pitchFamily="18" charset="0"/>
                <a:cs typeface="Times New Roman" pitchFamily="18" charset="0"/>
              </a:rPr>
              <a:t>Tehnike prikupljanja podataka</a:t>
            </a:r>
          </a:p>
          <a:p>
            <a:pPr lvl="2" eaLnBrk="1" hangingPunct="1">
              <a:buClr>
                <a:schemeClr val="hlink"/>
              </a:buClr>
            </a:pPr>
            <a:r>
              <a:rPr lang="sr-Latn-CS" altLang="sr-Latn-RS" sz="2000" b="1" dirty="0" smtClean="0">
                <a:latin typeface="Times New Roman" pitchFamily="18" charset="0"/>
                <a:cs typeface="Times New Roman" pitchFamily="18" charset="0"/>
              </a:rPr>
              <a:t>Tehnike obrade</a:t>
            </a:r>
          </a:p>
          <a:p>
            <a:pPr lvl="2" eaLnBrk="1" hangingPunct="1">
              <a:buClr>
                <a:schemeClr val="hlink"/>
              </a:buClr>
            </a:pPr>
            <a:r>
              <a:rPr lang="sr-Latn-CS" altLang="sr-Latn-RS" sz="2000" b="1" dirty="0" smtClean="0">
                <a:latin typeface="Times New Roman" pitchFamily="18" charset="0"/>
                <a:cs typeface="Times New Roman" pitchFamily="18" charset="0"/>
              </a:rPr>
              <a:t>Tehnike prikazivanja nalaza ...</a:t>
            </a:r>
            <a:endParaRPr lang="en-US" altLang="sr-Latn-RS" sz="2000" b="1" dirty="0" smtClean="0">
              <a:latin typeface="Times New Roman" pitchFamily="18" charset="0"/>
              <a:cs typeface="Times New Roman" pitchFamily="18" charset="0"/>
            </a:endParaRPr>
          </a:p>
        </p:txBody>
      </p:sp>
      <p:pic>
        <p:nvPicPr>
          <p:cNvPr id="13314" name="Picture 2" descr="PPT - Tehnike prikupljanja podataka PowerPoint Presentation, free download  - ID:4704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692" y="0"/>
            <a:ext cx="3558009" cy="347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LATKE ISTRAŽIVAČA - Metodi i tehnike istraživanja u društvenim naukama |  C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692" y="3477344"/>
            <a:ext cx="3558009" cy="236303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tatistička obrada podataka | Metodologije istrazivan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692" y="5840381"/>
            <a:ext cx="3593746"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70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58907" cy="764704"/>
          </a:xfrm>
        </p:spPr>
        <p:txBody>
          <a:bodyPr>
            <a:normAutofit/>
          </a:bodyPr>
          <a:lstStyle/>
          <a:p>
            <a:pPr algn="ctr"/>
            <a:r>
              <a:rPr lang="sr-Latn-RS" sz="3200" b="1" dirty="0" smtClean="0">
                <a:solidFill>
                  <a:schemeClr val="tx2"/>
                </a:solidFill>
                <a:latin typeface="Times New Roman" pitchFamily="18" charset="0"/>
                <a:cs typeface="Times New Roman" pitchFamily="18" charset="0"/>
              </a:rPr>
              <a:t>STRUKTURA NAUČNE METODE (FAZE)</a:t>
            </a:r>
            <a:endParaRPr lang="en-US" sz="32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261763" y="1484784"/>
            <a:ext cx="10454245" cy="4470400"/>
          </a:xfrm>
        </p:spPr>
        <p:txBody>
          <a:bodyPr/>
          <a:lstStyle/>
          <a:p>
            <a:pPr algn="ctr"/>
            <a:r>
              <a:rPr lang="sr-Latn-RS" b="1" dirty="0" smtClean="0">
                <a:latin typeface="Times New Roman" pitchFamily="18" charset="0"/>
                <a:cs typeface="Times New Roman" pitchFamily="18" charset="0"/>
              </a:rPr>
              <a:t>Uočavanje problema</a:t>
            </a:r>
          </a:p>
          <a:p>
            <a:pPr algn="ctr"/>
            <a:r>
              <a:rPr lang="sr-Latn-RS" b="1" dirty="0" smtClean="0">
                <a:latin typeface="Times New Roman" pitchFamily="18" charset="0"/>
                <a:cs typeface="Times New Roman" pitchFamily="18" charset="0"/>
              </a:rPr>
              <a:t>Postavljanje hipoteze</a:t>
            </a:r>
          </a:p>
          <a:p>
            <a:pPr algn="ctr"/>
            <a:r>
              <a:rPr lang="sr-Latn-RS" b="1" dirty="0" smtClean="0">
                <a:latin typeface="Times New Roman" pitchFamily="18" charset="0"/>
                <a:cs typeface="Times New Roman" pitchFamily="18" charset="0"/>
              </a:rPr>
              <a:t>Proveravanje hipoteze – verifikacija i</a:t>
            </a:r>
          </a:p>
          <a:p>
            <a:pPr algn="ctr"/>
            <a:r>
              <a:rPr lang="sr-Latn-RS" b="1" dirty="0" smtClean="0">
                <a:latin typeface="Times New Roman" pitchFamily="18" charset="0"/>
                <a:cs typeface="Times New Roman" pitchFamily="18" charset="0"/>
              </a:rPr>
              <a:t>Praktična primena rešenja</a:t>
            </a:r>
          </a:p>
          <a:p>
            <a:pPr algn="ctr"/>
            <a:r>
              <a:rPr lang="en-US" i="1" dirty="0" err="1"/>
              <a:t>Hipoteza</a:t>
            </a:r>
            <a:r>
              <a:rPr lang="en-US" i="1" dirty="0"/>
              <a:t>: </a:t>
            </a:r>
            <a:r>
              <a:rPr lang="en-US" i="1" dirty="0" err="1"/>
              <a:t>Petpostavlja</a:t>
            </a:r>
            <a:r>
              <a:rPr lang="en-US" i="1" dirty="0"/>
              <a:t> se da </a:t>
            </a:r>
            <a:r>
              <a:rPr lang="en-US" i="1" dirty="0" err="1"/>
              <a:t>naucno</a:t>
            </a:r>
            <a:r>
              <a:rPr lang="en-US" i="1" dirty="0"/>
              <a:t> </a:t>
            </a:r>
            <a:r>
              <a:rPr lang="en-US" i="1" dirty="0" err="1"/>
              <a:t>tehnoloski</a:t>
            </a:r>
            <a:r>
              <a:rPr lang="en-US" i="1" dirty="0"/>
              <a:t> </a:t>
            </a:r>
            <a:r>
              <a:rPr lang="en-US" i="1" dirty="0" err="1"/>
              <a:t>parkovi</a:t>
            </a:r>
            <a:r>
              <a:rPr lang="en-US" i="1" dirty="0"/>
              <a:t> </a:t>
            </a:r>
            <a:r>
              <a:rPr lang="en-US" i="1" dirty="0" err="1" smtClean="0"/>
              <a:t>uticu</a:t>
            </a:r>
            <a:r>
              <a:rPr lang="sr-Latn-RS" i="1" dirty="0" smtClean="0"/>
              <a:t> </a:t>
            </a:r>
            <a:r>
              <a:rPr lang="en-US" i="1" dirty="0" err="1" smtClean="0"/>
              <a:t>na</a:t>
            </a:r>
            <a:r>
              <a:rPr lang="en-US" i="1" dirty="0" smtClean="0"/>
              <a:t> </a:t>
            </a:r>
            <a:r>
              <a:rPr lang="en-US" i="1" dirty="0" err="1"/>
              <a:t>tehnoloski</a:t>
            </a:r>
            <a:r>
              <a:rPr lang="en-US" i="1" dirty="0"/>
              <a:t> </a:t>
            </a:r>
            <a:r>
              <a:rPr lang="en-US" i="1" dirty="0" err="1"/>
              <a:t>razvoj</a:t>
            </a:r>
            <a:r>
              <a:rPr lang="en-US" i="1" dirty="0"/>
              <a:t> </a:t>
            </a:r>
            <a:r>
              <a:rPr lang="en-US" i="1" dirty="0" err="1"/>
              <a:t>regiona</a:t>
            </a:r>
            <a:r>
              <a:rPr lang="en-US" i="1" dirty="0"/>
              <a:t> u </a:t>
            </a:r>
            <a:r>
              <a:rPr lang="en-US" i="1" dirty="0" err="1"/>
              <a:t>kojima</a:t>
            </a:r>
            <a:r>
              <a:rPr lang="en-US" i="1" dirty="0"/>
              <a:t> </a:t>
            </a:r>
            <a:r>
              <a:rPr lang="en-US" i="1" dirty="0" err="1"/>
              <a:t>su</a:t>
            </a:r>
            <a:r>
              <a:rPr lang="en-US" i="1" dirty="0"/>
              <a:t> </a:t>
            </a:r>
            <a:r>
              <a:rPr lang="en-US" i="1" dirty="0" err="1"/>
              <a:t>izgradjeni</a:t>
            </a:r>
            <a:r>
              <a:rPr lang="en-US" i="1" dirty="0"/>
              <a:t>.</a:t>
            </a:r>
            <a:endParaRPr lang="en-US"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6009" y="0"/>
            <a:ext cx="147281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7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17309" y="1701800"/>
            <a:ext cx="9598700" cy="4470400"/>
          </a:xfrm>
        </p:spPr>
        <p:txBody>
          <a:bodyPr/>
          <a:lstStyle/>
          <a:p>
            <a:endParaRPr lang="en-US" dirty="0"/>
          </a:p>
        </p:txBody>
      </p:sp>
      <p:pic>
        <p:nvPicPr>
          <p:cNvPr id="5122" name="Picture 2" descr="http://3.bp.blogspot.com/-PzVinExzOF8/UVQq8q21M9I/AAAAAAAAH5E/R_OJkkKk3jE/s640/redoslijed+postupaka+pri+istra%C5%BEivanj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90956" cy="6957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6009" y="0"/>
            <a:ext cx="147281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21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frenzyspark.com/wp-content/uploads/2012/05/research-process-300x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48" y="76200"/>
            <a:ext cx="9577064" cy="6925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8255" y="0"/>
            <a:ext cx="1650570"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0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FAZE&#10;&#10;1. Definisanje problema&#10;2. Formulisanje hipoteza&#10;3. Izbor metoda&#10;4. Prikupljanje podataka&#10;5. Analiza rezultata&#10;6. 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 y="0"/>
            <a:ext cx="1218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6009" y="0"/>
            <a:ext cx="147281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26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Vrste neeksperimentalnih istraživanja:&#10;&#10;1. Metoda posmatranja&#10;- Objektivni podaci se saznaju na osnovu posmatranja ponaš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23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6009" y="0"/>
            <a:ext cx="1472816"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3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0" y="1268760"/>
            <a:ext cx="8496944" cy="5472608"/>
          </a:xfrm>
        </p:spPr>
        <p:txBody>
          <a:bodyPr>
            <a:noAutofit/>
          </a:bodyPr>
          <a:lstStyle/>
          <a:p>
            <a:pPr marL="285750" indent="-285750">
              <a:buFont typeface="Wingdings" pitchFamily="2" charset="2"/>
              <a:buChar char="§"/>
              <a:defRPr/>
            </a:pPr>
            <a:r>
              <a:rPr lang="sr-Latn-BA" sz="2400" dirty="0">
                <a:latin typeface="Times New Roman" panose="02020603050405020304" pitchFamily="18" charset="0"/>
                <a:cs typeface="Times New Roman" panose="02020603050405020304" pitchFamily="18" charset="0"/>
              </a:rPr>
              <a:t>Filozofija je matica za sve nauke. Iz nje su se sve razvile. Svoj procvat filozofija je imala u antičkoj Grčkoj. </a:t>
            </a: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Metodologija </a:t>
            </a:r>
            <a:r>
              <a:rPr lang="sr-Latn-BA" sz="2400" dirty="0">
                <a:latin typeface="Times New Roman" panose="02020603050405020304" pitchFamily="18" charset="0"/>
                <a:cs typeface="Times New Roman" panose="02020603050405020304" pitchFamily="18" charset="0"/>
              </a:rPr>
              <a:t>se razvila iz filozofije kao deo logike. Zato je </a:t>
            </a:r>
            <a:r>
              <a:rPr lang="sr-Latn-BA" sz="2400" b="1" dirty="0">
                <a:latin typeface="Times New Roman" panose="02020603050405020304" pitchFamily="18" charset="0"/>
                <a:cs typeface="Times New Roman" panose="02020603050405020304" pitchFamily="18" charset="0"/>
              </a:rPr>
              <a:t>metodlogija najbliža naučna disciplina logici</a:t>
            </a:r>
            <a:r>
              <a:rPr lang="sr-Latn-BA" sz="2400" dirty="0">
                <a:latin typeface="Times New Roman" panose="02020603050405020304" pitchFamily="18" charset="0"/>
                <a:cs typeface="Times New Roman" panose="02020603050405020304" pitchFamily="18" charset="0"/>
              </a:rPr>
              <a:t>. </a:t>
            </a: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Sve </a:t>
            </a:r>
            <a:r>
              <a:rPr lang="sr-Latn-BA" sz="2400" dirty="0">
                <a:latin typeface="Times New Roman" panose="02020603050405020304" pitchFamily="18" charset="0"/>
                <a:cs typeface="Times New Roman" panose="02020603050405020304" pitchFamily="18" charset="0"/>
              </a:rPr>
              <a:t>zakonitosti logike postoje i u metodologiji. </a:t>
            </a: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Neke </a:t>
            </a:r>
            <a:r>
              <a:rPr lang="sr-Latn-BA" sz="2400" dirty="0">
                <a:latin typeface="Times New Roman" panose="02020603050405020304" pitchFamily="18" charset="0"/>
                <a:cs typeface="Times New Roman" panose="02020603050405020304" pitchFamily="18" charset="0"/>
              </a:rPr>
              <a:t>od njih su: </a:t>
            </a:r>
            <a:r>
              <a:rPr lang="sr-Latn-BA" sz="2400" i="1" dirty="0">
                <a:latin typeface="Times New Roman" panose="02020603050405020304" pitchFamily="18" charset="0"/>
                <a:cs typeface="Times New Roman" panose="02020603050405020304" pitchFamily="18" charset="0"/>
              </a:rPr>
              <a:t>zakonitosti mišljenja, saznanja i zaključivanja (pojam, sud i zaključak)</a:t>
            </a:r>
            <a:r>
              <a:rPr lang="sr-Latn-BA" sz="2400" dirty="0">
                <a:latin typeface="Times New Roman" panose="02020603050405020304" pitchFamily="18" charset="0"/>
                <a:cs typeface="Times New Roman" panose="02020603050405020304" pitchFamily="18" charset="0"/>
              </a:rPr>
              <a:t>. </a:t>
            </a: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Metodologija </a:t>
            </a:r>
            <a:r>
              <a:rPr lang="sr-Latn-BA" sz="2400" dirty="0">
                <a:latin typeface="Times New Roman" panose="02020603050405020304" pitchFamily="18" charset="0"/>
                <a:cs typeface="Times New Roman" panose="02020603050405020304" pitchFamily="18" charset="0"/>
              </a:rPr>
              <a:t>je usko vezana za brojne ostale nauke, kao npr. ekonomiju, pravo, istoriju, fiziku, matematiku i biologiju. </a:t>
            </a:r>
            <a:r>
              <a:rPr lang="sr-Latn-BA" sz="2400" dirty="0" smtClean="0">
                <a:latin typeface="Times New Roman" panose="02020603050405020304" pitchFamily="18" charset="0"/>
                <a:cs typeface="Times New Roman" panose="02020603050405020304" pitchFamily="18" charset="0"/>
              </a:rPr>
              <a:t/>
            </a:r>
            <a:br>
              <a:rPr lang="sr-Latn-BA" sz="2400" dirty="0" smtClean="0">
                <a:latin typeface="Times New Roman" panose="02020603050405020304" pitchFamily="18" charset="0"/>
                <a:cs typeface="Times New Roman" panose="02020603050405020304" pitchFamily="18" charset="0"/>
              </a:rPr>
            </a:br>
            <a:r>
              <a:rPr lang="sr-Latn-BA" sz="2400" dirty="0" smtClean="0">
                <a:latin typeface="Times New Roman" panose="02020603050405020304" pitchFamily="18" charset="0"/>
                <a:cs typeface="Times New Roman" panose="02020603050405020304" pitchFamily="18" charset="0"/>
              </a:rPr>
              <a:t>Nauke </a:t>
            </a:r>
            <a:r>
              <a:rPr lang="sr-Latn-BA" sz="2400" dirty="0">
                <a:latin typeface="Times New Roman" panose="02020603050405020304" pitchFamily="18" charset="0"/>
                <a:cs typeface="Times New Roman" panose="02020603050405020304" pitchFamily="18" charset="0"/>
              </a:rPr>
              <a:t>su uglavnom vezane za misaoni (apstraktni) proces, ali su vezane i za čulni - opažajni praktični proces preko metodologije i metoda.</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sr-Latn-BA" sz="2400" dirty="0">
                <a:latin typeface="Times New Roman" panose="02020603050405020304" pitchFamily="18" charset="0"/>
                <a:cs typeface="Times New Roman" panose="02020603050405020304" pitchFamily="18" charset="0"/>
              </a:rPr>
              <a:t>Vremenom, posebno u 20. veku razvile su se posebne metodologije, kao npr. </a:t>
            </a:r>
            <a:r>
              <a:rPr lang="sr-Latn-BA" sz="2400" b="1" dirty="0">
                <a:latin typeface="Times New Roman" panose="02020603050405020304" pitchFamily="18" charset="0"/>
                <a:cs typeface="Times New Roman" panose="02020603050405020304" pitchFamily="18" charset="0"/>
              </a:rPr>
              <a:t>opšta metodologija, ekonomska, pravna, medicinska </a:t>
            </a:r>
            <a:r>
              <a:rPr lang="sr-Latn-BA" sz="2400" dirty="0">
                <a:latin typeface="Times New Roman" panose="02020603050405020304" pitchFamily="18" charset="0"/>
                <a:cs typeface="Times New Roman" panose="02020603050405020304" pitchFamily="18" charset="0"/>
              </a:rPr>
              <a:t>i dr.</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sr-Latn-CS" altLang="sr-Latn-RS" sz="2400" b="1"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33772" y="188640"/>
            <a:ext cx="7920880" cy="1080120"/>
          </a:xfrm>
        </p:spPr>
        <p:txBody>
          <a:bodyPr>
            <a:noAutofit/>
          </a:bodyPr>
          <a:lstStyle/>
          <a:p>
            <a:pPr algn="ctr"/>
            <a:r>
              <a:rPr lang="sr-Latn-BA" altLang="sr-Latn-RS" b="1" dirty="0">
                <a:latin typeface="Times New Roman" pitchFamily="18" charset="0"/>
                <a:cs typeface="Times New Roman" pitchFamily="18" charset="0"/>
              </a:rPr>
              <a:t>I. NASTANAK, NAZIV I RAZVOJ METOD</a:t>
            </a:r>
            <a:r>
              <a:rPr lang="en-US" altLang="sr-Latn-RS" b="1" dirty="0">
                <a:latin typeface="Times New Roman" pitchFamily="18" charset="0"/>
                <a:cs typeface="Times New Roman" pitchFamily="18" charset="0"/>
              </a:rPr>
              <a:t>O</a:t>
            </a:r>
            <a:r>
              <a:rPr lang="sr-Latn-BA" altLang="sr-Latn-RS" b="1" dirty="0">
                <a:latin typeface="Times New Roman" pitchFamily="18" charset="0"/>
                <a:cs typeface="Times New Roman" pitchFamily="18" charset="0"/>
              </a:rPr>
              <a:t>LOGIJE</a:t>
            </a:r>
            <a:endParaRPr lang="sr-Latn-RS" b="1"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3207" y="0"/>
            <a:ext cx="1575618" cy="1575618"/>
          </a:xfrm>
          <a:prstGeom prst="rect">
            <a:avLst/>
          </a:prstGeom>
        </p:spPr>
      </p:pic>
      <p:pic>
        <p:nvPicPr>
          <p:cNvPr id="7172" name="Picture 4" descr="Naša izdanja – ASOO – Agencija za strukovno obrazovanje i obrazovanje  odrasli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684" y="0"/>
            <a:ext cx="36461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1628800"/>
            <a:ext cx="5904656" cy="5112568"/>
          </a:xfrm>
        </p:spPr>
        <p:txBody>
          <a:bodyPr>
            <a:noAutofit/>
          </a:bodyPr>
          <a:lstStyle/>
          <a:p>
            <a:pPr>
              <a:lnSpc>
                <a:spcPct val="80000"/>
              </a:lnSpc>
            </a:pPr>
            <a:r>
              <a:rPr lang="sr-Latn-CS" altLang="sr-Latn-RS" sz="2000" b="1" dirty="0">
                <a:latin typeface="Times New Roman" pitchFamily="18" charset="0"/>
                <a:cs typeface="Times New Roman" pitchFamily="18" charset="0"/>
              </a:rPr>
              <a:t>Neka pravila zdravorazumskog mišljenja:</a:t>
            </a:r>
            <a:r>
              <a:rPr lang="sr-Latn-CS" altLang="sr-Latn-RS" sz="2000" b="1" i="1" dirty="0">
                <a:latin typeface="Times New Roman" pitchFamily="18" charset="0"/>
                <a:cs typeface="Times New Roman" pitchFamily="18" charset="0"/>
              </a:rPr>
              <a:t> </a:t>
            </a:r>
            <a:br>
              <a:rPr lang="sr-Latn-CS" altLang="sr-Latn-RS" sz="2000" b="1" i="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
            </a:r>
            <a:br>
              <a:rPr lang="sr-Latn-CS" altLang="sr-Latn-RS" sz="1800" i="1" dirty="0">
                <a:latin typeface="Times New Roman" pitchFamily="18" charset="0"/>
                <a:cs typeface="Times New Roman" pitchFamily="18" charset="0"/>
              </a:rPr>
            </a:br>
            <a:r>
              <a:rPr lang="sr-Latn-CS" altLang="sr-Latn-RS" sz="1800" b="1" dirty="0">
                <a:latin typeface="Times New Roman" pitchFamily="18" charset="0"/>
                <a:cs typeface="Times New Roman" pitchFamily="18" charset="0"/>
              </a:rPr>
              <a:t>Očigledno</a:t>
            </a:r>
            <a:r>
              <a:rPr lang="en-US" altLang="sr-Latn-RS" sz="1800" b="1" dirty="0" err="1">
                <a:latin typeface="Times New Roman" pitchFamily="18" charset="0"/>
                <a:cs typeface="Times New Roman" pitchFamily="18" charset="0"/>
              </a:rPr>
              <a:t>st</a:t>
            </a:r>
            <a:r>
              <a:rPr lang="sr-Latn-CS" altLang="sr-Latn-RS" sz="1800" dirty="0">
                <a:latin typeface="Times New Roman" pitchFamily="18" charset="0"/>
                <a:cs typeface="Times New Roman" pitchFamily="18" charset="0"/>
              </a:rPr>
              <a:t/>
            </a:r>
            <a:br>
              <a:rPr lang="sr-Latn-CS" altLang="sr-Latn-RS" sz="1800"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Zemlja je ravna ploča oko koje se okreće Sunca</a:t>
            </a:r>
            <a:br>
              <a:rPr lang="sr-Latn-CS" altLang="sr-Latn-RS" sz="1800" i="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
            </a:r>
            <a:br>
              <a:rPr lang="sr-Latn-CS" altLang="sr-Latn-RS" sz="1800" i="1" dirty="0">
                <a:latin typeface="Times New Roman" pitchFamily="18" charset="0"/>
                <a:cs typeface="Times New Roman" pitchFamily="18" charset="0"/>
              </a:rPr>
            </a:br>
            <a:r>
              <a:rPr lang="sr-Latn-CS" altLang="sr-Latn-RS" sz="1800" b="1" dirty="0">
                <a:latin typeface="Times New Roman" pitchFamily="18" charset="0"/>
                <a:cs typeface="Times New Roman" pitchFamily="18" charset="0"/>
              </a:rPr>
              <a:t>Vremenska /prostorna bliskost = uzročnost</a:t>
            </a:r>
            <a:br>
              <a:rPr lang="sr-Latn-CS" altLang="sr-Latn-RS" sz="1800" b="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Sunce izlazi jer petao kukuriče svakog jutra. </a:t>
            </a:r>
            <a:br>
              <a:rPr lang="sr-Latn-CS" altLang="sr-Latn-RS" sz="1800" i="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
            </a:r>
            <a:br>
              <a:rPr lang="sr-Latn-CS" altLang="sr-Latn-RS" sz="1800" i="1" dirty="0">
                <a:latin typeface="Times New Roman" pitchFamily="18" charset="0"/>
                <a:cs typeface="Times New Roman" pitchFamily="18" charset="0"/>
              </a:rPr>
            </a:br>
            <a:r>
              <a:rPr lang="sr-Latn-CS" altLang="sr-Latn-RS" sz="1800" b="1" dirty="0">
                <a:latin typeface="Times New Roman" pitchFamily="18" charset="0"/>
                <a:cs typeface="Times New Roman" pitchFamily="18" charset="0"/>
              </a:rPr>
              <a:t>Jedan slučaj – generalno pravilo </a:t>
            </a:r>
            <a:br>
              <a:rPr lang="sr-Latn-CS" altLang="sr-Latn-RS" sz="1800" b="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Deda Pera je pušio od mladosti, a živeo je osamdeset pet godina. </a:t>
            </a:r>
            <a:br>
              <a:rPr lang="sr-Latn-CS" altLang="sr-Latn-RS" sz="1800" i="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
            </a:r>
            <a:br>
              <a:rPr lang="sr-Latn-CS" altLang="sr-Latn-RS" sz="1800" i="1" dirty="0">
                <a:latin typeface="Times New Roman" pitchFamily="18" charset="0"/>
                <a:cs typeface="Times New Roman" pitchFamily="18" charset="0"/>
              </a:rPr>
            </a:br>
            <a:r>
              <a:rPr lang="sr-Latn-CS" altLang="sr-Latn-RS" sz="1800" b="1" dirty="0">
                <a:latin typeface="Times New Roman" pitchFamily="18" charset="0"/>
                <a:cs typeface="Times New Roman" pitchFamily="18" charset="0"/>
              </a:rPr>
              <a:t>Verovanje autoritetu</a:t>
            </a:r>
            <a:br>
              <a:rPr lang="sr-Latn-CS" altLang="sr-Latn-RS" sz="1800" b="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Pisalo je u novinama. / Bilo je na televiziji. </a:t>
            </a:r>
            <a:br>
              <a:rPr lang="sr-Latn-CS" altLang="sr-Latn-RS" sz="1800" i="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
            </a:r>
            <a:br>
              <a:rPr lang="sr-Latn-CS" altLang="sr-Latn-RS" sz="1800" i="1" dirty="0">
                <a:latin typeface="Times New Roman" pitchFamily="18" charset="0"/>
                <a:cs typeface="Times New Roman" pitchFamily="18" charset="0"/>
              </a:rPr>
            </a:br>
            <a:r>
              <a:rPr lang="sr-Latn-CS" altLang="sr-Latn-RS" sz="1800" b="1" dirty="0">
                <a:latin typeface="Times New Roman" pitchFamily="18" charset="0"/>
                <a:cs typeface="Times New Roman" pitchFamily="18" charset="0"/>
              </a:rPr>
              <a:t>Selekcija informacija – pamtimo ono što nam odgovara</a:t>
            </a:r>
            <a:r>
              <a:rPr lang="sr-Latn-CS" altLang="sr-Latn-RS" sz="1800" dirty="0">
                <a:latin typeface="Times New Roman" pitchFamily="18" charset="0"/>
                <a:cs typeface="Times New Roman" pitchFamily="18" charset="0"/>
              </a:rPr>
              <a:t/>
            </a:r>
            <a:br>
              <a:rPr lang="sr-Latn-CS" altLang="sr-Latn-RS" sz="1800"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Čokolada podstiče lučenje hormona sreće</a:t>
            </a:r>
            <a:br>
              <a:rPr lang="sr-Latn-CS" altLang="sr-Latn-RS" sz="1800" i="1" dirty="0">
                <a:latin typeface="Times New Roman" pitchFamily="18" charset="0"/>
                <a:cs typeface="Times New Roman" pitchFamily="18" charset="0"/>
              </a:rPr>
            </a:br>
            <a:r>
              <a:rPr lang="sr-Latn-CS" altLang="sr-Latn-RS" sz="1800" b="1" i="1" dirty="0">
                <a:latin typeface="Times New Roman" pitchFamily="18" charset="0"/>
                <a:cs typeface="Times New Roman" pitchFamily="18" charset="0"/>
              </a:rPr>
              <a:t/>
            </a:r>
            <a:br>
              <a:rPr lang="sr-Latn-CS" altLang="sr-Latn-RS" sz="1800" b="1" i="1" dirty="0">
                <a:latin typeface="Times New Roman" pitchFamily="18" charset="0"/>
                <a:cs typeface="Times New Roman" pitchFamily="18" charset="0"/>
              </a:rPr>
            </a:br>
            <a:r>
              <a:rPr lang="sr-Latn-CS" altLang="sr-Latn-RS" sz="1800" b="1" dirty="0">
                <a:latin typeface="Times New Roman" pitchFamily="18" charset="0"/>
                <a:cs typeface="Times New Roman" pitchFamily="18" charset="0"/>
              </a:rPr>
              <a:t>Verovanje onome što smo ranije naučili</a:t>
            </a:r>
            <a:br>
              <a:rPr lang="sr-Latn-CS" altLang="sr-Latn-RS" sz="1800" b="1" dirty="0">
                <a:latin typeface="Times New Roman" pitchFamily="18" charset="0"/>
                <a:cs typeface="Times New Roman" pitchFamily="18" charset="0"/>
              </a:rPr>
            </a:br>
            <a:r>
              <a:rPr lang="sr-Latn-CS" altLang="sr-Latn-RS" sz="1800" i="1" dirty="0">
                <a:latin typeface="Times New Roman" pitchFamily="18" charset="0"/>
                <a:cs typeface="Times New Roman" pitchFamily="18" charset="0"/>
              </a:rPr>
              <a:t>Šta se dogodilo sa devetom planetom?</a:t>
            </a:r>
            <a:br>
              <a:rPr lang="sr-Latn-CS" altLang="sr-Latn-RS" sz="1800" i="1" dirty="0">
                <a:latin typeface="Times New Roman" pitchFamily="18" charset="0"/>
                <a:cs typeface="Times New Roman" pitchFamily="18" charset="0"/>
              </a:rPr>
            </a:br>
            <a:endParaRPr lang="sr-Latn-CS" altLang="sr-Latn-RS" sz="1800" b="1"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701924" y="188640"/>
            <a:ext cx="6552728" cy="1008112"/>
          </a:xfrm>
        </p:spPr>
        <p:txBody>
          <a:bodyPr>
            <a:noAutofit/>
          </a:bodyPr>
          <a:lstStyle/>
          <a:p>
            <a:pPr algn="ctr"/>
            <a:r>
              <a:rPr lang="sr-Latn-CS" altLang="sr-Latn-RS" sz="3200" b="1" dirty="0" smtClean="0">
                <a:latin typeface="Times New Roman" pitchFamily="18" charset="0"/>
                <a:cs typeface="Times New Roman" pitchFamily="18" charset="0"/>
              </a:rPr>
              <a:t>ZAŠTO NAM JE POTREBAN METOD?</a:t>
            </a:r>
            <a:endParaRPr lang="sr-Latn-RS" sz="3200" b="1"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75618" cy="1196752"/>
          </a:xfrm>
          <a:prstGeom prst="rect">
            <a:avLst/>
          </a:prstGeom>
        </p:spPr>
      </p:pic>
      <p:pic>
        <p:nvPicPr>
          <p:cNvPr id="5122" name="Picture 2" descr="https://image2.slideserve.com/4421612/slide6-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475" y="836712"/>
            <a:ext cx="5518349"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5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8760"/>
            <a:ext cx="8398668" cy="5589240"/>
          </a:xfrm>
        </p:spPr>
        <p:txBody>
          <a:bodyPr>
            <a:noAutofit/>
          </a:bodyPr>
          <a:lstStyle/>
          <a:p>
            <a:r>
              <a:rPr lang="sr-Latn-BA" sz="1800" dirty="0">
                <a:latin typeface="Times New Roman" panose="02020603050405020304" pitchFamily="18" charset="0"/>
                <a:cs typeface="Times New Roman" panose="02020603050405020304" pitchFamily="18" charset="0"/>
              </a:rPr>
              <a:t>Cela metodlogija istraživačkog rada zasniva se </a:t>
            </a:r>
            <a:r>
              <a:rPr lang="sr-Latn-BA" sz="1800" dirty="0" smtClean="0">
                <a:latin typeface="Times New Roman" panose="02020603050405020304" pitchFamily="18" charset="0"/>
                <a:cs typeface="Times New Roman" panose="02020603050405020304" pitchFamily="18" charset="0"/>
              </a:rPr>
              <a:t>na</a:t>
            </a:r>
            <a:r>
              <a:rPr lang="sr-Latn-RS" sz="1800" dirty="0" smtClean="0">
                <a:latin typeface="Times New Roman" panose="02020603050405020304" pitchFamily="18" charset="0"/>
                <a:cs typeface="Times New Roman" panose="02020603050405020304" pitchFamily="18" charset="0"/>
              </a:rPr>
              <a:t>:</a:t>
            </a:r>
            <a:br>
              <a:rPr lang="sr-Latn-RS" sz="1800" dirty="0" smtClean="0">
                <a:latin typeface="Times New Roman" panose="02020603050405020304" pitchFamily="18" charset="0"/>
                <a:cs typeface="Times New Roman" panose="02020603050405020304" pitchFamily="18" charset="0"/>
              </a:rPr>
            </a:br>
            <a:r>
              <a:rPr lang="sr-Latn-BA" sz="1800" dirty="0" smtClean="0">
                <a:latin typeface="Times New Roman" panose="02020603050405020304" pitchFamily="18" charset="0"/>
                <a:cs typeface="Times New Roman" panose="02020603050405020304" pitchFamily="18" charset="0"/>
              </a:rPr>
              <a:t>  </a:t>
            </a:r>
            <a:r>
              <a:rPr lang="sr-Latn-BA" sz="1800" b="1" dirty="0" smtClean="0">
                <a:latin typeface="Times New Roman" panose="02020603050405020304" pitchFamily="18" charset="0"/>
                <a:cs typeface="Times New Roman" panose="02020603050405020304" pitchFamily="18" charset="0"/>
              </a:rPr>
              <a:t>umnost</a:t>
            </a:r>
            <a:r>
              <a:rPr lang="sr-Latn-BA" sz="1800" dirty="0" smtClean="0">
                <a:latin typeface="Times New Roman" panose="02020603050405020304" pitchFamily="18" charset="0"/>
                <a:cs typeface="Times New Roman" panose="02020603050405020304" pitchFamily="18" charset="0"/>
              </a:rPr>
              <a:t>i </a:t>
            </a:r>
            <a:r>
              <a:rPr lang="sr-Latn-BA" sz="1800" dirty="0">
                <a:latin typeface="Times New Roman" panose="02020603050405020304" pitchFamily="18" charset="0"/>
                <a:cs typeface="Times New Roman" panose="02020603050405020304" pitchFamily="18" charset="0"/>
              </a:rPr>
              <a:t>(prerada u mozgu) i </a:t>
            </a:r>
            <a:r>
              <a:rPr lang="sr-Latn-BA" sz="1800" dirty="0" smtClean="0">
                <a:latin typeface="Times New Roman" panose="02020603050405020304" pitchFamily="18" charset="0"/>
                <a:cs typeface="Times New Roman" panose="02020603050405020304" pitchFamily="18" charset="0"/>
              </a:rPr>
              <a:t/>
            </a:r>
            <a:br>
              <a:rPr lang="sr-Latn-BA" sz="1800" dirty="0" smtClean="0">
                <a:latin typeface="Times New Roman" panose="02020603050405020304" pitchFamily="18" charset="0"/>
                <a:cs typeface="Times New Roman" panose="02020603050405020304" pitchFamily="18" charset="0"/>
              </a:rPr>
            </a:br>
            <a:r>
              <a:rPr lang="sr-Latn-BA" sz="1800" dirty="0" smtClean="0">
                <a:latin typeface="Times New Roman" panose="02020603050405020304" pitchFamily="18" charset="0"/>
                <a:cs typeface="Times New Roman" panose="02020603050405020304" pitchFamily="18" charset="0"/>
              </a:rPr>
              <a:t>  </a:t>
            </a:r>
            <a:r>
              <a:rPr lang="sr-Latn-BA" sz="1800" b="1" dirty="0" smtClean="0">
                <a:latin typeface="Times New Roman" panose="02020603050405020304" pitchFamily="18" charset="0"/>
                <a:cs typeface="Times New Roman" panose="02020603050405020304" pitchFamily="18" charset="0"/>
              </a:rPr>
              <a:t>čulnosti </a:t>
            </a:r>
            <a:r>
              <a:rPr lang="sr-Latn-BA" sz="1800" dirty="0">
                <a:latin typeface="Times New Roman" panose="02020603050405020304" pitchFamily="18" charset="0"/>
                <a:cs typeface="Times New Roman" panose="02020603050405020304" pitchFamily="18" charset="0"/>
              </a:rPr>
              <a:t>(spoljašnja opažanja).</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hr-BA" sz="1800" dirty="0">
                <a:latin typeface="Times New Roman" panose="02020603050405020304" pitchFamily="18" charset="0"/>
                <a:cs typeface="Times New Roman" panose="02020603050405020304" pitchFamily="18" charset="0"/>
              </a:rPr>
              <a:t>Postoji veliki broj različitih </a:t>
            </a:r>
            <a:r>
              <a:rPr lang="hr-BA" sz="1800" b="1" dirty="0">
                <a:latin typeface="Times New Roman" panose="02020603050405020304" pitchFamily="18" charset="0"/>
                <a:cs typeface="Times New Roman" panose="02020603050405020304" pitchFamily="18" charset="0"/>
              </a:rPr>
              <a:t>definicija</a:t>
            </a:r>
            <a:r>
              <a:rPr lang="hr-BA" sz="1800" dirty="0">
                <a:latin typeface="Times New Roman" panose="02020603050405020304" pitchFamily="18" charset="0"/>
                <a:cs typeface="Times New Roman" panose="02020603050405020304" pitchFamily="18" charset="0"/>
              </a:rPr>
              <a:t> metodologije kao nauke</a:t>
            </a:r>
            <a:r>
              <a:rPr lang="hr-BA" sz="1800" dirty="0" smtClean="0">
                <a:latin typeface="Times New Roman" panose="02020603050405020304" pitchFamily="18" charset="0"/>
                <a:cs typeface="Times New Roman" panose="02020603050405020304" pitchFamily="18" charset="0"/>
              </a:rPr>
              <a:t>:</a:t>
            </a:r>
            <a:br>
              <a:rPr lang="hr-BA"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hr-BA" sz="1800" b="1" dirty="0">
                <a:latin typeface="Times New Roman" panose="02020603050405020304" pitchFamily="18" charset="0"/>
                <a:cs typeface="Times New Roman" panose="02020603050405020304" pitchFamily="18" charset="0"/>
              </a:rPr>
              <a:t>Metodologija</a:t>
            </a:r>
            <a:r>
              <a:rPr lang="hr-BA" sz="1800" dirty="0">
                <a:latin typeface="Times New Roman" panose="02020603050405020304" pitchFamily="18" charset="0"/>
                <a:cs typeface="Times New Roman" panose="02020603050405020304" pitchFamily="18" charset="0"/>
              </a:rPr>
              <a:t> je nauka koja se bavi proučavanjem</a:t>
            </a:r>
            <a:r>
              <a:rPr lang="hr-BA" sz="1800" i="1" dirty="0">
                <a:latin typeface="Times New Roman" panose="02020603050405020304" pitchFamily="18" charset="0"/>
                <a:cs typeface="Times New Roman" panose="02020603050405020304" pitchFamily="18" charset="0"/>
              </a:rPr>
              <a:t> nastanka, razvoja i saznajne vrednosti metoda saznanja i tehničkih postupaka naučnih istraživanja, proučavanjem komponenti naučnog istraživanja, strukture naučnog znanja, naučnih problema, hipoteza</a:t>
            </a:r>
            <a:r>
              <a:rPr lang="hr-BA" sz="1800" dirty="0">
                <a:latin typeface="Times New Roman" panose="02020603050405020304" pitchFamily="18" charset="0"/>
                <a:cs typeface="Times New Roman" panose="02020603050405020304" pitchFamily="18" charset="0"/>
              </a:rPr>
              <a:t> </a:t>
            </a:r>
            <a:r>
              <a:rPr lang="hr-BA" sz="1800" dirty="0" smtClean="0">
                <a:latin typeface="Times New Roman" panose="02020603050405020304" pitchFamily="18" charset="0"/>
                <a:cs typeface="Times New Roman" panose="02020603050405020304" pitchFamily="18" charset="0"/>
              </a:rPr>
              <a:t>...</a:t>
            </a:r>
            <a:br>
              <a:rPr lang="hr-BA" sz="1800" dirty="0" smtClean="0">
                <a:latin typeface="Times New Roman" panose="02020603050405020304" pitchFamily="18" charset="0"/>
                <a:cs typeface="Times New Roman" panose="02020603050405020304" pitchFamily="18" charset="0"/>
              </a:rPr>
            </a:br>
            <a:r>
              <a:rPr lang="hr-BA" sz="1800" dirty="0" smtClean="0">
                <a:latin typeface="Times New Roman" panose="02020603050405020304" pitchFamily="18" charset="0"/>
                <a:cs typeface="Times New Roman" panose="02020603050405020304" pitchFamily="18" charset="0"/>
              </a:rPr>
              <a:t/>
            </a:r>
            <a:br>
              <a:rPr lang="hr-BA" sz="1800" dirty="0" smtClean="0">
                <a:latin typeface="Times New Roman" panose="02020603050405020304" pitchFamily="18" charset="0"/>
                <a:cs typeface="Times New Roman" panose="02020603050405020304" pitchFamily="18" charset="0"/>
              </a:rPr>
            </a:br>
            <a:r>
              <a:rPr lang="sr-Latn-BA" sz="1800" b="1" dirty="0">
                <a:latin typeface="Times New Roman" panose="02020603050405020304" pitchFamily="18" charset="0"/>
                <a:cs typeface="Times New Roman" panose="02020603050405020304" pitchFamily="18" charset="0"/>
              </a:rPr>
              <a:t>Cilj metodologije</a:t>
            </a:r>
            <a:r>
              <a:rPr lang="sr-Latn-BA" sz="1800" dirty="0">
                <a:latin typeface="Times New Roman" panose="02020603050405020304" pitchFamily="18" charset="0"/>
                <a:cs typeface="Times New Roman" panose="02020603050405020304" pitchFamily="18" charset="0"/>
              </a:rPr>
              <a:t> je da se shvati kako se pravilno proučava neka materija, kao sadržaj, šta treba učiti i raditi, na koji način izučavati i kako to sve srediti, a potom realizovati</a:t>
            </a:r>
            <a:r>
              <a:rPr lang="sr-Latn-BA" sz="1800" dirty="0" smtClean="0">
                <a:latin typeface="Times New Roman" panose="02020603050405020304" pitchFamily="18" charset="0"/>
                <a:cs typeface="Times New Roman" panose="02020603050405020304" pitchFamily="18" charset="0"/>
              </a:rPr>
              <a:t>.</a:t>
            </a:r>
            <a:br>
              <a:rPr lang="sr-Latn-BA"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sr-Latn-RS" sz="1800" b="1" dirty="0" smtClean="0">
                <a:latin typeface="Times New Roman" panose="02020603050405020304" pitchFamily="18" charset="0"/>
                <a:cs typeface="Times New Roman" panose="02020603050405020304" pitchFamily="18" charset="0"/>
              </a:rPr>
              <a:t>Z</a:t>
            </a:r>
            <a:r>
              <a:rPr lang="sr-Latn-BA" sz="1800" b="1" dirty="0" smtClean="0">
                <a:latin typeface="Times New Roman" panose="02020603050405020304" pitchFamily="18" charset="0"/>
                <a:cs typeface="Times New Roman" panose="02020603050405020304" pitchFamily="18" charset="0"/>
              </a:rPr>
              <a:t>adatak</a:t>
            </a:r>
            <a:r>
              <a:rPr lang="sr-Latn-BA" sz="1800" dirty="0" smtClean="0">
                <a:latin typeface="Times New Roman" panose="02020603050405020304" pitchFamily="18" charset="0"/>
                <a:cs typeface="Times New Roman" panose="02020603050405020304" pitchFamily="18" charset="0"/>
              </a:rPr>
              <a:t> </a:t>
            </a:r>
            <a:r>
              <a:rPr lang="sr-Latn-BA" sz="1800" i="1" dirty="0">
                <a:latin typeface="Times New Roman" panose="02020603050405020304" pitchFamily="18" charset="0"/>
                <a:cs typeface="Times New Roman" panose="02020603050405020304" pitchFamily="18" charset="0"/>
              </a:rPr>
              <a:t>da prouči i sistematizuje metode za odgovarajuće naučne discipline</a:t>
            </a:r>
            <a:r>
              <a:rPr lang="sr-Latn-BA" sz="1800" dirty="0">
                <a:latin typeface="Times New Roman" panose="02020603050405020304" pitchFamily="18" charset="0"/>
                <a:cs typeface="Times New Roman" panose="02020603050405020304" pitchFamily="18" charset="0"/>
              </a:rPr>
              <a:t>. </a:t>
            </a:r>
            <a:r>
              <a:rPr lang="sr-Latn-BA" sz="1800" dirty="0" smtClean="0">
                <a:latin typeface="Times New Roman" panose="02020603050405020304" pitchFamily="18" charset="0"/>
                <a:cs typeface="Times New Roman" panose="02020603050405020304" pitchFamily="18" charset="0"/>
              </a:rPr>
              <a:t/>
            </a:r>
            <a:br>
              <a:rPr lang="sr-Latn-BA" sz="1800" dirty="0" smtClean="0">
                <a:latin typeface="Times New Roman" panose="02020603050405020304" pitchFamily="18" charset="0"/>
                <a:cs typeface="Times New Roman" panose="02020603050405020304" pitchFamily="18" charset="0"/>
              </a:rPr>
            </a:br>
            <a:r>
              <a:rPr lang="sr-Latn-BA" sz="1800" dirty="0" smtClean="0">
                <a:latin typeface="Times New Roman" panose="02020603050405020304" pitchFamily="18" charset="0"/>
                <a:cs typeface="Times New Roman" panose="02020603050405020304" pitchFamily="18" charset="0"/>
              </a:rPr>
              <a:t>Zato </a:t>
            </a:r>
            <a:r>
              <a:rPr lang="sr-Latn-BA" sz="1800" dirty="0">
                <a:latin typeface="Times New Roman" panose="02020603050405020304" pitchFamily="18" charset="0"/>
                <a:cs typeface="Times New Roman" panose="02020603050405020304" pitchFamily="18" charset="0"/>
              </a:rPr>
              <a:t>se često metodologija definiše kao </a:t>
            </a:r>
            <a:r>
              <a:rPr lang="sr-Latn-BA" sz="1800" b="1" dirty="0">
                <a:latin typeface="Times New Roman" panose="02020603050405020304" pitchFamily="18" charset="0"/>
                <a:cs typeface="Times New Roman" panose="02020603050405020304" pitchFamily="18" charset="0"/>
              </a:rPr>
              <a:t>nauka o metodama</a:t>
            </a:r>
            <a:r>
              <a:rPr lang="sr-Latn-BA" sz="1800" dirty="0" smtClean="0">
                <a:latin typeface="Times New Roman" panose="02020603050405020304" pitchFamily="18" charset="0"/>
                <a:cs typeface="Times New Roman" panose="02020603050405020304" pitchFamily="18" charset="0"/>
              </a:rPr>
              <a:t>.</a:t>
            </a:r>
            <a:br>
              <a:rPr lang="sr-Latn-BA" sz="1800" dirty="0" smtClean="0">
                <a:latin typeface="Times New Roman" panose="02020603050405020304" pitchFamily="18" charset="0"/>
                <a:cs typeface="Times New Roman" panose="02020603050405020304" pitchFamily="18" charset="0"/>
              </a:rPr>
            </a:br>
            <a:r>
              <a:rPr lang="sr-Latn-BA" sz="1800" dirty="0" smtClean="0">
                <a:latin typeface="Times New Roman" panose="02020603050405020304" pitchFamily="18" charset="0"/>
                <a:cs typeface="Times New Roman" panose="02020603050405020304" pitchFamily="18" charset="0"/>
              </a:rPr>
              <a:t/>
            </a:r>
            <a:br>
              <a:rPr lang="sr-Latn-BA" sz="1800" dirty="0" smtClean="0">
                <a:latin typeface="Times New Roman" panose="02020603050405020304" pitchFamily="18" charset="0"/>
                <a:cs typeface="Times New Roman" panose="02020603050405020304" pitchFamily="18" charset="0"/>
              </a:rPr>
            </a:br>
            <a:r>
              <a:rPr lang="hr-BA" sz="1800" b="1" dirty="0">
                <a:latin typeface="Times New Roman" panose="02020603050405020304" pitchFamily="18" charset="0"/>
                <a:cs typeface="Times New Roman" panose="02020603050405020304" pitchFamily="18" charset="0"/>
              </a:rPr>
              <a:t>Metod</a:t>
            </a:r>
            <a:r>
              <a:rPr lang="hr-BA" sz="1800" dirty="0">
                <a:latin typeface="Times New Roman" panose="02020603050405020304" pitchFamily="18" charset="0"/>
                <a:cs typeface="Times New Roman" panose="02020603050405020304" pitchFamily="18" charset="0"/>
              </a:rPr>
              <a:t> je način istraživanja koji se primenjuje u </a:t>
            </a:r>
            <a:r>
              <a:rPr lang="hr-BA" sz="1800" dirty="0" smtClean="0">
                <a:latin typeface="Times New Roman" panose="02020603050405020304" pitchFamily="18" charset="0"/>
                <a:cs typeface="Times New Roman" panose="02020603050405020304" pitchFamily="18" charset="0"/>
              </a:rPr>
              <a:t>nauci i nerazdvojni  je deo </a:t>
            </a:r>
            <a:r>
              <a:rPr lang="hr-BA" sz="1800" dirty="0">
                <a:latin typeface="Times New Roman" panose="02020603050405020304" pitchFamily="18" charset="0"/>
                <a:cs typeface="Times New Roman" panose="02020603050405020304" pitchFamily="18" charset="0"/>
              </a:rPr>
              <a:t>istraživačkog procesa. </a:t>
            </a:r>
            <a:r>
              <a:rPr lang="hr-BA" sz="1800" dirty="0" smtClean="0">
                <a:latin typeface="Times New Roman" panose="02020603050405020304" pitchFamily="18" charset="0"/>
                <a:cs typeface="Times New Roman" panose="02020603050405020304" pitchFamily="18" charset="0"/>
              </a:rPr>
              <a:t/>
            </a:r>
            <a:br>
              <a:rPr lang="hr-BA" sz="1800" dirty="0" smtClean="0">
                <a:latin typeface="Times New Roman" panose="02020603050405020304" pitchFamily="18" charset="0"/>
                <a:cs typeface="Times New Roman" panose="02020603050405020304" pitchFamily="18" charset="0"/>
              </a:rPr>
            </a:br>
            <a:r>
              <a:rPr lang="sr-Latn-RS" sz="1800" b="1" dirty="0" smtClean="0">
                <a:latin typeface="Times New Roman" panose="02020603050405020304" pitchFamily="18" charset="0"/>
                <a:cs typeface="Times New Roman" panose="02020603050405020304" pitchFamily="18" charset="0"/>
              </a:rPr>
              <a:t>Metod </a:t>
            </a:r>
            <a:r>
              <a:rPr lang="sr-Latn-RS" sz="1800" dirty="0">
                <a:latin typeface="Times New Roman" panose="02020603050405020304" pitchFamily="18" charset="0"/>
                <a:cs typeface="Times New Roman" panose="02020603050405020304" pitchFamily="18" charset="0"/>
              </a:rPr>
              <a:t>kao termin vodi poreklo od grčke reči </a:t>
            </a:r>
            <a:r>
              <a:rPr lang="sr-Latn-RS" sz="1800" b="1" dirty="0">
                <a:latin typeface="Times New Roman" panose="02020603050405020304" pitchFamily="18" charset="0"/>
                <a:cs typeface="Times New Roman" panose="02020603050405020304" pitchFamily="18" charset="0"/>
              </a:rPr>
              <a:t>„methodos“</a:t>
            </a:r>
            <a:r>
              <a:rPr lang="sr-Latn-RS" sz="1800" dirty="0">
                <a:latin typeface="Times New Roman" panose="02020603050405020304" pitchFamily="18" charset="0"/>
                <a:cs typeface="Times New Roman" panose="02020603050405020304" pitchFamily="18" charset="0"/>
              </a:rPr>
              <a:t> čije je značenje </a:t>
            </a:r>
            <a:r>
              <a:rPr lang="sr-Latn-RS" sz="1800" i="1" dirty="0">
                <a:latin typeface="Times New Roman" panose="02020603050405020304" pitchFamily="18" charset="0"/>
                <a:cs typeface="Times New Roman" panose="02020603050405020304" pitchFamily="18" charset="0"/>
              </a:rPr>
              <a:t>put i način istraživanja</a:t>
            </a:r>
            <a:r>
              <a:rPr lang="sr-Latn-RS" sz="1800" i="1" dirty="0" smtClean="0">
                <a:latin typeface="Times New Roman" panose="02020603050405020304" pitchFamily="18" charset="0"/>
                <a:cs typeface="Times New Roman" panose="02020603050405020304" pitchFamily="18" charset="0"/>
              </a:rPr>
              <a:t>;</a:t>
            </a:r>
            <a:br>
              <a:rPr lang="sr-Latn-RS" sz="1800" i="1" dirty="0" smtClean="0">
                <a:latin typeface="Times New Roman" panose="02020603050405020304" pitchFamily="18" charset="0"/>
                <a:cs typeface="Times New Roman" panose="02020603050405020304" pitchFamily="18" charset="0"/>
              </a:rPr>
            </a:br>
            <a:r>
              <a:rPr lang="sr-Latn-RS" sz="1800" dirty="0" smtClean="0">
                <a:latin typeface="Times New Roman" panose="02020603050405020304" pitchFamily="18" charset="0"/>
                <a:cs typeface="Times New Roman" panose="02020603050405020304" pitchFamily="18" charset="0"/>
              </a:rPr>
              <a:t> </a:t>
            </a:r>
            <a:r>
              <a:rPr lang="sr-Latn-RS" sz="1800" b="1" dirty="0">
                <a:latin typeface="Times New Roman" panose="02020603050405020304" pitchFamily="18" charset="0"/>
                <a:cs typeface="Times New Roman" panose="02020603050405020304" pitchFamily="18" charset="0"/>
              </a:rPr>
              <a:t>lat: methodus -</a:t>
            </a:r>
            <a:r>
              <a:rPr lang="sr-Latn-RS" sz="1800" dirty="0">
                <a:latin typeface="Times New Roman" panose="02020603050405020304" pitchFamily="18" charset="0"/>
                <a:cs typeface="Times New Roman" panose="02020603050405020304" pitchFamily="18" charset="0"/>
              </a:rPr>
              <a:t> </a:t>
            </a:r>
            <a:r>
              <a:rPr lang="sr-Latn-RS" sz="1800" i="1" dirty="0">
                <a:latin typeface="Times New Roman" panose="02020603050405020304" pitchFamily="18" charset="0"/>
                <a:cs typeface="Times New Roman" panose="02020603050405020304" pitchFamily="18" charset="0"/>
              </a:rPr>
              <a:t>smišljeno i plansko postupanje pri radu radi postizanja nekog uspeha, istine, saznanja.</a:t>
            </a:r>
            <a:r>
              <a:rPr lang="sr-Latn-R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endParaRPr lang="sr-Latn-CS" altLang="sr-Latn-RS" sz="1800" b="1" dirty="0">
              <a:solidFill>
                <a:srgbClr val="00206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701924" y="188640"/>
            <a:ext cx="6552728" cy="1008112"/>
          </a:xfrm>
        </p:spPr>
        <p:txBody>
          <a:bodyPr>
            <a:noAutofit/>
          </a:bodyPr>
          <a:lstStyle/>
          <a:p>
            <a:pPr algn="ctr"/>
            <a:r>
              <a:rPr lang="sr-Latn-CS" altLang="sr-Latn-RS" sz="3200" b="1" dirty="0" smtClean="0">
                <a:latin typeface="Times New Roman" pitchFamily="18" charset="0"/>
                <a:cs typeface="Times New Roman" pitchFamily="18" charset="0"/>
              </a:rPr>
              <a:t>DEFINICIJA METODOLOGIJE</a:t>
            </a:r>
            <a:endParaRPr lang="sr-Latn-RS" sz="3200" b="1" dirty="0">
              <a:solidFill>
                <a:schemeClr val="tx2"/>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75618" cy="1196752"/>
          </a:xfrm>
          <a:prstGeom prst="rect">
            <a:avLst/>
          </a:prstGeom>
        </p:spPr>
      </p:pic>
      <p:pic>
        <p:nvPicPr>
          <p:cNvPr id="6146" name="Picture 2" descr="Metodologija istraživanja | ITrevizija.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958" y="0"/>
            <a:ext cx="38078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88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 y="1317962"/>
            <a:ext cx="8468578" cy="5540037"/>
          </a:xfrm>
        </p:spPr>
        <p:txBody>
          <a:bodyPr>
            <a:normAutofit/>
          </a:bodyPr>
          <a:lstStyle/>
          <a:p>
            <a:r>
              <a:rPr lang="sr-Latn-RS" sz="2400" b="1" dirty="0" smtClean="0">
                <a:latin typeface="Times New Roman" panose="02020603050405020304" pitchFamily="18" charset="0"/>
                <a:cs typeface="Times New Roman" panose="02020603050405020304" pitchFamily="18" charset="0"/>
              </a:rPr>
              <a:t>NIR </a:t>
            </a:r>
            <a:r>
              <a:rPr lang="sr-Latn-RS" sz="2400" dirty="0" smtClean="0">
                <a:latin typeface="Times New Roman" panose="02020603050405020304" pitchFamily="18" charset="0"/>
                <a:cs typeface="Times New Roman" panose="02020603050405020304" pitchFamily="18" charset="0"/>
              </a:rPr>
              <a:t>je sistematska stvaralačka aktivnost, kojom se primenom naučnih metoda, stiču nove naučne spoznaje.</a:t>
            </a:r>
            <a:br>
              <a:rPr lang="sr-Latn-RS" sz="2400" dirty="0" smtClean="0">
                <a:latin typeface="Times New Roman" panose="02020603050405020304" pitchFamily="18" charset="0"/>
                <a:cs typeface="Times New Roman" panose="02020603050405020304" pitchFamily="18" charset="0"/>
              </a:rPr>
            </a:b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Fundamentalna istraživanja </a:t>
            </a:r>
            <a:r>
              <a:rPr lang="sr-Latn-RS" sz="2400" dirty="0" smtClean="0">
                <a:latin typeface="Times New Roman" panose="02020603050405020304" pitchFamily="18" charset="0"/>
                <a:cs typeface="Times New Roman" panose="02020603050405020304" pitchFamily="18" charset="0"/>
              </a:rPr>
              <a:t>– otkrivanje određenih procesa i pretpostavki ya druga istraživanja,</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Primenjena</a:t>
            </a:r>
            <a:r>
              <a:rPr lang="sr-Latn-RS" sz="2400" dirty="0" smtClean="0">
                <a:latin typeface="Times New Roman" panose="02020603050405020304" pitchFamily="18" charset="0"/>
                <a:cs typeface="Times New Roman" panose="02020603050405020304" pitchFamily="18" charset="0"/>
              </a:rPr>
              <a:t> – postizanje znanja koja mogu biti odmah primenjena,</a:t>
            </a:r>
            <a:br>
              <a:rPr lang="sr-Latn-RS" sz="2400" dirty="0" smtClean="0">
                <a:latin typeface="Times New Roman" panose="02020603050405020304" pitchFamily="18" charset="0"/>
                <a:cs typeface="Times New Roman" panose="02020603050405020304" pitchFamily="18" charset="0"/>
              </a:rPr>
            </a:br>
            <a:r>
              <a:rPr lang="sr-Latn-RS" sz="2400" b="1" dirty="0">
                <a:latin typeface="Times New Roman" panose="02020603050405020304" pitchFamily="18" charset="0"/>
                <a:cs typeface="Times New Roman" panose="02020603050405020304" pitchFamily="18" charset="0"/>
              </a:rPr>
              <a:t>R</a:t>
            </a:r>
            <a:r>
              <a:rPr lang="sr-Latn-RS" sz="2400" b="1" dirty="0" smtClean="0">
                <a:latin typeface="Times New Roman" panose="02020603050405020304" pitchFamily="18" charset="0"/>
                <a:cs typeface="Times New Roman" panose="02020603050405020304" pitchFamily="18" charset="0"/>
              </a:rPr>
              <a:t>azvojna</a:t>
            </a:r>
            <a:r>
              <a:rPr lang="sr-Latn-RS" sz="2400" dirty="0" smtClean="0">
                <a:latin typeface="Times New Roman" panose="02020603050405020304" pitchFamily="18" charset="0"/>
                <a:cs typeface="Times New Roman" panose="02020603050405020304" pitchFamily="18" charset="0"/>
              </a:rPr>
              <a:t> – razvijaju se novi i poboljšavaju stari postupci,</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Empirijska </a:t>
            </a:r>
            <a:r>
              <a:rPr lang="sr-Latn-RS" sz="2400" dirty="0" smtClean="0">
                <a:latin typeface="Times New Roman" panose="02020603050405020304" pitchFamily="18" charset="0"/>
                <a:cs typeface="Times New Roman" panose="02020603050405020304" pitchFamily="18" charset="0"/>
              </a:rPr>
              <a:t>– sudovi se donose na osnovu iskustva,</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Aplikativna</a:t>
            </a:r>
            <a:r>
              <a:rPr lang="sr-Latn-RS" sz="2400" dirty="0" smtClean="0">
                <a:latin typeface="Times New Roman" panose="02020603050405020304" pitchFamily="18" charset="0"/>
                <a:cs typeface="Times New Roman" panose="02020603050405020304" pitchFamily="18" charset="0"/>
              </a:rPr>
              <a:t> – rešavanje nekog praktičnog zadatka,</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Stručna</a:t>
            </a:r>
            <a:r>
              <a:rPr lang="sr-Latn-RS" sz="2400" dirty="0" smtClean="0">
                <a:latin typeface="Times New Roman" panose="02020603050405020304" pitchFamily="18" charset="0"/>
                <a:cs typeface="Times New Roman" panose="02020603050405020304" pitchFamily="18" charset="0"/>
              </a:rPr>
              <a:t> – praktično iskustvo osnov za nov postupak,</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Iistraživanje prošlosti, sadašnjosti, budućnosti</a:t>
            </a:r>
            <a:r>
              <a:rPr lang="sr-Latn-RS" sz="2400" dirty="0" smtClean="0">
                <a:latin typeface="Times New Roman" panose="02020603050405020304" pitchFamily="18" charset="0"/>
                <a:cs typeface="Times New Roman" panose="02020603050405020304" pitchFamily="18" charset="0"/>
              </a:rPr>
              <a:t>,</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Povremena istraživanja</a:t>
            </a:r>
            <a:r>
              <a:rPr lang="sr-Latn-RS" sz="2400" dirty="0" smtClean="0">
                <a:latin typeface="Times New Roman" panose="02020603050405020304" pitchFamily="18" charset="0"/>
                <a:cs typeface="Times New Roman" panose="02020603050405020304" pitchFamily="18" charset="0"/>
              </a:rPr>
              <a:t>,</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Disciplinarno </a:t>
            </a:r>
            <a:r>
              <a:rPr lang="sr-Latn-RS" sz="2400" dirty="0" smtClean="0">
                <a:latin typeface="Times New Roman" panose="02020603050405020304" pitchFamily="18" charset="0"/>
                <a:cs typeface="Times New Roman" panose="02020603050405020304" pitchFamily="18" charset="0"/>
              </a:rPr>
              <a:t>– na određenu naučnu disciplinu (npr. Makroekonomija)</a:t>
            </a:r>
            <a:br>
              <a:rPr lang="sr-Latn-RS" sz="2400"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Institucijsko</a:t>
            </a:r>
            <a:r>
              <a:rPr lang="sr-Latn-RS" sz="2400" dirty="0" smtClean="0">
                <a:latin typeface="Times New Roman" panose="02020603050405020304" pitchFamily="18" charset="0"/>
                <a:cs typeface="Times New Roman" panose="02020603050405020304" pitchFamily="18" charset="0"/>
              </a:rPr>
              <a:t> – ovlašćene institucije.</a:t>
            </a:r>
            <a:br>
              <a:rPr lang="sr-Latn-RS" sz="2400" dirty="0" smtClean="0">
                <a:latin typeface="Times New Roman" panose="02020603050405020304" pitchFamily="18" charset="0"/>
                <a:cs typeface="Times New Roman" panose="02020603050405020304" pitchFamily="18" charset="0"/>
              </a:rPr>
            </a:br>
            <a:endParaRPr lang="sr-Latn-R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98" y="1"/>
            <a:ext cx="8594022" cy="836712"/>
          </a:xfrm>
        </p:spPr>
        <p:txBody>
          <a:bodyPr>
            <a:normAutofit fontScale="92500" lnSpcReduction="10000"/>
          </a:bodyPr>
          <a:lstStyle/>
          <a:p>
            <a:pPr algn="ctr"/>
            <a:r>
              <a:rPr lang="sr-Latn-RS" b="1" dirty="0" smtClean="0">
                <a:latin typeface="Times New Roman" panose="02020603050405020304" pitchFamily="18" charset="0"/>
                <a:cs typeface="Times New Roman" panose="02020603050405020304" pitchFamily="18" charset="0"/>
              </a:rPr>
              <a:t>NAUČNO ISTRAŽIVAČKI RAD I VRSTE ISTRAŽIVANJA</a:t>
            </a:r>
            <a:endParaRPr lang="sr-Latn-RS" b="1" dirty="0">
              <a:latin typeface="Times New Roman" panose="02020603050405020304" pitchFamily="18" charset="0"/>
              <a:cs typeface="Times New Roman" panose="02020603050405020304" pitchFamily="18" charset="0"/>
            </a:endParaRPr>
          </a:p>
        </p:txBody>
      </p:sp>
      <p:pic>
        <p:nvPicPr>
          <p:cNvPr id="8200" name="Picture 8" descr="APEIRON - WEB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120" y="14193"/>
            <a:ext cx="3590925" cy="684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2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 y="1052736"/>
            <a:ext cx="8468578" cy="5805263"/>
          </a:xfrm>
        </p:spPr>
        <p:txBody>
          <a:bodyPr>
            <a:normAutofit fontScale="90000"/>
          </a:bodyPr>
          <a:lstStyle/>
          <a:p>
            <a:pPr lvl="0"/>
            <a:r>
              <a:rPr lang="hr-HR" sz="2400" b="1" dirty="0">
                <a:latin typeface="Times New Roman" panose="02020603050405020304" pitchFamily="18" charset="0"/>
                <a:cs typeface="Times New Roman" panose="02020603050405020304" pitchFamily="18" charset="0"/>
              </a:rPr>
              <a:t>ISTRAŽIVANJA PREMA </a:t>
            </a:r>
            <a:r>
              <a:rPr lang="hr-HR" sz="2400" b="1" dirty="0" smtClean="0">
                <a:latin typeface="Times New Roman" panose="02020603050405020304" pitchFamily="18" charset="0"/>
                <a:cs typeface="Times New Roman" panose="02020603050405020304" pitchFamily="18" charset="0"/>
              </a:rPr>
              <a:t>STEPENU UOPŠTAVANJA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Nomotetska istraživanja  → cilj je utvrđivanje zakonitosti.</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Idiografska istraživanja → cilj je proučavanje specifične i jedinstvene situacije.</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b="1" dirty="0">
                <a:latin typeface="Times New Roman" panose="02020603050405020304" pitchFamily="18" charset="0"/>
                <a:cs typeface="Times New Roman" panose="02020603050405020304" pitchFamily="18" charset="0"/>
              </a:rPr>
              <a:t>KVANTITATIVNA I KVALITATIVNA </a:t>
            </a:r>
            <a:r>
              <a:rPr lang="hr-HR" sz="2400" b="1" dirty="0" smtClean="0">
                <a:latin typeface="Times New Roman" panose="02020603050405020304" pitchFamily="18" charset="0"/>
                <a:cs typeface="Times New Roman" panose="02020603050405020304" pitchFamily="18" charset="0"/>
              </a:rPr>
              <a:t>ISTRAŽIVANJA</a:t>
            </a:r>
            <a:br>
              <a:rPr lang="hr-HR" sz="2400" b="1" dirty="0" smtClean="0">
                <a:latin typeface="Times New Roman" panose="02020603050405020304" pitchFamily="18" charset="0"/>
                <a:cs typeface="Times New Roman" panose="02020603050405020304" pitchFamily="18" charset="0"/>
              </a:rPr>
            </a:br>
            <a:r>
              <a:rPr lang="sr-Latn-RS" sz="2400" b="1" dirty="0" smtClean="0">
                <a:latin typeface="Times New Roman" panose="02020603050405020304" pitchFamily="18" charset="0"/>
                <a:cs typeface="Times New Roman" panose="02020603050405020304" pitchFamily="18" charset="0"/>
              </a:rPr>
              <a:t>Kvantitativna </a:t>
            </a:r>
            <a:r>
              <a:rPr lang="sr-Latn-RS" sz="2400" dirty="0">
                <a:latin typeface="Times New Roman" panose="02020603050405020304" pitchFamily="18" charset="0"/>
                <a:cs typeface="Times New Roman" panose="02020603050405020304" pitchFamily="18" charset="0"/>
              </a:rPr>
              <a:t>– Koliko? Kobinuje se sa kvalitativnim i dopunjuju</a:t>
            </a:r>
            <a:r>
              <a:rPr lang="sr-Latn-RS" sz="2400" dirty="0" smtClean="0">
                <a:latin typeface="Times New Roman" panose="02020603050405020304" pitchFamily="18" charset="0"/>
                <a:cs typeface="Times New Roman" panose="02020603050405020304" pitchFamily="18" charset="0"/>
              </a:rPr>
              <a:t>.</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b="1" dirty="0">
                <a:latin typeface="Times New Roman" panose="02020603050405020304" pitchFamily="18" charset="0"/>
                <a:cs typeface="Times New Roman" panose="02020603050405020304" pitchFamily="18" charset="0"/>
              </a:rPr>
              <a:t>Kvantitativna istraživanja </a:t>
            </a:r>
            <a:r>
              <a:rPr lang="hr-HR" sz="2400" dirty="0">
                <a:latin typeface="Times New Roman" panose="02020603050405020304" pitchFamily="18" charset="0"/>
                <a:cs typeface="Times New Roman" panose="02020603050405020304" pitchFamily="18" charset="0"/>
              </a:rPr>
              <a:t>pružaju brojčani opis istraživane pojave pomoću statističke analize i sažimanja izvornih podataka. </a:t>
            </a: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Korištenjem formalnih metoda merenja i statističkog zaključivanja donose se opŠti zaključci o uzročno-posledičnim odnosima (generalizacija).</a:t>
            </a: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sr-Latn-RS" sz="2400" b="1" dirty="0">
                <a:latin typeface="Times New Roman" panose="02020603050405020304" pitchFamily="18" charset="0"/>
                <a:cs typeface="Times New Roman" panose="02020603050405020304" pitchFamily="18" charset="0"/>
              </a:rPr>
              <a:t>Kavalitativna</a:t>
            </a:r>
            <a:r>
              <a:rPr lang="sr-Latn-RS" sz="2400" dirty="0">
                <a:latin typeface="Times New Roman" panose="02020603050405020304" pitchFamily="18" charset="0"/>
                <a:cs typeface="Times New Roman" panose="02020603050405020304" pitchFamily="18" charset="0"/>
              </a:rPr>
              <a:t> – Kakovo je nešto? Kakav je neko? Zašto? Kuda? Čime? Gde?</a:t>
            </a:r>
            <a:br>
              <a:rPr lang="sr-Latn-RS" sz="2400" dirty="0">
                <a:latin typeface="Times New Roman" panose="02020603050405020304" pitchFamily="18" charset="0"/>
                <a:cs typeface="Times New Roman" panose="02020603050405020304" pitchFamily="18" charset="0"/>
              </a:rPr>
            </a:br>
            <a:r>
              <a:rPr lang="hr-HR" sz="2400" b="1" dirty="0" smtClean="0">
                <a:latin typeface="Times New Roman" panose="02020603050405020304" pitchFamily="18" charset="0"/>
                <a:cs typeface="Times New Roman" panose="02020603050405020304" pitchFamily="18" charset="0"/>
              </a:rPr>
              <a:t>Kvalitativna istraživanja </a:t>
            </a:r>
            <a:r>
              <a:rPr lang="hr-HR" sz="2400" dirty="0" smtClean="0">
                <a:latin typeface="Times New Roman" panose="02020603050405020304" pitchFamily="18" charset="0"/>
                <a:cs typeface="Times New Roman" panose="02020603050405020304" pitchFamily="18" charset="0"/>
              </a:rPr>
              <a:t>ređe koriste formalizirano merenje i statističko zaključivanje.</a:t>
            </a:r>
            <a:r>
              <a:rPr lang="hr-HR" sz="2400" dirty="0"/>
              <a:t> </a:t>
            </a:r>
            <a:r>
              <a:rPr lang="hr-HR" sz="2400" dirty="0">
                <a:latin typeface="Times New Roman" panose="02020603050405020304" pitchFamily="18" charset="0"/>
                <a:cs typeface="Times New Roman" panose="02020603050405020304" pitchFamily="18" charset="0"/>
              </a:rPr>
              <a:t>Cilj je dubinski ispitati i </a:t>
            </a:r>
            <a:r>
              <a:rPr lang="hr-HR" sz="2400" dirty="0" smtClean="0">
                <a:latin typeface="Times New Roman" panose="02020603050405020304" pitchFamily="18" charset="0"/>
                <a:cs typeface="Times New Roman" panose="02020603050405020304" pitchFamily="18" charset="0"/>
              </a:rPr>
              <a:t>razumeti </a:t>
            </a:r>
            <a:r>
              <a:rPr lang="hr-HR" sz="2400" dirty="0">
                <a:latin typeface="Times New Roman" panose="02020603050405020304" pitchFamily="18" charset="0"/>
                <a:cs typeface="Times New Roman" panose="02020603050405020304" pitchFamily="18" charset="0"/>
              </a:rPr>
              <a:t>pojavu, a ne donositi </a:t>
            </a:r>
            <a:r>
              <a:rPr lang="hr-HR" sz="2400" dirty="0" smtClean="0">
                <a:latin typeface="Times New Roman" panose="02020603050405020304" pitchFamily="18" charset="0"/>
                <a:cs typeface="Times New Roman" panose="02020603050405020304" pitchFamily="18" charset="0"/>
              </a:rPr>
              <a:t>opšte </a:t>
            </a:r>
            <a:r>
              <a:rPr lang="hr-HR" sz="2400" dirty="0">
                <a:latin typeface="Times New Roman" panose="02020603050405020304" pitchFamily="18" charset="0"/>
                <a:cs typeface="Times New Roman" panose="02020603050405020304" pitchFamily="18" charset="0"/>
              </a:rPr>
              <a:t>zaključke utemeljene na statističkom </a:t>
            </a:r>
            <a:r>
              <a:rPr lang="hr-HR" sz="2400" dirty="0" smtClean="0">
                <a:latin typeface="Times New Roman" panose="02020603050405020304" pitchFamily="18" charset="0"/>
                <a:cs typeface="Times New Roman" panose="02020603050405020304" pitchFamily="18" charset="0"/>
              </a:rPr>
              <a:t>zaključivanju.</a:t>
            </a:r>
            <a:r>
              <a:rPr lang="sr-Latn-RS" sz="2400" dirty="0">
                <a:latin typeface="Times New Roman" panose="02020603050405020304" pitchFamily="18" charset="0"/>
                <a:cs typeface="Times New Roman" panose="02020603050405020304" pitchFamily="18" charset="0"/>
              </a:rPr>
              <a:t> </a:t>
            </a:r>
            <a:r>
              <a:rPr lang="hr-HR" sz="2400" dirty="0" smtClean="0">
                <a:latin typeface="Times New Roman" panose="02020603050405020304" pitchFamily="18" charset="0"/>
                <a:cs typeface="Times New Roman" panose="02020603050405020304" pitchFamily="18" charset="0"/>
              </a:rPr>
              <a:t>Nastoje </a:t>
            </a:r>
            <a:r>
              <a:rPr lang="hr-HR" sz="2400" dirty="0">
                <a:latin typeface="Times New Roman" panose="02020603050405020304" pitchFamily="18" charset="0"/>
                <a:cs typeface="Times New Roman" panose="02020603050405020304" pitchFamily="18" charset="0"/>
              </a:rPr>
              <a:t>se objasniti specifični uzroci koji važe za jednu ili manji broj pojava → tzv. lokalna uzročnost. </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 </a:t>
            </a:r>
            <a:endParaRPr lang="sr-Latn-R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98" y="1"/>
            <a:ext cx="8828618" cy="908720"/>
          </a:xfrm>
        </p:spPr>
        <p:txBody>
          <a:bodyPr>
            <a:normAutofit lnSpcReduction="10000"/>
          </a:bodyPr>
          <a:lstStyle/>
          <a:p>
            <a:pPr algn="ctr"/>
            <a:r>
              <a:rPr lang="sr-Latn-RS" b="1" dirty="0" smtClean="0">
                <a:latin typeface="Times New Roman" panose="02020603050405020304" pitchFamily="18" charset="0"/>
                <a:cs typeface="Times New Roman" panose="02020603050405020304" pitchFamily="18" charset="0"/>
              </a:rPr>
              <a:t>NAUČNO ISTRAŽIVAČKI RAD I VRSTE ISTRAŽIVANJA</a:t>
            </a:r>
            <a:endParaRPr lang="sr-Latn-RS" b="1" dirty="0">
              <a:latin typeface="Times New Roman" panose="02020603050405020304" pitchFamily="18" charset="0"/>
              <a:cs typeface="Times New Roman" panose="02020603050405020304" pitchFamily="18" charset="0"/>
            </a:endParaRPr>
          </a:p>
        </p:txBody>
      </p:sp>
      <p:pic>
        <p:nvPicPr>
          <p:cNvPr id="9218" name="Picture 2" descr="Kako čitati i razumeti naučni rad - vodič za laike - Život - Dnevni list  Da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668" y="1"/>
            <a:ext cx="3783311"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8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 y="764704"/>
            <a:ext cx="8468578" cy="6093295"/>
          </a:xfrm>
        </p:spPr>
        <p:txBody>
          <a:bodyPr>
            <a:normAutofit/>
          </a:bodyPr>
          <a:lstStyle/>
          <a:p>
            <a:pPr lvl="0"/>
            <a:r>
              <a:rPr lang="hr-HR" sz="2400" dirty="0" smtClean="0">
                <a:latin typeface="Times New Roman" panose="02020603050405020304" pitchFamily="18" charset="0"/>
                <a:cs typeface="Times New Roman" panose="02020603050405020304" pitchFamily="18" charset="0"/>
              </a:rPr>
              <a:t> </a:t>
            </a:r>
            <a:r>
              <a:rPr lang="hr-HR" sz="2400" b="1" dirty="0">
                <a:latin typeface="Times New Roman" panose="02020603050405020304" pitchFamily="18" charset="0"/>
                <a:cs typeface="Times New Roman" panose="02020603050405020304" pitchFamily="18" charset="0"/>
              </a:rPr>
              <a:t>PRETHODNA I KONAČNA ISTRAŽIVANJA</a:t>
            </a:r>
            <a:r>
              <a:rPr lang="sr-Latn-RS" sz="2400" dirty="0"/>
              <a:t/>
            </a:r>
            <a:br>
              <a:rPr lang="sr-Latn-RS" sz="2400" dirty="0"/>
            </a:br>
            <a:r>
              <a:rPr lang="sr-Latn-RS" sz="2400" dirty="0" smtClean="0"/>
              <a:t/>
            </a:r>
            <a:br>
              <a:rPr lang="sr-Latn-RS" sz="2400" dirty="0" smtClean="0"/>
            </a:br>
            <a:r>
              <a:rPr lang="hr-HR" sz="2400" b="1" dirty="0" smtClean="0">
                <a:latin typeface="Times New Roman" panose="02020603050405020304" pitchFamily="18" charset="0"/>
                <a:cs typeface="Times New Roman" panose="02020603050405020304" pitchFamily="18" charset="0"/>
              </a:rPr>
              <a:t>Prethodna </a:t>
            </a:r>
            <a:r>
              <a:rPr lang="hr-HR" sz="2400" b="1" dirty="0">
                <a:latin typeface="Times New Roman" panose="02020603050405020304" pitchFamily="18" charset="0"/>
                <a:cs typeface="Times New Roman" panose="02020603050405020304" pitchFamily="18" charset="0"/>
              </a:rPr>
              <a:t>istraživanja </a:t>
            </a:r>
            <a:r>
              <a:rPr lang="hr-HR" sz="2400" dirty="0" smtClean="0">
                <a:latin typeface="Times New Roman" panose="02020603050405020304" pitchFamily="18" charset="0"/>
                <a:cs typeface="Times New Roman" panose="02020603050405020304" pitchFamily="18" charset="0"/>
              </a:rPr>
              <a:t>su </a:t>
            </a:r>
            <a:r>
              <a:rPr lang="hr-HR" sz="2400" dirty="0">
                <a:latin typeface="Times New Roman" panose="02020603050405020304" pitchFamily="18" charset="0"/>
                <a:cs typeface="Times New Roman" panose="02020603050405020304" pitchFamily="18" charset="0"/>
              </a:rPr>
              <a:t>ona istraživanja kojima je osnovna svrha „snimanje situacije“ kako bi se pripremio teren za konačno istraživanje. </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Ta se istraživanja još nazivaju </a:t>
            </a:r>
            <a:r>
              <a:rPr lang="hr-HR" sz="2400" dirty="0" smtClean="0">
                <a:latin typeface="Times New Roman" panose="02020603050405020304" pitchFamily="18" charset="0"/>
                <a:cs typeface="Times New Roman" panose="02020603050405020304" pitchFamily="18" charset="0"/>
              </a:rPr>
              <a:t/>
            </a:r>
            <a:br>
              <a:rPr lang="hr-HR" sz="2400" dirty="0" smtClean="0">
                <a:latin typeface="Times New Roman" panose="02020603050405020304" pitchFamily="18" charset="0"/>
                <a:cs typeface="Times New Roman" panose="02020603050405020304" pitchFamily="18" charset="0"/>
              </a:rPr>
            </a:br>
            <a:r>
              <a:rPr lang="hr-HR" sz="2400" b="1" dirty="0" smtClean="0">
                <a:latin typeface="Times New Roman" panose="02020603050405020304" pitchFamily="18" charset="0"/>
                <a:cs typeface="Times New Roman" panose="02020603050405020304" pitchFamily="18" charset="0"/>
              </a:rPr>
              <a:t>pilot</a:t>
            </a:r>
            <a:r>
              <a:rPr lang="hr-HR" sz="2400" b="1" dirty="0">
                <a:latin typeface="Times New Roman" panose="02020603050405020304" pitchFamily="18" charset="0"/>
                <a:cs typeface="Times New Roman" panose="02020603050405020304" pitchFamily="18" charset="0"/>
              </a:rPr>
              <a:t>, preliminarna ili orijentacijska</a:t>
            </a:r>
            <a:r>
              <a:rPr lang="hr-HR" sz="2400" dirty="0">
                <a:latin typeface="Times New Roman" panose="02020603050405020304" pitchFamily="18" charset="0"/>
                <a:cs typeface="Times New Roman" panose="02020603050405020304" pitchFamily="18" charset="0"/>
              </a:rPr>
              <a:t>. </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sr-Latn-RS" sz="2400" dirty="0" smtClean="0">
                <a:latin typeface="Times New Roman" panose="02020603050405020304" pitchFamily="18" charset="0"/>
                <a:cs typeface="Times New Roman" panose="02020603050405020304" pitchFamily="18" charset="0"/>
              </a:rPr>
              <a:t>O</a:t>
            </a:r>
            <a:r>
              <a:rPr lang="hr-HR" sz="2400" dirty="0" smtClean="0">
                <a:latin typeface="Times New Roman" panose="02020603050405020304" pitchFamily="18" charset="0"/>
                <a:cs typeface="Times New Roman" panose="02020603050405020304" pitchFamily="18" charset="0"/>
              </a:rPr>
              <a:t>bavljaju se </a:t>
            </a:r>
            <a:r>
              <a:rPr lang="hr-HR" sz="2400" dirty="0">
                <a:latin typeface="Times New Roman" panose="02020603050405020304" pitchFamily="18" charset="0"/>
                <a:cs typeface="Times New Roman" panose="02020603050405020304" pitchFamily="18" charset="0"/>
              </a:rPr>
              <a:t>na malom uzorku kako bi se stvorili što manji troškovi istraživanja.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Uočene slabosti i propusti u pripremi i </a:t>
            </a:r>
            <a:r>
              <a:rPr lang="hr-HR" sz="2400" dirty="0" smtClean="0">
                <a:latin typeface="Times New Roman" panose="02020603050405020304" pitchFamily="18" charset="0"/>
                <a:cs typeface="Times New Roman" panose="02020603050405020304" pitchFamily="18" charset="0"/>
              </a:rPr>
              <a:t>sprovođenju </a:t>
            </a:r>
            <a:r>
              <a:rPr lang="hr-HR" sz="2400" dirty="0">
                <a:latin typeface="Times New Roman" panose="02020603050405020304" pitchFamily="18" charset="0"/>
                <a:cs typeface="Times New Roman" panose="02020603050405020304" pitchFamily="18" charset="0"/>
              </a:rPr>
              <a:t>prethodnog istraživanja korigiraju se kako bi konačno istraživanje bilo s minimumom </a:t>
            </a:r>
            <a:r>
              <a:rPr lang="hr-HR" sz="2400" dirty="0" smtClean="0">
                <a:latin typeface="Times New Roman" panose="02020603050405020304" pitchFamily="18" charset="0"/>
                <a:cs typeface="Times New Roman" panose="02020603050405020304" pitchFamily="18" charset="0"/>
              </a:rPr>
              <a:t>grešaka.</a:t>
            </a:r>
            <a:br>
              <a:rPr lang="hr-HR" sz="2400" dirty="0" smtClean="0">
                <a:latin typeface="Times New Roman" panose="02020603050405020304" pitchFamily="18" charset="0"/>
                <a:cs typeface="Times New Roman" panose="02020603050405020304" pitchFamily="18" charset="0"/>
              </a:rPr>
            </a:b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b="1" dirty="0">
                <a:latin typeface="Times New Roman" panose="02020603050405020304" pitchFamily="18" charset="0"/>
                <a:cs typeface="Times New Roman" panose="02020603050405020304" pitchFamily="18" charset="0"/>
              </a:rPr>
              <a:t>Konačno istraživanje </a:t>
            </a:r>
            <a:r>
              <a:rPr lang="hr-HR" sz="2400" dirty="0" smtClean="0">
                <a:latin typeface="Times New Roman" panose="02020603050405020304" pitchFamily="18" charset="0"/>
                <a:cs typeface="Times New Roman" panose="02020603050405020304" pitchFamily="18" charset="0"/>
              </a:rPr>
              <a:t>sledi posle </a:t>
            </a:r>
            <a:r>
              <a:rPr lang="hr-HR" sz="2400" dirty="0">
                <a:latin typeface="Times New Roman" panose="02020603050405020304" pitchFamily="18" charset="0"/>
                <a:cs typeface="Times New Roman" panose="02020603050405020304" pitchFamily="18" charset="0"/>
              </a:rPr>
              <a:t>prethodnog. Ono je ciljano, dubinsko istraživanje jer su jasna polazišta (konkretizirani uzroci), preciziran uzorak te definirane metode i tehnike istraživanja. </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endParaRPr lang="sr-Latn-R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98" y="1"/>
            <a:ext cx="8612594" cy="836712"/>
          </a:xfrm>
        </p:spPr>
        <p:txBody>
          <a:bodyPr>
            <a:normAutofit fontScale="92500" lnSpcReduction="10000"/>
          </a:bodyPr>
          <a:lstStyle/>
          <a:p>
            <a:pPr algn="ctr"/>
            <a:r>
              <a:rPr lang="sr-Latn-RS" b="1" dirty="0" smtClean="0">
                <a:latin typeface="Times New Roman" panose="02020603050405020304" pitchFamily="18" charset="0"/>
                <a:cs typeface="Times New Roman" panose="02020603050405020304" pitchFamily="18" charset="0"/>
              </a:rPr>
              <a:t>NAUČNO ISTRAŽIVAČKI RAD I VRSTE ISTRAŽIVANJA</a:t>
            </a:r>
            <a:endParaRPr lang="sr-Latn-RS" b="1" dirty="0">
              <a:latin typeface="Times New Roman" panose="02020603050405020304" pitchFamily="18" charset="0"/>
              <a:cs typeface="Times New Roman" panose="02020603050405020304" pitchFamily="18" charset="0"/>
            </a:endParaRPr>
          </a:p>
        </p:txBody>
      </p:sp>
      <p:pic>
        <p:nvPicPr>
          <p:cNvPr id="10242" name="Picture 2" descr="Ove nedelje pilot istraživanje na uzorku od 1.000 ispitanika - JMU  Radio-televizija Vojvod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44" y="1"/>
            <a:ext cx="4006181"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9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 y="980730"/>
            <a:ext cx="8396570" cy="5877270"/>
          </a:xfrm>
        </p:spPr>
        <p:txBody>
          <a:bodyPr>
            <a:normAutofit fontScale="90000"/>
          </a:bodyPr>
          <a:lstStyle/>
          <a:p>
            <a:r>
              <a:rPr lang="hr-HR" sz="2400" b="1" dirty="0" smtClean="0">
                <a:latin typeface="Times New Roman" panose="02020603050405020304" pitchFamily="18" charset="0"/>
                <a:cs typeface="Times New Roman" panose="02020603050405020304" pitchFamily="18" charset="0"/>
              </a:rPr>
              <a:t>POVREMENA </a:t>
            </a:r>
            <a:r>
              <a:rPr lang="hr-HR" sz="2400" b="1" dirty="0">
                <a:latin typeface="Times New Roman" panose="02020603050405020304" pitchFamily="18" charset="0"/>
                <a:cs typeface="Times New Roman" panose="02020603050405020304" pitchFamily="18" charset="0"/>
              </a:rPr>
              <a:t>I STALNA ISTRAŽIVANJA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hr-HR" sz="2200" b="1" dirty="0" smtClean="0">
                <a:latin typeface="Times New Roman" panose="02020603050405020304" pitchFamily="18" charset="0"/>
                <a:cs typeface="Times New Roman" panose="02020603050405020304" pitchFamily="18" charset="0"/>
              </a:rPr>
              <a:t>Povremena </a:t>
            </a:r>
            <a:r>
              <a:rPr lang="hr-HR" sz="2200" b="1" dirty="0">
                <a:latin typeface="Times New Roman" panose="02020603050405020304" pitchFamily="18" charset="0"/>
                <a:cs typeface="Times New Roman" panose="02020603050405020304" pitchFamily="18" charset="0"/>
              </a:rPr>
              <a:t>istraživanja </a:t>
            </a:r>
            <a:r>
              <a:rPr lang="hr-HR" sz="2200" dirty="0">
                <a:latin typeface="Times New Roman" panose="02020603050405020304" pitchFamily="18" charset="0"/>
                <a:cs typeface="Times New Roman" panose="02020603050405020304" pitchFamily="18" charset="0"/>
              </a:rPr>
              <a:t>su sva ona koja nemaju </a:t>
            </a:r>
            <a:r>
              <a:rPr lang="hr-HR" sz="2200" dirty="0" smtClean="0">
                <a:latin typeface="Times New Roman" panose="02020603050405020304" pitchFamily="18" charset="0"/>
                <a:cs typeface="Times New Roman" panose="02020603050405020304" pitchFamily="18" charset="0"/>
              </a:rPr>
              <a:t>zadatak </a:t>
            </a:r>
            <a:r>
              <a:rPr lang="hr-HR" sz="2200" dirty="0">
                <a:latin typeface="Times New Roman" panose="02020603050405020304" pitchFamily="18" charset="0"/>
                <a:cs typeface="Times New Roman" panose="02020603050405020304" pitchFamily="18" charset="0"/>
              </a:rPr>
              <a:t>pratiti i </a:t>
            </a:r>
            <a:r>
              <a:rPr lang="hr-HR" sz="2200" dirty="0" smtClean="0">
                <a:latin typeface="Times New Roman" panose="02020603050405020304" pitchFamily="18" charset="0"/>
                <a:cs typeface="Times New Roman" panose="02020603050405020304" pitchFamily="18" charset="0"/>
              </a:rPr>
              <a:t>meriti promene </a:t>
            </a:r>
            <a:r>
              <a:rPr lang="hr-HR" sz="2200" dirty="0">
                <a:latin typeface="Times New Roman" panose="02020603050405020304" pitchFamily="18" charset="0"/>
                <a:cs typeface="Times New Roman" panose="02020603050405020304" pitchFamily="18" charset="0"/>
              </a:rPr>
              <a:t>na istraživanoj pojavi u određenim vremenskim intervalima. </a:t>
            </a:r>
            <a:r>
              <a:rPr lang="sr-Latn-RS" sz="2200" dirty="0">
                <a:latin typeface="Times New Roman" panose="02020603050405020304" pitchFamily="18" charset="0"/>
                <a:cs typeface="Times New Roman" panose="02020603050405020304" pitchFamily="18" charset="0"/>
              </a:rPr>
              <a:t/>
            </a:r>
            <a:br>
              <a:rPr lang="sr-Latn-RS" sz="2200" dirty="0">
                <a:latin typeface="Times New Roman" panose="02020603050405020304" pitchFamily="18" charset="0"/>
                <a:cs typeface="Times New Roman" panose="02020603050405020304" pitchFamily="18" charset="0"/>
              </a:rPr>
            </a:br>
            <a:r>
              <a:rPr lang="hr-HR" sz="2200" dirty="0">
                <a:latin typeface="Times New Roman" panose="02020603050405020304" pitchFamily="18" charset="0"/>
                <a:cs typeface="Times New Roman" panose="02020603050405020304" pitchFamily="18" charset="0"/>
              </a:rPr>
              <a:t>To su istraživanja koja </a:t>
            </a:r>
            <a:r>
              <a:rPr lang="hr-HR" sz="2200" dirty="0" smtClean="0">
                <a:latin typeface="Times New Roman" panose="02020603050405020304" pitchFamily="18" charset="0"/>
                <a:cs typeface="Times New Roman" panose="02020603050405020304" pitchFamily="18" charset="0"/>
              </a:rPr>
              <a:t>sprovode </a:t>
            </a:r>
            <a:r>
              <a:rPr lang="hr-HR" sz="2200" dirty="0">
                <a:latin typeface="Times New Roman" panose="02020603050405020304" pitchFamily="18" charset="0"/>
                <a:cs typeface="Times New Roman" panose="02020603050405020304" pitchFamily="18" charset="0"/>
              </a:rPr>
              <a:t>pojedinci, </a:t>
            </a:r>
            <a:r>
              <a:rPr lang="hr-HR" sz="2200" dirty="0" smtClean="0">
                <a:latin typeface="Times New Roman" panose="02020603050405020304" pitchFamily="18" charset="0"/>
                <a:cs typeface="Times New Roman" panose="02020603050405020304" pitchFamily="18" charset="0"/>
              </a:rPr>
              <a:t>grupe </a:t>
            </a:r>
            <a:r>
              <a:rPr lang="hr-HR" sz="2200" dirty="0">
                <a:latin typeface="Times New Roman" panose="02020603050405020304" pitchFamily="18" charset="0"/>
                <a:cs typeface="Times New Roman" panose="02020603050405020304" pitchFamily="18" charset="0"/>
              </a:rPr>
              <a:t>ili institucije prema </a:t>
            </a:r>
            <a:r>
              <a:rPr lang="hr-HR" sz="2200" dirty="0" smtClean="0">
                <a:latin typeface="Times New Roman" panose="02020603050405020304" pitchFamily="18" charset="0"/>
                <a:cs typeface="Times New Roman" panose="02020603050405020304" pitchFamily="18" charset="0"/>
              </a:rPr>
              <a:t>aktuelnosti </a:t>
            </a:r>
            <a:r>
              <a:rPr lang="hr-HR" sz="2200" dirty="0">
                <a:latin typeface="Times New Roman" panose="02020603050405020304" pitchFamily="18" charset="0"/>
                <a:cs typeface="Times New Roman" panose="02020603050405020304" pitchFamily="18" charset="0"/>
              </a:rPr>
              <a:t>određenog problema ili pojave u prirodi ili društvu.</a:t>
            </a:r>
            <a:r>
              <a:rPr lang="sr-Latn-RS" sz="2200" dirty="0">
                <a:latin typeface="Times New Roman" panose="02020603050405020304" pitchFamily="18" charset="0"/>
                <a:cs typeface="Times New Roman" panose="02020603050405020304" pitchFamily="18" charset="0"/>
              </a:rPr>
              <a:t/>
            </a:r>
            <a:br>
              <a:rPr lang="sr-Latn-RS" sz="2200" dirty="0">
                <a:latin typeface="Times New Roman" panose="02020603050405020304" pitchFamily="18" charset="0"/>
                <a:cs typeface="Times New Roman" panose="02020603050405020304" pitchFamily="18" charset="0"/>
              </a:rPr>
            </a:br>
            <a:r>
              <a:rPr lang="hr-HR" sz="2200" b="1" dirty="0">
                <a:latin typeface="Times New Roman" panose="02020603050405020304" pitchFamily="18" charset="0"/>
                <a:cs typeface="Times New Roman" panose="02020603050405020304" pitchFamily="18" charset="0"/>
              </a:rPr>
              <a:t>Stalna (longitudinalna) istraživanja </a:t>
            </a:r>
            <a:r>
              <a:rPr lang="hr-HR" sz="2200" dirty="0">
                <a:latin typeface="Times New Roman" panose="02020603050405020304" pitchFamily="18" charset="0"/>
                <a:cs typeface="Times New Roman" panose="02020603050405020304" pitchFamily="18" charset="0"/>
              </a:rPr>
              <a:t>vremenski se ne ograničavaju. </a:t>
            </a:r>
            <a:r>
              <a:rPr lang="sr-Latn-RS" sz="2200" dirty="0">
                <a:latin typeface="Times New Roman" panose="02020603050405020304" pitchFamily="18" charset="0"/>
                <a:cs typeface="Times New Roman" panose="02020603050405020304" pitchFamily="18" charset="0"/>
              </a:rPr>
              <a:t/>
            </a:r>
            <a:br>
              <a:rPr lang="sr-Latn-RS" sz="2200" dirty="0">
                <a:latin typeface="Times New Roman" panose="02020603050405020304" pitchFamily="18" charset="0"/>
                <a:cs typeface="Times New Roman" panose="02020603050405020304" pitchFamily="18" charset="0"/>
              </a:rPr>
            </a:br>
            <a:r>
              <a:rPr lang="hr-HR" sz="2200" dirty="0">
                <a:latin typeface="Times New Roman" panose="02020603050405020304" pitchFamily="18" charset="0"/>
                <a:cs typeface="Times New Roman" panose="02020603050405020304" pitchFamily="18" charset="0"/>
              </a:rPr>
              <a:t>Njima se prati određena pojava ili problem u kontinuitetu te se </a:t>
            </a:r>
            <a:r>
              <a:rPr lang="hr-HR" sz="2200" dirty="0" smtClean="0">
                <a:latin typeface="Times New Roman" panose="02020603050405020304" pitchFamily="18" charset="0"/>
                <a:cs typeface="Times New Roman" panose="02020603050405020304" pitchFamily="18" charset="0"/>
              </a:rPr>
              <a:t>beleže</a:t>
            </a:r>
            <a:r>
              <a:rPr lang="hr-HR" sz="2200" dirty="0">
                <a:latin typeface="Times New Roman" panose="02020603050405020304" pitchFamily="18" charset="0"/>
                <a:cs typeface="Times New Roman" panose="02020603050405020304" pitchFamily="18" charset="0"/>
              </a:rPr>
              <a:t>, </a:t>
            </a:r>
            <a:r>
              <a:rPr lang="hr-HR" sz="2200" dirty="0" smtClean="0">
                <a:latin typeface="Times New Roman" panose="02020603050405020304" pitchFamily="18" charset="0"/>
                <a:cs typeface="Times New Roman" panose="02020603050405020304" pitchFamily="18" charset="0"/>
              </a:rPr>
              <a:t>mere</a:t>
            </a:r>
            <a:r>
              <a:rPr lang="hr-HR" sz="2200" dirty="0">
                <a:latin typeface="Times New Roman" panose="02020603050405020304" pitchFamily="18" charset="0"/>
                <a:cs typeface="Times New Roman" panose="02020603050405020304" pitchFamily="18" charset="0"/>
              </a:rPr>
              <a:t>, </a:t>
            </a:r>
            <a:r>
              <a:rPr lang="hr-HR" sz="2200" dirty="0" smtClean="0">
                <a:latin typeface="Times New Roman" panose="02020603050405020304" pitchFamily="18" charset="0"/>
                <a:cs typeface="Times New Roman" panose="02020603050405020304" pitchFamily="18" charset="0"/>
              </a:rPr>
              <a:t>upoređuju </a:t>
            </a:r>
            <a:r>
              <a:rPr lang="hr-HR" sz="2200" dirty="0">
                <a:latin typeface="Times New Roman" panose="02020603050405020304" pitchFamily="18" charset="0"/>
                <a:cs typeface="Times New Roman" panose="02020603050405020304" pitchFamily="18" charset="0"/>
              </a:rPr>
              <a:t>uočene </a:t>
            </a:r>
            <a:r>
              <a:rPr lang="hr-HR" sz="2200" dirty="0" smtClean="0">
                <a:latin typeface="Times New Roman" panose="02020603050405020304" pitchFamily="18" charset="0"/>
                <a:cs typeface="Times New Roman" panose="02020603050405020304" pitchFamily="18" charset="0"/>
              </a:rPr>
              <a:t>promene</a:t>
            </a:r>
            <a:r>
              <a:rPr lang="hr-HR" sz="2200" dirty="0">
                <a:latin typeface="Times New Roman" panose="02020603050405020304" pitchFamily="18" charset="0"/>
                <a:cs typeface="Times New Roman" panose="02020603050405020304" pitchFamily="18" charset="0"/>
              </a:rPr>
              <a:t>. </a:t>
            </a:r>
            <a:r>
              <a:rPr lang="sr-Latn-RS" sz="2200" dirty="0">
                <a:latin typeface="Times New Roman" panose="02020603050405020304" pitchFamily="18" charset="0"/>
                <a:cs typeface="Times New Roman" panose="02020603050405020304" pitchFamily="18" charset="0"/>
              </a:rPr>
              <a:t/>
            </a:r>
            <a:br>
              <a:rPr lang="sr-Latn-RS" sz="2200" dirty="0">
                <a:latin typeface="Times New Roman" panose="02020603050405020304" pitchFamily="18" charset="0"/>
                <a:cs typeface="Times New Roman" panose="02020603050405020304" pitchFamily="18" charset="0"/>
              </a:rPr>
            </a:br>
            <a:r>
              <a:rPr lang="hr-HR" sz="2200" dirty="0">
                <a:latin typeface="Times New Roman" panose="02020603050405020304" pitchFamily="18" charset="0"/>
                <a:cs typeface="Times New Roman" panose="02020603050405020304" pitchFamily="18" charset="0"/>
              </a:rPr>
              <a:t>Ta su istraživanja vrlo korisna u proučavanju društvenog razvoja kako bi se </a:t>
            </a:r>
            <a:r>
              <a:rPr lang="hr-HR" sz="2200" dirty="0" smtClean="0">
                <a:latin typeface="Times New Roman" panose="02020603050405020304" pitchFamily="18" charset="0"/>
                <a:cs typeface="Times New Roman" panose="02020603050405020304" pitchFamily="18" charset="0"/>
              </a:rPr>
              <a:t>predvideo smer </a:t>
            </a:r>
            <a:r>
              <a:rPr lang="hr-HR" sz="2200" dirty="0">
                <a:latin typeface="Times New Roman" panose="02020603050405020304" pitchFamily="18" charset="0"/>
                <a:cs typeface="Times New Roman" panose="02020603050405020304" pitchFamily="18" charset="0"/>
              </a:rPr>
              <a:t>i vrsta </a:t>
            </a:r>
            <a:r>
              <a:rPr lang="hr-HR" sz="2200" dirty="0" smtClean="0">
                <a:latin typeface="Times New Roman" panose="02020603050405020304" pitchFamily="18" charset="0"/>
                <a:cs typeface="Times New Roman" panose="02020603050405020304" pitchFamily="18" charset="0"/>
              </a:rPr>
              <a:t>promena </a:t>
            </a:r>
            <a:r>
              <a:rPr lang="hr-HR" sz="2200" dirty="0">
                <a:latin typeface="Times New Roman" panose="02020603050405020304" pitchFamily="18" charset="0"/>
                <a:cs typeface="Times New Roman" panose="02020603050405020304" pitchFamily="18" charset="0"/>
              </a:rPr>
              <a:t>u društvu. </a:t>
            </a:r>
            <a:r>
              <a:rPr lang="sr-Latn-RS" sz="2200" dirty="0">
                <a:latin typeface="Times New Roman" panose="02020603050405020304" pitchFamily="18" charset="0"/>
                <a:cs typeface="Times New Roman" panose="02020603050405020304" pitchFamily="18" charset="0"/>
              </a:rPr>
              <a:t/>
            </a:r>
            <a:br>
              <a:rPr lang="sr-Latn-RS" sz="2200" dirty="0">
                <a:latin typeface="Times New Roman" panose="02020603050405020304" pitchFamily="18" charset="0"/>
                <a:cs typeface="Times New Roman" panose="02020603050405020304" pitchFamily="18" charset="0"/>
              </a:rPr>
            </a:br>
            <a:r>
              <a:rPr lang="sr-Latn-RS" sz="2200" dirty="0" smtClean="0">
                <a:latin typeface="Times New Roman" panose="02020603050405020304" pitchFamily="18" charset="0"/>
                <a:cs typeface="Times New Roman" panose="02020603050405020304" pitchFamily="18" charset="0"/>
              </a:rPr>
              <a:t/>
            </a:r>
            <a:br>
              <a:rPr lang="sr-Latn-RS" sz="2200" dirty="0" smtClean="0">
                <a:latin typeface="Times New Roman" panose="02020603050405020304" pitchFamily="18" charset="0"/>
                <a:cs typeface="Times New Roman" panose="02020603050405020304" pitchFamily="18" charset="0"/>
              </a:rPr>
            </a:br>
            <a:r>
              <a:rPr lang="hr-HR" sz="2400" b="1" dirty="0" smtClean="0">
                <a:latin typeface="Times New Roman" panose="02020603050405020304" pitchFamily="18" charset="0"/>
                <a:cs typeface="Times New Roman" panose="02020603050405020304" pitchFamily="18" charset="0"/>
              </a:rPr>
              <a:t>ISTRAŽIVANJA </a:t>
            </a:r>
            <a:r>
              <a:rPr lang="hr-HR" sz="2400" b="1" dirty="0">
                <a:latin typeface="Times New Roman" panose="02020603050405020304" pitchFamily="18" charset="0"/>
                <a:cs typeface="Times New Roman" panose="02020603050405020304" pitchFamily="18" charset="0"/>
              </a:rPr>
              <a:t>PREMA </a:t>
            </a:r>
            <a:r>
              <a:rPr lang="hr-HR" sz="2400" b="1" dirty="0" smtClean="0">
                <a:latin typeface="Times New Roman" panose="02020603050405020304" pitchFamily="18" charset="0"/>
                <a:cs typeface="Times New Roman" panose="02020603050405020304" pitchFamily="18" charset="0"/>
              </a:rPr>
              <a:t>DISCIPLINI</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Disciplinarna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200" b="1" dirty="0" smtClean="0">
                <a:latin typeface="Times New Roman" panose="02020603050405020304" pitchFamily="18" charset="0"/>
                <a:cs typeface="Times New Roman" panose="02020603050405020304" pitchFamily="18" charset="0"/>
              </a:rPr>
              <a:t>Interdisciplinarna. </a:t>
            </a:r>
            <a:r>
              <a:rPr lang="sr-Latn-RS" sz="2200" b="1" dirty="0" smtClean="0">
                <a:latin typeface="Times New Roman" panose="02020603050405020304" pitchFamily="18" charset="0"/>
                <a:cs typeface="Times New Roman" panose="02020603050405020304" pitchFamily="18" charset="0"/>
              </a:rPr>
              <a:t>Interdisciplinarnost</a:t>
            </a:r>
            <a:r>
              <a:rPr lang="sr-Latn-RS" sz="2200" dirty="0">
                <a:latin typeface="Times New Roman" panose="02020603050405020304" pitchFamily="18" charset="0"/>
                <a:cs typeface="Times New Roman" panose="02020603050405020304" pitchFamily="18" charset="0"/>
              </a:rPr>
              <a:t> uključuje kombinovanje dva ili više </a:t>
            </a:r>
            <a:r>
              <a:rPr lang="sr-Latn-RS" sz="2200" dirty="0">
                <a:latin typeface="Times New Roman" panose="02020603050405020304" pitchFamily="18" charset="0"/>
                <a:cs typeface="Times New Roman" panose="02020603050405020304" pitchFamily="18" charset="0"/>
                <a:hlinkClick r:id="rId2" tooltip="Disciplina (akademija) (još nenapisan)"/>
              </a:rPr>
              <a:t>akademskih disciplina</a:t>
            </a:r>
            <a:r>
              <a:rPr lang="sr-Latn-RS" sz="2200" dirty="0">
                <a:latin typeface="Times New Roman" panose="02020603050405020304" pitchFamily="18" charset="0"/>
                <a:cs typeface="Times New Roman" panose="02020603050405020304" pitchFamily="18" charset="0"/>
              </a:rPr>
              <a:t> u jednu aktivnost (npr. istraživački projekt</a:t>
            </a:r>
            <a:r>
              <a:rPr lang="sr-Latn-RS" sz="2200" dirty="0" smtClean="0">
                <a:latin typeface="Times New Roman" panose="02020603050405020304" pitchFamily="18" charset="0"/>
                <a:cs typeface="Times New Roman" panose="02020603050405020304" pitchFamily="18" charset="0"/>
              </a:rPr>
              <a:t>).</a:t>
            </a:r>
            <a:r>
              <a:rPr lang="sr-Latn-RS" sz="2200" dirty="0">
                <a:latin typeface="Times New Roman" panose="02020603050405020304" pitchFamily="18" charset="0"/>
                <a:cs typeface="Times New Roman" panose="02020603050405020304" pitchFamily="18" charset="0"/>
              </a:rPr>
              <a:t> stručnjaci različitih akademskih disciplina rade prema zajedničkim ciljevima.</a:t>
            </a:r>
            <a:r>
              <a:rPr lang="hr-HR" sz="2200" dirty="0" smtClean="0">
                <a:latin typeface="Times New Roman" panose="02020603050405020304" pitchFamily="18" charset="0"/>
                <a:cs typeface="Times New Roman" panose="02020603050405020304" pitchFamily="18" charset="0"/>
              </a:rPr>
              <a:t/>
            </a:r>
            <a:br>
              <a:rPr lang="hr-HR" sz="2200" dirty="0" smtClean="0">
                <a:latin typeface="Times New Roman" panose="02020603050405020304" pitchFamily="18" charset="0"/>
                <a:cs typeface="Times New Roman" panose="02020603050405020304" pitchFamily="18" charset="0"/>
              </a:rPr>
            </a:br>
            <a:r>
              <a:rPr lang="hr-HR" sz="2200" b="1" dirty="0">
                <a:latin typeface="Times New Roman" panose="02020603050405020304" pitchFamily="18" charset="0"/>
                <a:cs typeface="Times New Roman" panose="02020603050405020304" pitchFamily="18" charset="0"/>
              </a:rPr>
              <a:t>Multidisciplinarna </a:t>
            </a:r>
            <a:r>
              <a:rPr lang="sr-Latn-RS" sz="2200" dirty="0">
                <a:latin typeface="Times New Roman" panose="02020603050405020304" pitchFamily="18" charset="0"/>
                <a:cs typeface="Times New Roman" panose="02020603050405020304" pitchFamily="18" charset="0"/>
              </a:rPr>
              <a:t>projekat koji zahteva uključenje više naučnih disciplina za njegovu realizaciju </a:t>
            </a:r>
            <a:br>
              <a:rPr lang="sr-Latn-RS" sz="2200" dirty="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 </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endParaRPr lang="sr-Latn-R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98" y="1"/>
            <a:ext cx="8684602" cy="980728"/>
          </a:xfrm>
        </p:spPr>
        <p:txBody>
          <a:bodyPr/>
          <a:lstStyle/>
          <a:p>
            <a:pPr algn="ctr"/>
            <a:r>
              <a:rPr lang="sr-Latn-RS" b="1" dirty="0" smtClean="0">
                <a:latin typeface="Times New Roman" panose="02020603050405020304" pitchFamily="18" charset="0"/>
                <a:cs typeface="Times New Roman" panose="02020603050405020304" pitchFamily="18" charset="0"/>
              </a:rPr>
              <a:t>NAUČNO ISTRAŽIVAČKI RAD I VRSTE ISTRAŽIVANJA</a:t>
            </a:r>
            <a:endParaRPr lang="sr-Latn-RS" b="1" dirty="0">
              <a:latin typeface="Times New Roman" panose="02020603050405020304" pitchFamily="18" charset="0"/>
              <a:cs typeface="Times New Roman" panose="02020603050405020304" pitchFamily="18" charset="0"/>
            </a:endParaRPr>
          </a:p>
        </p:txBody>
      </p:sp>
      <p:pic>
        <p:nvPicPr>
          <p:cNvPr id="11266" name="Picture 2" descr="Filozofski fakultet Osij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3644" y="-171400"/>
            <a:ext cx="4388274" cy="1638300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strologija kao naučna disciplina - Astrološki magazin - AstroKr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668" y="32680"/>
            <a:ext cx="3772979" cy="682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 y="836714"/>
            <a:ext cx="8468578" cy="6021286"/>
          </a:xfrm>
        </p:spPr>
        <p:txBody>
          <a:bodyPr>
            <a:normAutofit fontScale="90000"/>
          </a:bodyPr>
          <a:lstStyle/>
          <a:p>
            <a:r>
              <a:rPr lang="hr-HR" sz="2400" b="1" dirty="0">
                <a:latin typeface="Times New Roman" panose="02020603050405020304" pitchFamily="18" charset="0"/>
                <a:cs typeface="Times New Roman" panose="02020603050405020304" pitchFamily="18" charset="0"/>
              </a:rPr>
              <a:t>ISTRAŽIVANJA PREMA </a:t>
            </a:r>
            <a:r>
              <a:rPr lang="hr-HR" sz="2400" b="1" dirty="0" smtClean="0">
                <a:latin typeface="Times New Roman" panose="02020603050405020304" pitchFamily="18" charset="0"/>
                <a:cs typeface="Times New Roman" panose="02020603050405020304" pitchFamily="18" charset="0"/>
              </a:rPr>
              <a:t>NIVOU NAUČNE SPOZNAJE</a:t>
            </a:r>
            <a:br>
              <a:rPr lang="hr-HR" sz="2400" b="1" dirty="0" smtClean="0">
                <a:latin typeface="Times New Roman" panose="02020603050405020304" pitchFamily="18" charset="0"/>
                <a:cs typeface="Times New Roman" panose="02020603050405020304" pitchFamily="18" charset="0"/>
              </a:rPr>
            </a:b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1.	Deskripcija </a:t>
            </a:r>
            <a:r>
              <a:rPr lang="hr-HR" sz="2400" dirty="0" smtClean="0">
                <a:latin typeface="Times New Roman" panose="02020603050405020304" pitchFamily="18" charset="0"/>
                <a:cs typeface="Times New Roman" panose="02020603050405020304" pitchFamily="18" charset="0"/>
              </a:rPr>
              <a:t>pojava</a:t>
            </a:r>
            <a:br>
              <a:rPr lang="hr-HR" sz="2400" dirty="0" smtClean="0">
                <a:latin typeface="Times New Roman" panose="02020603050405020304" pitchFamily="18" charset="0"/>
                <a:cs typeface="Times New Roman" panose="02020603050405020304" pitchFamily="18" charset="0"/>
              </a:rPr>
            </a:b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2.	Klasifikacija </a:t>
            </a:r>
            <a:r>
              <a:rPr lang="hr-HR" sz="2400" dirty="0" smtClean="0">
                <a:latin typeface="Times New Roman" panose="02020603050405020304" pitchFamily="18" charset="0"/>
                <a:cs typeface="Times New Roman" panose="02020603050405020304" pitchFamily="18" charset="0"/>
              </a:rPr>
              <a:t>pojava</a:t>
            </a:r>
            <a:br>
              <a:rPr lang="hr-HR" sz="2400" dirty="0" smtClean="0">
                <a:latin typeface="Times New Roman" panose="02020603050405020304" pitchFamily="18" charset="0"/>
                <a:cs typeface="Times New Roman" panose="02020603050405020304" pitchFamily="18" charset="0"/>
              </a:rPr>
            </a:b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3.	Utvrđivanje povezanosti </a:t>
            </a:r>
            <a:r>
              <a:rPr lang="hr-HR" sz="2400" dirty="0" smtClean="0">
                <a:latin typeface="Times New Roman" panose="02020603050405020304" pitchFamily="18" charset="0"/>
                <a:cs typeface="Times New Roman" panose="02020603050405020304" pitchFamily="18" charset="0"/>
              </a:rPr>
              <a:t>pojava</a:t>
            </a:r>
            <a:br>
              <a:rPr lang="hr-HR" sz="2400" dirty="0" smtClean="0">
                <a:latin typeface="Times New Roman" panose="02020603050405020304" pitchFamily="18" charset="0"/>
                <a:cs typeface="Times New Roman" panose="02020603050405020304" pitchFamily="18" charset="0"/>
              </a:rPr>
            </a:b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4.	Utvrđivanje uzroka </a:t>
            </a:r>
            <a:r>
              <a:rPr lang="hr-HR" sz="2400" dirty="0" smtClean="0">
                <a:latin typeface="Times New Roman" panose="02020603050405020304" pitchFamily="18" charset="0"/>
                <a:cs typeface="Times New Roman" panose="02020603050405020304" pitchFamily="18" charset="0"/>
              </a:rPr>
              <a:t>pojava</a:t>
            </a:r>
            <a:br>
              <a:rPr lang="hr-HR" sz="2400" dirty="0" smtClean="0">
                <a:latin typeface="Times New Roman" panose="02020603050405020304" pitchFamily="18" charset="0"/>
                <a:cs typeface="Times New Roman" panose="02020603050405020304" pitchFamily="18" charset="0"/>
              </a:rPr>
            </a:b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hr-HR" sz="2400" b="1" dirty="0">
                <a:latin typeface="Times New Roman" panose="02020603050405020304" pitchFamily="18" charset="0"/>
                <a:cs typeface="Times New Roman" panose="02020603050405020304" pitchFamily="18" charset="0"/>
              </a:rPr>
              <a:t>DESKRIPCIJA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hr-HR" sz="2400" b="1" dirty="0" smtClean="0">
                <a:latin typeface="Times New Roman" panose="02020603050405020304" pitchFamily="18" charset="0"/>
                <a:cs typeface="Times New Roman" panose="02020603050405020304" pitchFamily="18" charset="0"/>
              </a:rPr>
              <a:t>Deskripcija</a:t>
            </a:r>
            <a:r>
              <a:rPr lang="hr-HR" sz="2400" dirty="0" smtClean="0">
                <a:latin typeface="Times New Roman" panose="02020603050405020304" pitchFamily="18" charset="0"/>
                <a:cs typeface="Times New Roman" panose="02020603050405020304" pitchFamily="18" charset="0"/>
              </a:rPr>
              <a:t> </a:t>
            </a:r>
            <a:r>
              <a:rPr lang="hr-HR" sz="2400" dirty="0">
                <a:latin typeface="Times New Roman" panose="02020603050405020304" pitchFamily="18" charset="0"/>
                <a:cs typeface="Times New Roman" panose="02020603050405020304" pitchFamily="18" charset="0"/>
              </a:rPr>
              <a:t>se odnosi na opisivanje </a:t>
            </a:r>
            <a:r>
              <a:rPr lang="hr-HR" sz="2400" dirty="0" smtClean="0">
                <a:latin typeface="Times New Roman" panose="02020603050405020304" pitchFamily="18" charset="0"/>
                <a:cs typeface="Times New Roman" panose="02020603050405020304" pitchFamily="18" charset="0"/>
              </a:rPr>
              <a:t>obeležja </a:t>
            </a:r>
            <a:r>
              <a:rPr lang="hr-HR" sz="2400" dirty="0">
                <a:latin typeface="Times New Roman" panose="02020603050405020304" pitchFamily="18" charset="0"/>
                <a:cs typeface="Times New Roman" panose="02020603050405020304" pitchFamily="18" charset="0"/>
              </a:rPr>
              <a:t>pojava koje se proučavaju. </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U </a:t>
            </a:r>
            <a:r>
              <a:rPr lang="hr-HR" sz="2400" dirty="0">
                <a:latin typeface="Times New Roman" panose="02020603050405020304" pitchFamily="18" charset="0"/>
                <a:cs typeface="Times New Roman" panose="02020603050405020304" pitchFamily="18" charset="0"/>
              </a:rPr>
              <a:t>kvantitativnim </a:t>
            </a:r>
            <a:r>
              <a:rPr lang="hr-HR" sz="2400" dirty="0" smtClean="0">
                <a:latin typeface="Times New Roman" panose="02020603050405020304" pitchFamily="18" charset="0"/>
                <a:cs typeface="Times New Roman" panose="02020603050405020304" pitchFamily="18" charset="0"/>
              </a:rPr>
              <a:t>istraživanjima se </a:t>
            </a:r>
            <a:r>
              <a:rPr lang="hr-HR" sz="2400" dirty="0">
                <a:latin typeface="Times New Roman" panose="02020603050405020304" pitchFamily="18" charset="0"/>
                <a:cs typeface="Times New Roman" panose="02020603050405020304" pitchFamily="18" charset="0"/>
              </a:rPr>
              <a:t>to najčešće odnosi na osnovna kvantitativna </a:t>
            </a:r>
            <a:r>
              <a:rPr lang="hr-HR" sz="2400" dirty="0" smtClean="0">
                <a:latin typeface="Times New Roman" panose="02020603050405020304" pitchFamily="18" charset="0"/>
                <a:cs typeface="Times New Roman" panose="02020603050405020304" pitchFamily="18" charset="0"/>
              </a:rPr>
              <a:t>obeležja </a:t>
            </a:r>
            <a:r>
              <a:rPr lang="hr-HR" sz="2400" dirty="0">
                <a:latin typeface="Times New Roman" panose="02020603050405020304" pitchFamily="18" charset="0"/>
                <a:cs typeface="Times New Roman" panose="02020603050405020304" pitchFamily="18" charset="0"/>
              </a:rPr>
              <a:t>varijabli (frekvencije, </a:t>
            </a:r>
            <a:r>
              <a:rPr lang="hr-HR" sz="2400" dirty="0" smtClean="0">
                <a:latin typeface="Times New Roman" panose="02020603050405020304" pitchFamily="18" charset="0"/>
                <a:cs typeface="Times New Roman" panose="02020603050405020304" pitchFamily="18" charset="0"/>
              </a:rPr>
              <a:t>prosečne vrednosti</a:t>
            </a:r>
            <a:r>
              <a:rPr lang="hr-HR" sz="2400" dirty="0">
                <a:latin typeface="Times New Roman" panose="02020603050405020304" pitchFamily="18" charset="0"/>
                <a:cs typeface="Times New Roman" panose="02020603050405020304" pitchFamily="18" charset="0"/>
              </a:rPr>
              <a:t>, </a:t>
            </a:r>
            <a:r>
              <a:rPr lang="hr-HR" sz="2400" dirty="0" smtClean="0">
                <a:latin typeface="Times New Roman" panose="02020603050405020304" pitchFamily="18" charset="0"/>
                <a:cs typeface="Times New Roman" panose="02020603050405020304" pitchFamily="18" charset="0"/>
              </a:rPr>
              <a:t>mere </a:t>
            </a:r>
            <a:r>
              <a:rPr lang="hr-HR" sz="2400" dirty="0">
                <a:latin typeface="Times New Roman" panose="02020603050405020304" pitchFamily="18" charset="0"/>
                <a:cs typeface="Times New Roman" panose="02020603050405020304" pitchFamily="18" charset="0"/>
              </a:rPr>
              <a:t>raspršenosti i sl.), kao i na osnovna </a:t>
            </a:r>
            <a:r>
              <a:rPr lang="hr-HR" sz="2400" dirty="0" smtClean="0">
                <a:latin typeface="Times New Roman" panose="02020603050405020304" pitchFamily="18" charset="0"/>
                <a:cs typeface="Times New Roman" panose="02020603050405020304" pitchFamily="18" charset="0"/>
              </a:rPr>
              <a:t>obeležja </a:t>
            </a:r>
            <a:r>
              <a:rPr lang="hr-HR" sz="2400" dirty="0">
                <a:latin typeface="Times New Roman" panose="02020603050405020304" pitchFamily="18" charset="0"/>
                <a:cs typeface="Times New Roman" panose="02020603050405020304" pitchFamily="18" charset="0"/>
              </a:rPr>
              <a:t>uzorka.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r>
              <a:rPr lang="sr-Latn-RS" sz="2400" dirty="0" smtClean="0">
                <a:latin typeface="Times New Roman" panose="02020603050405020304" pitchFamily="18" charset="0"/>
                <a:cs typeface="Times New Roman" panose="02020603050405020304" pitchFamily="18" charset="0"/>
              </a:rPr>
              <a:t/>
            </a:r>
            <a:br>
              <a:rPr lang="sr-Latn-RS" sz="2400" dirty="0" smtClean="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U </a:t>
            </a:r>
            <a:r>
              <a:rPr lang="hr-HR" sz="2400" dirty="0">
                <a:latin typeface="Times New Roman" panose="02020603050405020304" pitchFamily="18" charset="0"/>
                <a:cs typeface="Times New Roman" panose="02020603050405020304" pitchFamily="18" charset="0"/>
              </a:rPr>
              <a:t>kvalitativnim istraživanjima obično je </a:t>
            </a:r>
            <a:r>
              <a:rPr lang="hr-HR" sz="2400" dirty="0" smtClean="0">
                <a:latin typeface="Times New Roman" panose="02020603050405020304" pitchFamily="18" charset="0"/>
                <a:cs typeface="Times New Roman" panose="02020603050405020304" pitchFamily="18" charset="0"/>
              </a:rPr>
              <a:t>reč </a:t>
            </a:r>
            <a:r>
              <a:rPr lang="hr-HR" sz="2400" dirty="0">
                <a:latin typeface="Times New Roman" panose="02020603050405020304" pitchFamily="18" charset="0"/>
                <a:cs typeface="Times New Roman" panose="02020603050405020304" pitchFamily="18" charset="0"/>
              </a:rPr>
              <a:t>o verbalnom opisu prikupljenih podataka.</a:t>
            </a:r>
            <a:r>
              <a:rPr lang="sr-Latn-RS" sz="2400" dirty="0">
                <a:latin typeface="Times New Roman" panose="02020603050405020304" pitchFamily="18" charset="0"/>
                <a:cs typeface="Times New Roman" panose="02020603050405020304" pitchFamily="18" charset="0"/>
              </a:rPr>
              <a:t/>
            </a:r>
            <a:br>
              <a:rPr lang="sr-Latn-RS" sz="2400" dirty="0">
                <a:latin typeface="Times New Roman" panose="02020603050405020304" pitchFamily="18" charset="0"/>
                <a:cs typeface="Times New Roman" panose="02020603050405020304" pitchFamily="18" charset="0"/>
              </a:rPr>
            </a:br>
            <a:endParaRPr lang="sr-Latn-RS"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098" y="1"/>
            <a:ext cx="8540586" cy="836712"/>
          </a:xfrm>
        </p:spPr>
        <p:txBody>
          <a:bodyPr>
            <a:normAutofit fontScale="92500" lnSpcReduction="10000"/>
          </a:bodyPr>
          <a:lstStyle/>
          <a:p>
            <a:pPr algn="ctr"/>
            <a:r>
              <a:rPr lang="sr-Latn-RS" b="1" dirty="0" smtClean="0">
                <a:latin typeface="Times New Roman" panose="02020603050405020304" pitchFamily="18" charset="0"/>
                <a:cs typeface="Times New Roman" panose="02020603050405020304" pitchFamily="18" charset="0"/>
              </a:rPr>
              <a:t>NAUČNO ISTRAŽIVAČKI RAD I VRSTE ISTRAŽIVANJA</a:t>
            </a:r>
            <a:endParaRPr lang="sr-Latn-RS" b="1" dirty="0">
              <a:latin typeface="Times New Roman" panose="02020603050405020304" pitchFamily="18" charset="0"/>
              <a:cs typeface="Times New Roman" panose="02020603050405020304" pitchFamily="18" charset="0"/>
            </a:endParaRPr>
          </a:p>
        </p:txBody>
      </p:sp>
      <p:pic>
        <p:nvPicPr>
          <p:cNvPr id="12290" name="Picture 2" descr="Deskripcija – značenje, poj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0"/>
            <a:ext cx="3646141" cy="239380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New Pag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685" y="2393802"/>
            <a:ext cx="3646140" cy="233134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Povišen šećer – uzrok - Vendoksin Kapi - Zodeks Čaj - Alternativa Med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2684" y="4725144"/>
            <a:ext cx="3646140"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www.w3.org/XML/1998/namespace"/>
    <ds:schemaRef ds:uri="4873beb7-5857-4685-be1f-d57550cc96cc"/>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tf02787940</Template>
  <TotalTime>1513</TotalTime>
  <Words>225</Words>
  <Application>Microsoft Office PowerPoint</Application>
  <PresentationFormat>Custom</PresentationFormat>
  <Paragraphs>35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vt:lpstr>
      <vt:lpstr>Books 16x9</vt:lpstr>
      <vt:lpstr>Za svaki posao je potreban metodički plan kako ga obaviti i rešiti.  Nikakav posao nije dobar bez plana, jer stihijski rad ne donosi dobre ili nikakve rezultate.  Nema ništa slučajno da se dešava.   Slučaj su izmislile neznalice (npr. cigla padne s krova na nekoga, a on kaže slučajno sam išao tuda. Niti je on išao slučajno, niti je cigla pala slučajno).  Vi niste slučajno upisali ovaj fakultet?   Vi ste razmislili i napravili plan.  </vt:lpstr>
      <vt:lpstr>Filozofija je matica za sve nauke. Iz nje su se sve razvile. Svoj procvat filozofija je imala u antičkoj Grčkoj.  Metodologija se razvila iz filozofije kao deo logike. Zato je metodlogija najbliža naučna disciplina logici.  Sve zakonitosti logike postoje i u metodologiji.  Neke od njih su: zakonitosti mišljenja, saznanja i zaključivanja (pojam, sud i zaključak).  Metodologija je usko vezana za brojne ostale nauke, kao npr. ekonomiju, pravo, istoriju, fiziku, matematiku i biologiju.  Nauke su uglavnom vezane za misaoni (apstraktni) proces, ali su vezane i za čulni - opažajni praktični proces preko metodologije i metoda. Vremenom, posebno u 20. veku razvile su se posebne metodologije, kao npr. opšta metodologija, ekonomska, pravna, medicinska i dr. </vt:lpstr>
      <vt:lpstr>Neka pravila zdravorazumskog mišljenja:   Očiglednost Zemlja je ravna ploča oko koje se okreće Sunca  Vremenska /prostorna bliskost = uzročnost Sunce izlazi jer petao kukuriče svakog jutra.   Jedan slučaj – generalno pravilo  Deda Pera je pušio od mladosti, a živeo je osamdeset pet godina.   Verovanje autoritetu Pisalo je u novinama. / Bilo je na televiziji.   Selekcija informacija – pamtimo ono što nam odgovara Čokolada podstiče lučenje hormona sreće  Verovanje onome što smo ranije naučili Šta se dogodilo sa devetom planetom? </vt:lpstr>
      <vt:lpstr>Cela metodlogija istraživačkog rada zasniva se na:   umnosti (prerada u mozgu) i    čulnosti (spoljašnja opažanja). Postoji veliki broj različitih definicija metodologije kao nauke:  Metodologija je nauka koja se bavi proučavanjem nastanka, razvoja i saznajne vrednosti metoda saznanja i tehničkih postupaka naučnih istraživanja, proučavanjem komponenti naučnog istraživanja, strukture naučnog znanja, naučnih problema, hipoteza ...  Cilj metodologije je da se shvati kako se pravilno proučava neka materija, kao sadržaj, šta treba učiti i raditi, na koji način izučavati i kako to sve srediti, a potom realizovati.  Zadatak da prouči i sistematizuje metode za odgovarajuće naučne discipline.  Zato se često metodologija definiše kao nauka o metodama.  Metod je način istraživanja koji se primenjuje u nauci i nerazdvojni  je deo istraživačkog procesa.  Metod kao termin vodi poreklo od grčke reči „methodos“ čije je značenje put i način istraživanja;  lat: methodus - smišljeno i plansko postupanje pri radu radi postizanja nekog uspeha, istine, saznanja.   </vt:lpstr>
      <vt:lpstr>NIR je sistematska stvaralačka aktivnost, kojom se primenom naučnih metoda, stiču nove naučne spoznaje.  Fundamentalna istraživanja – otkrivanje određenih procesa i pretpostavki ya druga istraživanja, Primenjena – postizanje znanja koja mogu biti odmah primenjena, Razvojna – razvijaju se novi i poboljšavaju stari postupci, Empirijska – sudovi se donose na osnovu iskustva, Aplikativna – rešavanje nekog praktičnog zadatka, Stručna – praktično iskustvo osnov za nov postupak, Iistraživanje prošlosti, sadašnjosti, budućnosti, Povremena istraživanja, Disciplinarno – na određenu naučnu disciplinu (npr. Makroekonomija) Institucijsko – ovlašćene institucije. </vt:lpstr>
      <vt:lpstr>ISTRAŽIVANJA PREMA STEPENU UOPŠTAVANJA Nomotetska istraživanja  → cilj je utvrđivanje zakonitosti. Idiografska istraživanja → cilj je proučavanje specifične i jedinstvene situacije. KVANTITATIVNA I KVALITATIVNA ISTRAŽIVANJA Kvantitativna – Koliko? Kobinuje se sa kvalitativnim i dopunjuju. Kvantitativna istraživanja pružaju brojčani opis istraživane pojave pomoću statističke analize i sažimanja izvornih podataka.  Korištenjem formalnih metoda merenja i statističkog zaključivanja donose se opŠti zaključci o uzročno-posledičnim odnosima (generalizacija). Kavalitativna – Kakovo je nešto? Kakav je neko? Zašto? Kuda? Čime? Gde? Kvalitativna istraživanja ređe koriste formalizirano merenje i statističko zaključivanje. Cilj je dubinski ispitati i razumeti pojavu, a ne donositi opšte zaključke utemeljene na statističkom zaključivanju. Nastoje se objasniti specifični uzroci koji važe za jednu ili manji broj pojava → tzv. lokalna uzročnost.   </vt:lpstr>
      <vt:lpstr> PRETHODNA I KONAČNA ISTRAŽIVANJA  Prethodna istraživanja su ona istraživanja kojima je osnovna svrha „snimanje situacije“ kako bi se pripremio teren za konačno istraživanje.  Ta se istraživanja još nazivaju  pilot, preliminarna ili orijentacijska.  Obavljaju se na malom uzorku kako bi se stvorili što manji troškovi istraživanja. Uočene slabosti i propusti u pripremi i sprovođenju prethodnog istraživanja korigiraju se kako bi konačno istraživanje bilo s minimumom grešaka.  Konačno istraživanje sledi posle prethodnog. Ono je ciljano, dubinsko istraživanje jer su jasna polazišta (konkretizirani uzroci), preciziran uzorak te definirane metode i tehnike istraživanja.  </vt:lpstr>
      <vt:lpstr>POVREMENA I STALNA ISTRAŽIVANJA  Povremena istraživanja su sva ona koja nemaju zadatak pratiti i meriti promene na istraživanoj pojavi u određenim vremenskim intervalima.  To su istraživanja koja sprovode pojedinci, grupe ili institucije prema aktuelnosti određenog problema ili pojave u prirodi ili društvu. Stalna (longitudinalna) istraživanja vremenski se ne ograničavaju.  Njima se prati određena pojava ili problem u kontinuitetu te se beleže, mere, upoređuju uočene promene.  Ta su istraživanja vrlo korisna u proučavanju društvenog razvoja kako bi se predvideo smer i vrsta promena u društvu.   ISTRAŽIVANJA PREMA DISCIPLINI Disciplinarna Interdisciplinarna. Interdisciplinarnost uključuje kombinovanje dva ili više akademskih disciplina u jednu aktivnost (npr. istraživački projekt). stručnjaci različitih akademskih disciplina rade prema zajedničkim ciljevima. Multidisciplinarna projekat koji zahteva uključenje više naučnih disciplina za njegovu realizaciju    </vt:lpstr>
      <vt:lpstr>ISTRAŽIVANJA PREMA NIVOU NAUČNE SPOZNAJE   1. Deskripcija pojava   2. Klasifikacija pojava   3. Utvrđivanje povezanosti pojava   4. Utvrđivanje uzroka pojava  DESKRIPCIJA  Deskripcija se odnosi na opisivanje obeležja pojava koje se proučavaju.   U kvantitativnim istraživanjima se to najčešće odnosi na osnovna kvantitativna obeležja varijabli (frekvencije, prosečne vrednosti, mere raspršenosti i sl.), kao i na osnovna obeležja uzorka.  U kvalitativnim istraživanjima obično je reč o verbalnom opisu prikupljenih podataka. </vt:lpstr>
      <vt:lpstr>METODI I TEHNIKE U DRUŠTVENIM NAUKAMA</vt:lpstr>
      <vt:lpstr>STRUKTURA NAUČNE METODE (FAZE)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I TEHNIKE ISTRAŽIVANJA U DRUŠTVENIM NAUKAMA   Havildar, Nenad i sar. (1998). Metode i tehnike socijalnopsiholoških istraživanja.   3-22 strane</dc:title>
  <dc:creator>Zvezdan Djurić</dc:creator>
  <cp:lastModifiedBy>Zvezdan Djuric</cp:lastModifiedBy>
  <cp:revision>116</cp:revision>
  <dcterms:created xsi:type="dcterms:W3CDTF">2017-10-25T08:13:21Z</dcterms:created>
  <dcterms:modified xsi:type="dcterms:W3CDTF">2020-10-14T10:05:14Z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