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9" r:id="rId1"/>
  </p:sldMasterIdLst>
  <p:notesMasterIdLst>
    <p:notesMasterId r:id="rId13"/>
  </p:notesMasterIdLst>
  <p:sldIdLst>
    <p:sldId id="315" r:id="rId2"/>
    <p:sldId id="316" r:id="rId3"/>
    <p:sldId id="317" r:id="rId4"/>
    <p:sldId id="318" r:id="rId5"/>
    <p:sldId id="319" r:id="rId6"/>
    <p:sldId id="320" r:id="rId7"/>
    <p:sldId id="321" r:id="rId8"/>
    <p:sldId id="324" r:id="rId9"/>
    <p:sldId id="326" r:id="rId10"/>
    <p:sldId id="327" r:id="rId11"/>
    <p:sldId id="328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>
      <p:cViewPr varScale="1">
        <p:scale>
          <a:sx n="71" d="100"/>
          <a:sy n="71" d="100"/>
        </p:scale>
        <p:origin x="18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8225AF4-B944-4198-9463-652BBC4434F9}" type="datetimeFigureOut">
              <a:rPr lang="en-US"/>
              <a:pPr>
                <a:defRPr/>
              </a:pPr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222DC93D-3F31-419E-A96F-6992AF37488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124958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592 w 6027"/>
                <a:gd name="T1" fmla="*/ 59 h 2296"/>
                <a:gd name="T2" fmla="*/ 0 w 6027"/>
                <a:gd name="T3" fmla="*/ 59 h 2296"/>
                <a:gd name="T4" fmla="*/ 0 w 6027"/>
                <a:gd name="T5" fmla="*/ 0 h 2296"/>
                <a:gd name="T6" fmla="*/ 4592 w 6027"/>
                <a:gd name="T7" fmla="*/ 0 h 2296"/>
                <a:gd name="T8" fmla="*/ 4592 w 6027"/>
                <a:gd name="T9" fmla="*/ 59 h 2296"/>
                <a:gd name="T10" fmla="*/ 4592 w 6027"/>
                <a:gd name="T11" fmla="*/ 5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6 w 5748"/>
              <a:gd name="T1" fmla="*/ 2147483646 h 246"/>
              <a:gd name="T2" fmla="*/ 0 w 5748"/>
              <a:gd name="T3" fmla="*/ 2147483646 h 246"/>
              <a:gd name="T4" fmla="*/ 0 w 5748"/>
              <a:gd name="T5" fmla="*/ 0 h 246"/>
              <a:gd name="T6" fmla="*/ 2147483646 w 5748"/>
              <a:gd name="T7" fmla="*/ 0 h 246"/>
              <a:gd name="T8" fmla="*/ 2147483646 w 5748"/>
              <a:gd name="T9" fmla="*/ 2147483646 h 246"/>
              <a:gd name="T10" fmla="*/ 2147483646 w 5748"/>
              <a:gd name="T11" fmla="*/ 21474836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35 h 353"/>
                  <a:gd name="T4" fmla="*/ 24 w 186"/>
                  <a:gd name="T5" fmla="*/ 60 h 353"/>
                  <a:gd name="T6" fmla="*/ 18 w 186"/>
                  <a:gd name="T7" fmla="*/ 130 h 353"/>
                  <a:gd name="T8" fmla="*/ 42 w 186"/>
                  <a:gd name="T9" fmla="*/ 224 h 353"/>
                  <a:gd name="T10" fmla="*/ 48 w 186"/>
                  <a:gd name="T11" fmla="*/ 318 h 353"/>
                  <a:gd name="T12" fmla="*/ 0 w 186"/>
                  <a:gd name="T13" fmla="*/ 694 h 353"/>
                  <a:gd name="T14" fmla="*/ 54 w 186"/>
                  <a:gd name="T15" fmla="*/ 459 h 353"/>
                  <a:gd name="T16" fmla="*/ 84 w 186"/>
                  <a:gd name="T17" fmla="*/ 424 h 353"/>
                  <a:gd name="T18" fmla="*/ 126 w 186"/>
                  <a:gd name="T19" fmla="*/ 248 h 353"/>
                  <a:gd name="T20" fmla="*/ 144 w 186"/>
                  <a:gd name="T21" fmla="*/ 235 h 353"/>
                  <a:gd name="T22" fmla="*/ 144 w 186"/>
                  <a:gd name="T23" fmla="*/ 177 h 353"/>
                  <a:gd name="T24" fmla="*/ 186 w 186"/>
                  <a:gd name="T25" fmla="*/ 130 h 353"/>
                  <a:gd name="T26" fmla="*/ 162 w 186"/>
                  <a:gd name="T27" fmla="*/ 11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2 h 66"/>
                  <a:gd name="T8" fmla="*/ 6 w 155"/>
                  <a:gd name="T9" fmla="*/ 35 h 66"/>
                  <a:gd name="T10" fmla="*/ 0 w 155"/>
                  <a:gd name="T11" fmla="*/ 48 h 66"/>
                  <a:gd name="T12" fmla="*/ 78 w 155"/>
                  <a:gd name="T13" fmla="*/ 118 h 66"/>
                  <a:gd name="T14" fmla="*/ 96 w 155"/>
                  <a:gd name="T15" fmla="*/ 83 h 66"/>
                  <a:gd name="T16" fmla="*/ 155 w 155"/>
                  <a:gd name="T17" fmla="*/ 131 h 66"/>
                  <a:gd name="T18" fmla="*/ 126 w 155"/>
                  <a:gd name="T19" fmla="*/ 4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74 h 72"/>
                  <a:gd name="T2" fmla="*/ 0 w 42"/>
                  <a:gd name="T3" fmla="*/ 37 h 72"/>
                  <a:gd name="T4" fmla="*/ 12 w 42"/>
                  <a:gd name="T5" fmla="*/ 12 h 72"/>
                  <a:gd name="T6" fmla="*/ 0 w 42"/>
                  <a:gd name="T7" fmla="*/ 12 h 72"/>
                  <a:gd name="T8" fmla="*/ 12 w 42"/>
                  <a:gd name="T9" fmla="*/ 12 h 72"/>
                  <a:gd name="T10" fmla="*/ 24 w 42"/>
                  <a:gd name="T11" fmla="*/ 12 h 72"/>
                  <a:gd name="T12" fmla="*/ 36 w 42"/>
                  <a:gd name="T13" fmla="*/ 12 h 72"/>
                  <a:gd name="T14" fmla="*/ 42 w 42"/>
                  <a:gd name="T15" fmla="*/ 0 h 72"/>
                  <a:gd name="T16" fmla="*/ 30 w 42"/>
                  <a:gd name="T17" fmla="*/ 37 h 72"/>
                  <a:gd name="T18" fmla="*/ 42 w 42"/>
                  <a:gd name="T19" fmla="*/ 99 h 72"/>
                  <a:gd name="T20" fmla="*/ 12 w 42"/>
                  <a:gd name="T21" fmla="*/ 145 h 72"/>
                  <a:gd name="T22" fmla="*/ 6 w 42"/>
                  <a:gd name="T23" fmla="*/ 74 h 72"/>
                  <a:gd name="T24" fmla="*/ 6 w 42"/>
                  <a:gd name="T25" fmla="*/ 74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6 h 287"/>
                <a:gd name="T4" fmla="*/ 66 w 365"/>
                <a:gd name="T5" fmla="*/ 120 h 287"/>
                <a:gd name="T6" fmla="*/ 143 w 365"/>
                <a:gd name="T7" fmla="*/ 198 h 287"/>
                <a:gd name="T8" fmla="*/ 191 w 365"/>
                <a:gd name="T9" fmla="*/ 180 h 287"/>
                <a:gd name="T10" fmla="*/ 341 w 365"/>
                <a:gd name="T11" fmla="*/ 311 h 287"/>
                <a:gd name="T12" fmla="*/ 305 w 365"/>
                <a:gd name="T13" fmla="*/ 189 h 287"/>
                <a:gd name="T14" fmla="*/ 365 w 365"/>
                <a:gd name="T15" fmla="*/ 144 h 287"/>
                <a:gd name="T16" fmla="*/ 359 w 365"/>
                <a:gd name="T17" fmla="*/ 138 h 287"/>
                <a:gd name="T18" fmla="*/ 335 w 365"/>
                <a:gd name="T19" fmla="*/ 126 h 287"/>
                <a:gd name="T20" fmla="*/ 299 w 365"/>
                <a:gd name="T21" fmla="*/ 96 h 287"/>
                <a:gd name="T22" fmla="*/ 257 w 365"/>
                <a:gd name="T23" fmla="*/ 78 h 287"/>
                <a:gd name="T24" fmla="*/ 215 w 365"/>
                <a:gd name="T25" fmla="*/ 60 h 287"/>
                <a:gd name="T26" fmla="*/ 173 w 365"/>
                <a:gd name="T27" fmla="*/ 42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6 h 60"/>
                <a:gd name="T16" fmla="*/ 65 w 71"/>
                <a:gd name="T17" fmla="*/ 48 h 60"/>
                <a:gd name="T18" fmla="*/ 71 w 71"/>
                <a:gd name="T19" fmla="*/ 60 h 60"/>
                <a:gd name="T20" fmla="*/ 71 w 71"/>
                <a:gd name="T21" fmla="*/ 66 h 60"/>
                <a:gd name="T22" fmla="*/ 59 w 71"/>
                <a:gd name="T23" fmla="*/ 60 h 60"/>
                <a:gd name="T24" fmla="*/ 47 w 71"/>
                <a:gd name="T25" fmla="*/ 48 h 60"/>
                <a:gd name="T26" fmla="*/ 23 w 71"/>
                <a:gd name="T27" fmla="*/ 36 h 60"/>
                <a:gd name="T28" fmla="*/ 23 w 71"/>
                <a:gd name="T29" fmla="*/ 42 h 60"/>
                <a:gd name="T30" fmla="*/ 18 w 71"/>
                <a:gd name="T31" fmla="*/ 48 h 60"/>
                <a:gd name="T32" fmla="*/ 12 w 71"/>
                <a:gd name="T33" fmla="*/ 54 h 60"/>
                <a:gd name="T34" fmla="*/ 6 w 71"/>
                <a:gd name="T35" fmla="*/ 54 h 60"/>
                <a:gd name="T36" fmla="*/ 6 w 71"/>
                <a:gd name="T37" fmla="*/ 54 h 60"/>
                <a:gd name="T38" fmla="*/ 6 w 71"/>
                <a:gd name="T39" fmla="*/ 42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0 h 162"/>
                <a:gd name="T10" fmla="*/ 96 w 161"/>
                <a:gd name="T11" fmla="*/ 66 h 162"/>
                <a:gd name="T12" fmla="*/ 102 w 161"/>
                <a:gd name="T13" fmla="*/ 78 h 162"/>
                <a:gd name="T14" fmla="*/ 108 w 161"/>
                <a:gd name="T15" fmla="*/ 90 h 162"/>
                <a:gd name="T16" fmla="*/ 120 w 161"/>
                <a:gd name="T17" fmla="*/ 102 h 162"/>
                <a:gd name="T18" fmla="*/ 143 w 161"/>
                <a:gd name="T19" fmla="*/ 120 h 162"/>
                <a:gd name="T20" fmla="*/ 155 w 161"/>
                <a:gd name="T21" fmla="*/ 150 h 162"/>
                <a:gd name="T22" fmla="*/ 161 w 161"/>
                <a:gd name="T23" fmla="*/ 168 h 162"/>
                <a:gd name="T24" fmla="*/ 161 w 161"/>
                <a:gd name="T25" fmla="*/ 174 h 162"/>
                <a:gd name="T26" fmla="*/ 96 w 161"/>
                <a:gd name="T27" fmla="*/ 108 h 162"/>
                <a:gd name="T28" fmla="*/ 30 w 161"/>
                <a:gd name="T29" fmla="*/ 60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6 h 60"/>
                <a:gd name="T4" fmla="*/ 41 w 59"/>
                <a:gd name="T5" fmla="*/ 42 h 60"/>
                <a:gd name="T6" fmla="*/ 47 w 59"/>
                <a:gd name="T7" fmla="*/ 48 h 60"/>
                <a:gd name="T8" fmla="*/ 53 w 59"/>
                <a:gd name="T9" fmla="*/ 60 h 60"/>
                <a:gd name="T10" fmla="*/ 53 w 59"/>
                <a:gd name="T11" fmla="*/ 66 h 60"/>
                <a:gd name="T12" fmla="*/ 47 w 59"/>
                <a:gd name="T13" fmla="*/ 60 h 60"/>
                <a:gd name="T14" fmla="*/ 35 w 59"/>
                <a:gd name="T15" fmla="*/ 54 h 60"/>
                <a:gd name="T16" fmla="*/ 23 w 59"/>
                <a:gd name="T17" fmla="*/ 42 h 60"/>
                <a:gd name="T18" fmla="*/ 17 w 59"/>
                <a:gd name="T19" fmla="*/ 36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2 h 204"/>
                <a:gd name="T2" fmla="*/ 245 w 245"/>
                <a:gd name="T3" fmla="*/ 48 h 204"/>
                <a:gd name="T4" fmla="*/ 209 w 245"/>
                <a:gd name="T5" fmla="*/ 90 h 204"/>
                <a:gd name="T6" fmla="*/ 143 w 245"/>
                <a:gd name="T7" fmla="*/ 144 h 204"/>
                <a:gd name="T8" fmla="*/ 167 w 245"/>
                <a:gd name="T9" fmla="*/ 168 h 204"/>
                <a:gd name="T10" fmla="*/ 179 w 245"/>
                <a:gd name="T11" fmla="*/ 222 h 204"/>
                <a:gd name="T12" fmla="*/ 77 w 245"/>
                <a:gd name="T13" fmla="*/ 144 h 204"/>
                <a:gd name="T14" fmla="*/ 47 w 245"/>
                <a:gd name="T15" fmla="*/ 90 h 204"/>
                <a:gd name="T16" fmla="*/ 89 w 245"/>
                <a:gd name="T17" fmla="*/ 72 h 204"/>
                <a:gd name="T18" fmla="*/ 59 w 245"/>
                <a:gd name="T19" fmla="*/ 42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2 h 204"/>
                <a:gd name="T50" fmla="*/ 233 w 245"/>
                <a:gd name="T51" fmla="*/ 4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4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C30C3-0ADE-42E0-B8DA-A51DA131569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80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4CE59-B6A5-4E2C-AF96-6EB673ECE92F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16526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38D4E-D274-40FB-B703-132F763ABA09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47244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742C7-F602-4E1B-A3B8-2F5A37332708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648657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5804-FFC2-4D74-A731-E65F2495B249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3437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84A50-D55C-4BA8-B712-EBDF53E15F9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58012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D229F-390F-4529-BB92-EE15DDF210A5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891451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01FBB-1141-4973-A9E0-F6752ABE4F3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124864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7A70C-0EC7-486C-8EAB-92909BE7C016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864460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0EE0C-CCED-4D10-B223-CD170828E351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63475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370DA-7536-4AA9-B708-6BD4B3103DB1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510380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7C855-4CA9-4B09-9E5A-92510E5C8B7A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767395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592 w 6027"/>
                <a:gd name="T1" fmla="*/ 59 h 2296"/>
                <a:gd name="T2" fmla="*/ 0 w 6027"/>
                <a:gd name="T3" fmla="*/ 59 h 2296"/>
                <a:gd name="T4" fmla="*/ 0 w 6027"/>
                <a:gd name="T5" fmla="*/ 0 h 2296"/>
                <a:gd name="T6" fmla="*/ 4592 w 6027"/>
                <a:gd name="T7" fmla="*/ 0 h 2296"/>
                <a:gd name="T8" fmla="*/ 4592 w 6027"/>
                <a:gd name="T9" fmla="*/ 59 h 2296"/>
                <a:gd name="T10" fmla="*/ 4592 w 6027"/>
                <a:gd name="T11" fmla="*/ 5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6 w 5748"/>
              <a:gd name="T1" fmla="*/ 2147483646 h 246"/>
              <a:gd name="T2" fmla="*/ 0 w 5748"/>
              <a:gd name="T3" fmla="*/ 2147483646 h 246"/>
              <a:gd name="T4" fmla="*/ 0 w 5748"/>
              <a:gd name="T5" fmla="*/ 0 h 246"/>
              <a:gd name="T6" fmla="*/ 2147483646 w 5748"/>
              <a:gd name="T7" fmla="*/ 0 h 246"/>
              <a:gd name="T8" fmla="*/ 2147483646 w 5748"/>
              <a:gd name="T9" fmla="*/ 2147483646 h 246"/>
              <a:gd name="T10" fmla="*/ 2147483646 w 5748"/>
              <a:gd name="T11" fmla="*/ 21474836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35 h 353"/>
                  <a:gd name="T4" fmla="*/ 24 w 186"/>
                  <a:gd name="T5" fmla="*/ 60 h 353"/>
                  <a:gd name="T6" fmla="*/ 18 w 186"/>
                  <a:gd name="T7" fmla="*/ 130 h 353"/>
                  <a:gd name="T8" fmla="*/ 42 w 186"/>
                  <a:gd name="T9" fmla="*/ 224 h 353"/>
                  <a:gd name="T10" fmla="*/ 48 w 186"/>
                  <a:gd name="T11" fmla="*/ 318 h 353"/>
                  <a:gd name="T12" fmla="*/ 0 w 186"/>
                  <a:gd name="T13" fmla="*/ 694 h 353"/>
                  <a:gd name="T14" fmla="*/ 54 w 186"/>
                  <a:gd name="T15" fmla="*/ 459 h 353"/>
                  <a:gd name="T16" fmla="*/ 84 w 186"/>
                  <a:gd name="T17" fmla="*/ 424 h 353"/>
                  <a:gd name="T18" fmla="*/ 126 w 186"/>
                  <a:gd name="T19" fmla="*/ 248 h 353"/>
                  <a:gd name="T20" fmla="*/ 144 w 186"/>
                  <a:gd name="T21" fmla="*/ 235 h 353"/>
                  <a:gd name="T22" fmla="*/ 144 w 186"/>
                  <a:gd name="T23" fmla="*/ 177 h 353"/>
                  <a:gd name="T24" fmla="*/ 186 w 186"/>
                  <a:gd name="T25" fmla="*/ 130 h 353"/>
                  <a:gd name="T26" fmla="*/ 162 w 186"/>
                  <a:gd name="T27" fmla="*/ 11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2 h 66"/>
                  <a:gd name="T8" fmla="*/ 6 w 155"/>
                  <a:gd name="T9" fmla="*/ 35 h 66"/>
                  <a:gd name="T10" fmla="*/ 0 w 155"/>
                  <a:gd name="T11" fmla="*/ 48 h 66"/>
                  <a:gd name="T12" fmla="*/ 78 w 155"/>
                  <a:gd name="T13" fmla="*/ 118 h 66"/>
                  <a:gd name="T14" fmla="*/ 96 w 155"/>
                  <a:gd name="T15" fmla="*/ 83 h 66"/>
                  <a:gd name="T16" fmla="*/ 155 w 155"/>
                  <a:gd name="T17" fmla="*/ 131 h 66"/>
                  <a:gd name="T18" fmla="*/ 126 w 155"/>
                  <a:gd name="T19" fmla="*/ 4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74 h 72"/>
                  <a:gd name="T2" fmla="*/ 0 w 42"/>
                  <a:gd name="T3" fmla="*/ 37 h 72"/>
                  <a:gd name="T4" fmla="*/ 12 w 42"/>
                  <a:gd name="T5" fmla="*/ 12 h 72"/>
                  <a:gd name="T6" fmla="*/ 0 w 42"/>
                  <a:gd name="T7" fmla="*/ 12 h 72"/>
                  <a:gd name="T8" fmla="*/ 12 w 42"/>
                  <a:gd name="T9" fmla="*/ 12 h 72"/>
                  <a:gd name="T10" fmla="*/ 24 w 42"/>
                  <a:gd name="T11" fmla="*/ 12 h 72"/>
                  <a:gd name="T12" fmla="*/ 36 w 42"/>
                  <a:gd name="T13" fmla="*/ 12 h 72"/>
                  <a:gd name="T14" fmla="*/ 42 w 42"/>
                  <a:gd name="T15" fmla="*/ 0 h 72"/>
                  <a:gd name="T16" fmla="*/ 30 w 42"/>
                  <a:gd name="T17" fmla="*/ 37 h 72"/>
                  <a:gd name="T18" fmla="*/ 42 w 42"/>
                  <a:gd name="T19" fmla="*/ 99 h 72"/>
                  <a:gd name="T20" fmla="*/ 12 w 42"/>
                  <a:gd name="T21" fmla="*/ 145 h 72"/>
                  <a:gd name="T22" fmla="*/ 6 w 42"/>
                  <a:gd name="T23" fmla="*/ 74 h 72"/>
                  <a:gd name="T24" fmla="*/ 6 w 42"/>
                  <a:gd name="T25" fmla="*/ 74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6 h 287"/>
                <a:gd name="T4" fmla="*/ 66 w 365"/>
                <a:gd name="T5" fmla="*/ 120 h 287"/>
                <a:gd name="T6" fmla="*/ 143 w 365"/>
                <a:gd name="T7" fmla="*/ 198 h 287"/>
                <a:gd name="T8" fmla="*/ 191 w 365"/>
                <a:gd name="T9" fmla="*/ 180 h 287"/>
                <a:gd name="T10" fmla="*/ 341 w 365"/>
                <a:gd name="T11" fmla="*/ 311 h 287"/>
                <a:gd name="T12" fmla="*/ 305 w 365"/>
                <a:gd name="T13" fmla="*/ 189 h 287"/>
                <a:gd name="T14" fmla="*/ 365 w 365"/>
                <a:gd name="T15" fmla="*/ 144 h 287"/>
                <a:gd name="T16" fmla="*/ 359 w 365"/>
                <a:gd name="T17" fmla="*/ 138 h 287"/>
                <a:gd name="T18" fmla="*/ 335 w 365"/>
                <a:gd name="T19" fmla="*/ 126 h 287"/>
                <a:gd name="T20" fmla="*/ 299 w 365"/>
                <a:gd name="T21" fmla="*/ 96 h 287"/>
                <a:gd name="T22" fmla="*/ 257 w 365"/>
                <a:gd name="T23" fmla="*/ 78 h 287"/>
                <a:gd name="T24" fmla="*/ 215 w 365"/>
                <a:gd name="T25" fmla="*/ 60 h 287"/>
                <a:gd name="T26" fmla="*/ 173 w 365"/>
                <a:gd name="T27" fmla="*/ 42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6 h 60"/>
                <a:gd name="T16" fmla="*/ 65 w 71"/>
                <a:gd name="T17" fmla="*/ 48 h 60"/>
                <a:gd name="T18" fmla="*/ 71 w 71"/>
                <a:gd name="T19" fmla="*/ 60 h 60"/>
                <a:gd name="T20" fmla="*/ 71 w 71"/>
                <a:gd name="T21" fmla="*/ 66 h 60"/>
                <a:gd name="T22" fmla="*/ 59 w 71"/>
                <a:gd name="T23" fmla="*/ 60 h 60"/>
                <a:gd name="T24" fmla="*/ 47 w 71"/>
                <a:gd name="T25" fmla="*/ 48 h 60"/>
                <a:gd name="T26" fmla="*/ 23 w 71"/>
                <a:gd name="T27" fmla="*/ 36 h 60"/>
                <a:gd name="T28" fmla="*/ 23 w 71"/>
                <a:gd name="T29" fmla="*/ 42 h 60"/>
                <a:gd name="T30" fmla="*/ 18 w 71"/>
                <a:gd name="T31" fmla="*/ 48 h 60"/>
                <a:gd name="T32" fmla="*/ 12 w 71"/>
                <a:gd name="T33" fmla="*/ 54 h 60"/>
                <a:gd name="T34" fmla="*/ 6 w 71"/>
                <a:gd name="T35" fmla="*/ 54 h 60"/>
                <a:gd name="T36" fmla="*/ 6 w 71"/>
                <a:gd name="T37" fmla="*/ 54 h 60"/>
                <a:gd name="T38" fmla="*/ 6 w 71"/>
                <a:gd name="T39" fmla="*/ 42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0 h 162"/>
                <a:gd name="T10" fmla="*/ 96 w 161"/>
                <a:gd name="T11" fmla="*/ 66 h 162"/>
                <a:gd name="T12" fmla="*/ 102 w 161"/>
                <a:gd name="T13" fmla="*/ 78 h 162"/>
                <a:gd name="T14" fmla="*/ 108 w 161"/>
                <a:gd name="T15" fmla="*/ 90 h 162"/>
                <a:gd name="T16" fmla="*/ 120 w 161"/>
                <a:gd name="T17" fmla="*/ 102 h 162"/>
                <a:gd name="T18" fmla="*/ 143 w 161"/>
                <a:gd name="T19" fmla="*/ 120 h 162"/>
                <a:gd name="T20" fmla="*/ 155 w 161"/>
                <a:gd name="T21" fmla="*/ 150 h 162"/>
                <a:gd name="T22" fmla="*/ 161 w 161"/>
                <a:gd name="T23" fmla="*/ 168 h 162"/>
                <a:gd name="T24" fmla="*/ 161 w 161"/>
                <a:gd name="T25" fmla="*/ 174 h 162"/>
                <a:gd name="T26" fmla="*/ 96 w 161"/>
                <a:gd name="T27" fmla="*/ 108 h 162"/>
                <a:gd name="T28" fmla="*/ 30 w 161"/>
                <a:gd name="T29" fmla="*/ 60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6 h 60"/>
                <a:gd name="T4" fmla="*/ 41 w 59"/>
                <a:gd name="T5" fmla="*/ 42 h 60"/>
                <a:gd name="T6" fmla="*/ 47 w 59"/>
                <a:gd name="T7" fmla="*/ 48 h 60"/>
                <a:gd name="T8" fmla="*/ 53 w 59"/>
                <a:gd name="T9" fmla="*/ 60 h 60"/>
                <a:gd name="T10" fmla="*/ 53 w 59"/>
                <a:gd name="T11" fmla="*/ 66 h 60"/>
                <a:gd name="T12" fmla="*/ 47 w 59"/>
                <a:gd name="T13" fmla="*/ 60 h 60"/>
                <a:gd name="T14" fmla="*/ 35 w 59"/>
                <a:gd name="T15" fmla="*/ 54 h 60"/>
                <a:gd name="T16" fmla="*/ 23 w 59"/>
                <a:gd name="T17" fmla="*/ 42 h 60"/>
                <a:gd name="T18" fmla="*/ 17 w 59"/>
                <a:gd name="T19" fmla="*/ 36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2 h 204"/>
                <a:gd name="T2" fmla="*/ 245 w 245"/>
                <a:gd name="T3" fmla="*/ 48 h 204"/>
                <a:gd name="T4" fmla="*/ 209 w 245"/>
                <a:gd name="T5" fmla="*/ 90 h 204"/>
                <a:gd name="T6" fmla="*/ 143 w 245"/>
                <a:gd name="T7" fmla="*/ 144 h 204"/>
                <a:gd name="T8" fmla="*/ 167 w 245"/>
                <a:gd name="T9" fmla="*/ 168 h 204"/>
                <a:gd name="T10" fmla="*/ 179 w 245"/>
                <a:gd name="T11" fmla="*/ 222 h 204"/>
                <a:gd name="T12" fmla="*/ 77 w 245"/>
                <a:gd name="T13" fmla="*/ 144 h 204"/>
                <a:gd name="T14" fmla="*/ 47 w 245"/>
                <a:gd name="T15" fmla="*/ 90 h 204"/>
                <a:gd name="T16" fmla="*/ 89 w 245"/>
                <a:gd name="T17" fmla="*/ 72 h 204"/>
                <a:gd name="T18" fmla="*/ 59 w 245"/>
                <a:gd name="T19" fmla="*/ 42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2 h 204"/>
                <a:gd name="T50" fmla="*/ 233 w 245"/>
                <a:gd name="T51" fmla="*/ 4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59C3AAC-AA59-4E3A-A2FE-7C14148A74B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8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795963" cy="1285875"/>
          </a:xfrm>
        </p:spPr>
        <p:txBody>
          <a:bodyPr/>
          <a:lstStyle/>
          <a:p>
            <a:pPr eaLnBrk="1" hangingPunct="1">
              <a:defRPr/>
            </a:pPr>
            <a:r>
              <a:rPr lang="sr-Cyrl-CS" sz="2800" b="1" dirty="0" smtClean="0">
                <a:latin typeface="Times New Roman" pitchFamily="18" charset="0"/>
              </a:rPr>
              <a:t>ЧИНИОЦИ ВАЖНИ ЗА ФОРМИРАЊЕ И РАЗВОЈ ПРЕДУЗЕТНИКА</a:t>
            </a:r>
            <a:endParaRPr lang="en-US" sz="2800" b="1" dirty="0" smtClean="0">
              <a:latin typeface="Times New Roman" pitchFamily="18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5795963" cy="5373687"/>
          </a:xfrm>
        </p:spPr>
        <p:txBody>
          <a:bodyPr/>
          <a:lstStyle/>
          <a:p>
            <a:pPr marL="609600" indent="-609600" eaLnBrk="1" hangingPunct="1"/>
            <a:r>
              <a:rPr lang="sr-Cyrl-CS" altLang="sr-Latn-RS" sz="2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 да </a:t>
            </a:r>
            <a:r>
              <a:rPr lang="sr-Cyrl-RS" altLang="sr-Latn-RS" sz="2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 </a:t>
            </a:r>
            <a:r>
              <a:rPr lang="sr-Cyrl-CS" altLang="sr-Latn-RS" sz="2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обезбеде ресурси </a:t>
            </a:r>
            <a:r>
              <a:rPr lang="sr-Cyrl-CS" altLang="sr-Latn-R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609600" indent="-609600" eaLnBrk="1" hangingPunct="1"/>
            <a:r>
              <a:rPr lang="sr-Cyrl-CS" altLang="sr-Latn-R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подршка људи који слично мисле</a:t>
            </a:r>
            <a:r>
              <a:rPr lang="sr-Cyrl-CS" altLang="sr-Latn-R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609600" indent="-609600" eaLnBrk="1" hangingPunct="1"/>
            <a:r>
              <a:rPr lang="sr-Cyrl-CS" altLang="sr-Latn-R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слабија активност конкурената и оних који су за статус кво;</a:t>
            </a:r>
            <a:endParaRPr lang="sr-Latn-RS" altLang="sr-Latn-RS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/>
            <a:r>
              <a:rPr lang="sr-Cyrl-CS" altLang="sr-Latn-RS" sz="24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подржка породице</a:t>
            </a:r>
            <a:r>
              <a:rPr lang="sr-Cyrl-CS" altLang="sr-Latn-R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609600" indent="-609600" eaLnBrk="1" hangingPunct="1"/>
            <a:r>
              <a:rPr lang="sr-Cyrl-CS" altLang="sr-Latn-R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се задатак обави на нови начин;</a:t>
            </a:r>
          </a:p>
          <a:p>
            <a:pPr marL="609600" indent="-609600" eaLnBrk="1" hangingPunct="1"/>
            <a:r>
              <a:rPr lang="sr-Cyrl-CS" altLang="sr-Latn-RS" sz="2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вера у успех и самопоуздање;</a:t>
            </a:r>
          </a:p>
          <a:p>
            <a:pPr marL="609600" indent="-609600" eaLnBrk="1" hangingPunct="1"/>
            <a:r>
              <a:rPr lang="sr-Cyrl-CS" altLang="sr-Latn-R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вера да су нове методе и идеја добре за појединца и за друштво.</a:t>
            </a:r>
            <a:endParaRPr lang="en-US" altLang="sr-Latn-RS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3492" name="Picture 5" descr="http://www.inkluzijakurs.info/modulpics/reducedpics/choi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33480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1500"/>
          </a:xfrm>
        </p:spPr>
        <p:txBody>
          <a:bodyPr/>
          <a:lstStyle/>
          <a:p>
            <a:pPr eaLnBrk="1" hangingPunct="1">
              <a:defRPr/>
            </a:pPr>
            <a:r>
              <a:rPr lang="sr-Cyrl-CS" sz="3200" b="1" dirty="0" smtClean="0">
                <a:latin typeface="Times New Roman" pitchFamily="18" charset="0"/>
              </a:rPr>
              <a:t>ФАЗЕ У РАЗВОЈУ ПРЕДУЗЕЋА</a:t>
            </a:r>
            <a:endParaRPr lang="en-US" sz="3200" b="1" dirty="0" smtClean="0">
              <a:latin typeface="Times New Roman" pitchFamily="18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42938"/>
            <a:ext cx="5286375" cy="62150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sr-Latn-R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Новоформирано предузеће има следеће фазе у свом развоју:</a:t>
            </a:r>
          </a:p>
          <a:p>
            <a:pPr eaLnBrk="1" hangingPunct="1">
              <a:lnSpc>
                <a:spcPct val="80000"/>
              </a:lnSpc>
            </a:pPr>
            <a:r>
              <a:rPr lang="sr-Cyrl-CS" altLang="sr-Latn-R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фаза освајања производње,</a:t>
            </a:r>
          </a:p>
          <a:p>
            <a:pPr eaLnBrk="1" hangingPunct="1">
              <a:lnSpc>
                <a:spcPct val="80000"/>
              </a:lnSpc>
            </a:pPr>
            <a:r>
              <a:rPr lang="sr-Cyrl-CS" altLang="sr-Latn-R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фаза производње са високом ефикасношћу,</a:t>
            </a:r>
          </a:p>
          <a:p>
            <a:pPr eaLnBrk="1" hangingPunct="1">
              <a:lnSpc>
                <a:spcPct val="80000"/>
              </a:lnSpc>
            </a:pPr>
            <a:r>
              <a:rPr lang="sr-Cyrl-CS" altLang="sr-Latn-R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фаза производње са стагнацијом ефикасности,</a:t>
            </a:r>
          </a:p>
          <a:p>
            <a:pPr eaLnBrk="1" hangingPunct="1">
              <a:lnSpc>
                <a:spcPct val="80000"/>
              </a:lnSpc>
            </a:pPr>
            <a:r>
              <a:rPr lang="sr-Cyrl-CS" altLang="sr-Latn-R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фаза опадања ефикасности,</a:t>
            </a:r>
          </a:p>
          <a:p>
            <a:pPr eaLnBrk="1" hangingPunct="1">
              <a:lnSpc>
                <a:spcPct val="80000"/>
              </a:lnSpc>
            </a:pPr>
            <a:r>
              <a:rPr lang="sr-Cyrl-CS" altLang="sr-Latn-R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критична фаза.</a:t>
            </a:r>
          </a:p>
          <a:p>
            <a:pPr eaLnBrk="1" hangingPunct="1">
              <a:lnSpc>
                <a:spcPct val="80000"/>
              </a:lnSpc>
            </a:pPr>
            <a:endParaRPr lang="sr-Cyrl-CS" altLang="sr-Latn-RS" sz="2400" b="1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r-Cyrl-CS" altLang="sr-Latn-R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Предузеће које постоји има следеће фазе у свом развоју:</a:t>
            </a:r>
          </a:p>
          <a:p>
            <a:pPr eaLnBrk="1" hangingPunct="1">
              <a:lnSpc>
                <a:spcPct val="80000"/>
              </a:lnSpc>
            </a:pPr>
            <a:r>
              <a:rPr lang="sr-Cyrl-CS" altLang="sr-Latn-R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фаза пројектовања и доградње капацитета,</a:t>
            </a:r>
          </a:p>
          <a:p>
            <a:pPr eaLnBrk="1" hangingPunct="1">
              <a:lnSpc>
                <a:spcPct val="80000"/>
              </a:lnSpc>
            </a:pPr>
            <a:r>
              <a:rPr lang="sr-Cyrl-CS" altLang="sr-Latn-R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фаза експанзије, односно убрзаног развоја,</a:t>
            </a:r>
          </a:p>
          <a:p>
            <a:pPr eaLnBrk="1" hangingPunct="1">
              <a:lnSpc>
                <a:spcPct val="80000"/>
              </a:lnSpc>
            </a:pPr>
            <a:r>
              <a:rPr lang="sr-Cyrl-CS" altLang="sr-Latn-R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фаза ретардације или заостајања,</a:t>
            </a:r>
          </a:p>
          <a:p>
            <a:pPr eaLnBrk="1" hangingPunct="1">
              <a:lnSpc>
                <a:spcPct val="80000"/>
              </a:lnSpc>
            </a:pPr>
            <a:r>
              <a:rPr lang="sr-Cyrl-CS" altLang="sr-Latn-R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критична фаза.</a:t>
            </a:r>
            <a:endParaRPr lang="en-US" altLang="sr-Latn-RS" sz="2400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sr-Latn-RS" sz="2400" smtClean="0"/>
              <a:t/>
            </a:r>
            <a:br>
              <a:rPr lang="en-US" altLang="sr-Latn-RS" sz="2400" smtClean="0"/>
            </a:br>
            <a:endParaRPr lang="en-US" altLang="sr-Latn-RS" sz="2400" smtClean="0"/>
          </a:p>
        </p:txBody>
      </p:sp>
      <p:pic>
        <p:nvPicPr>
          <p:cNvPr id="72708" name="Picture 5" descr="http://www.gmbusiness.biz/thumbnail.php?file=broj%2003/KO-TU-KOME-VISE-TREBA_01.jpg&amp;size=article_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642938"/>
            <a:ext cx="4214812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7" descr="http://www.link-elearning.com/linkdl/coursefiles/115/7.4.ITP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3214688"/>
            <a:ext cx="4214812" cy="336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27088"/>
          </a:xfrm>
        </p:spPr>
        <p:txBody>
          <a:bodyPr/>
          <a:lstStyle/>
          <a:p>
            <a:pPr eaLnBrk="1" hangingPunct="1">
              <a:defRPr/>
            </a:pPr>
            <a:r>
              <a:rPr lang="sr-Cyrl-CS" sz="3200" b="1" smtClean="0">
                <a:latin typeface="Times New Roman" pitchFamily="18" charset="0"/>
              </a:rPr>
              <a:t>ФИНАНСИЈСКЕ СТРАТЕГИЈЕ</a:t>
            </a:r>
            <a:endParaRPr lang="en-US" sz="3200" b="1" smtClean="0">
              <a:latin typeface="Times New Roman" pitchFamily="18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4643438" cy="558958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sr-Latn-RS" sz="2400" b="1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sr-Cyrl-CS" altLang="sr-Latn-RS" b="1" smtClean="0">
                <a:latin typeface="Times New Roman" panose="02020603050405020304" pitchFamily="18" charset="0"/>
              </a:rPr>
              <a:t>управљање профитном маржом,</a:t>
            </a:r>
          </a:p>
          <a:p>
            <a:pPr eaLnBrk="1" hangingPunct="1"/>
            <a:r>
              <a:rPr lang="sr-Cyrl-CS" altLang="sr-Latn-RS" b="1" smtClean="0">
                <a:latin typeface="Times New Roman" panose="02020603050405020304" pitchFamily="18" charset="0"/>
              </a:rPr>
              <a:t>управљање пословним средствима и њиховим обртом и </a:t>
            </a:r>
          </a:p>
          <a:p>
            <a:pPr eaLnBrk="1" hangingPunct="1"/>
            <a:r>
              <a:rPr lang="sr-Cyrl-CS" altLang="sr-Latn-RS" b="1" smtClean="0">
                <a:latin typeface="Times New Roman" panose="02020603050405020304" pitchFamily="18" charset="0"/>
              </a:rPr>
              <a:t>управљање изворима капитала и степеном задужености МСП.</a:t>
            </a:r>
            <a:endParaRPr lang="en-US" altLang="sr-Latn-RS" b="1" smtClean="0">
              <a:latin typeface="Times New Roman" panose="02020603050405020304" pitchFamily="18" charset="0"/>
            </a:endParaRPr>
          </a:p>
        </p:txBody>
      </p:sp>
      <p:pic>
        <p:nvPicPr>
          <p:cNvPr id="73732" name="Picture 5" descr="http://milenarembracoagent.files.wordpress.com/2011/01/povec-profit.jpg?w=4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000125"/>
            <a:ext cx="4429125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7" descr="http://www.b92.net/news/pics/2012/06/28/14324089994fec3d607b402813691619_640x3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714750"/>
            <a:ext cx="4500562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929313" cy="1125538"/>
          </a:xfrm>
        </p:spPr>
        <p:txBody>
          <a:bodyPr/>
          <a:lstStyle/>
          <a:p>
            <a:pPr eaLnBrk="1" hangingPunct="1">
              <a:defRPr/>
            </a:pPr>
            <a:r>
              <a:rPr lang="sr-Cyrl-CS" sz="3200" b="1" dirty="0" smtClean="0">
                <a:latin typeface="Times New Roman" pitchFamily="18" charset="0"/>
              </a:rPr>
              <a:t>ПРЕДУЗЕТНИЧКЕ ВЕШТИНЕ</a:t>
            </a:r>
            <a:endParaRPr lang="en-US" sz="3200" b="1" dirty="0" smtClean="0">
              <a:latin typeface="Times New Roman" pitchFamily="18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5929313" cy="5661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Cyrl-CS" altLang="sr-Latn-RS" sz="2400" b="1" smtClean="0">
                <a:solidFill>
                  <a:srgbClr val="FFFF00"/>
                </a:solidFill>
                <a:latin typeface="Times New Roman" panose="02020603050405020304" pitchFamily="18" charset="0"/>
              </a:rPr>
              <a:t>Вештина</a:t>
            </a:r>
            <a:r>
              <a:rPr lang="sr-Cyrl-CS" altLang="sr-Latn-RS" sz="2400" b="1" smtClean="0">
                <a:latin typeface="Times New Roman" panose="02020603050405020304" pitchFamily="18" charset="0"/>
              </a:rPr>
              <a:t> је </a:t>
            </a:r>
            <a:r>
              <a:rPr lang="sr-Cyrl-CS" altLang="sr-Latn-RS" sz="2400" b="1" smtClean="0">
                <a:solidFill>
                  <a:srgbClr val="00B0F0"/>
                </a:solidFill>
                <a:latin typeface="Times New Roman" panose="02020603050405020304" pitchFamily="18" charset="0"/>
              </a:rPr>
              <a:t>урођена способност </a:t>
            </a:r>
            <a:r>
              <a:rPr lang="sr-Cyrl-CS" altLang="sr-Latn-RS" sz="2400" b="1" smtClean="0">
                <a:latin typeface="Times New Roman" panose="02020603050405020304" pitchFamily="18" charset="0"/>
              </a:rPr>
              <a:t>пута </a:t>
            </a:r>
            <a:r>
              <a:rPr lang="sr-Cyrl-CS" altLang="sr-Latn-RS" sz="2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тренинг</a:t>
            </a:r>
          </a:p>
          <a:p>
            <a:pPr eaLnBrk="1" hangingPunct="1">
              <a:lnSpc>
                <a:spcPct val="90000"/>
              </a:lnSpc>
            </a:pPr>
            <a:r>
              <a:rPr lang="sr-Cyrl-CS" altLang="sr-Latn-RS" sz="2400" b="1" smtClean="0">
                <a:solidFill>
                  <a:srgbClr val="92D050"/>
                </a:solidFill>
                <a:latin typeface="Times New Roman" panose="02020603050405020304" pitchFamily="18" charset="0"/>
              </a:rPr>
              <a:t>Перформансе</a:t>
            </a:r>
            <a:r>
              <a:rPr lang="sr-Cyrl-CS" altLang="sr-Latn-RS" sz="2400" b="1" smtClean="0">
                <a:latin typeface="Times New Roman" panose="02020603050405020304" pitchFamily="18" charset="0"/>
              </a:rPr>
              <a:t> је вештина пута способност да се вештина демонстрира</a:t>
            </a:r>
          </a:p>
          <a:p>
            <a:pPr eaLnBrk="1" hangingPunct="1">
              <a:lnSpc>
                <a:spcPct val="90000"/>
              </a:lnSpc>
            </a:pPr>
            <a:r>
              <a:rPr lang="sr-Cyrl-CS" altLang="sr-Latn-RS" sz="2400" b="1" smtClean="0">
                <a:latin typeface="Times New Roman" panose="02020603050405020304" pitchFamily="18" charset="0"/>
              </a:rPr>
              <a:t>Три врсте вештина: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r-Cyrl-CS" altLang="sr-Latn-RS" sz="2400" b="1" smtClean="0">
                <a:latin typeface="Times New Roman" panose="02020603050405020304" pitchFamily="18" charset="0"/>
              </a:rPr>
              <a:t>	1. </a:t>
            </a:r>
            <a:r>
              <a:rPr lang="sr-Cyrl-CS" altLang="sr-Latn-RS" sz="2400" b="1" smtClean="0">
                <a:solidFill>
                  <a:srgbClr val="FFFF00"/>
                </a:solidFill>
                <a:latin typeface="Times New Roman" panose="02020603050405020304" pitchFamily="18" charset="0"/>
              </a:rPr>
              <a:t>Техничке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r-Cyrl-CS" altLang="sr-Latn-RS" sz="2400" b="1" smtClean="0">
                <a:latin typeface="Times New Roman" panose="02020603050405020304" pitchFamily="18" charset="0"/>
              </a:rPr>
              <a:t>		- познавање техн</a:t>
            </a:r>
            <a:r>
              <a:rPr lang="en-US" altLang="sr-Latn-RS" sz="2400" b="1" smtClean="0">
                <a:latin typeface="Times New Roman" panose="02020603050405020304" pitchFamily="18" charset="0"/>
              </a:rPr>
              <a:t>.</a:t>
            </a:r>
            <a:r>
              <a:rPr lang="sr-Cyrl-CS" altLang="sr-Latn-RS" sz="2400" b="1" smtClean="0">
                <a:latin typeface="Times New Roman" panose="02020603050405020304" pitchFamily="18" charset="0"/>
              </a:rPr>
              <a:t> производа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r-Cyrl-CS" altLang="sr-Latn-RS" sz="2400" b="1" smtClean="0">
                <a:latin typeface="Times New Roman" panose="02020603050405020304" pitchFamily="18" charset="0"/>
              </a:rPr>
              <a:t>		- организационе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r-Cyrl-CS" altLang="sr-Latn-RS" sz="2400" b="1" smtClean="0">
                <a:latin typeface="Times New Roman" panose="02020603050405020304" pitchFamily="18" charset="0"/>
              </a:rPr>
              <a:t>		- техничке у ужем смислу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r-Cyrl-CS" altLang="sr-Latn-RS" sz="2400" b="1" smtClean="0">
                <a:latin typeface="Times New Roman" panose="02020603050405020304" pitchFamily="18" charset="0"/>
              </a:rPr>
              <a:t>	2. </a:t>
            </a:r>
            <a:r>
              <a:rPr lang="sr-Cyrl-CS" altLang="sr-Latn-RS" sz="2400" b="1" smtClean="0">
                <a:solidFill>
                  <a:srgbClr val="FFC000"/>
                </a:solidFill>
                <a:latin typeface="Times New Roman" panose="02020603050405020304" pitchFamily="18" charset="0"/>
              </a:rPr>
              <a:t>Друштвене вештине </a:t>
            </a:r>
            <a:r>
              <a:rPr lang="sr-Cyrl-CS" altLang="sr-Latn-RS" sz="2400" b="1" smtClean="0">
                <a:latin typeface="Times New Roman" panose="02020603050405020304" pitchFamily="18" charset="0"/>
              </a:rPr>
              <a:t>– способност да се ефикасно ради у групи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r-Cyrl-CS" altLang="sr-Latn-RS" sz="2400" b="1" smtClean="0">
                <a:latin typeface="Times New Roman" panose="02020603050405020304" pitchFamily="18" charset="0"/>
              </a:rPr>
              <a:t>	3. </a:t>
            </a:r>
            <a:r>
              <a:rPr lang="sr-Cyrl-CS" altLang="sr-Latn-RS" sz="2400" b="1" smtClean="0">
                <a:solidFill>
                  <a:srgbClr val="92D050"/>
                </a:solidFill>
                <a:latin typeface="Times New Roman" panose="02020603050405020304" pitchFamily="18" charset="0"/>
              </a:rPr>
              <a:t>Концептуалне</a:t>
            </a:r>
            <a:r>
              <a:rPr lang="sr-Cyrl-CS" altLang="sr-Latn-RS" sz="2400" b="1" smtClean="0">
                <a:latin typeface="Times New Roman" panose="02020603050405020304" pitchFamily="18" charset="0"/>
              </a:rPr>
              <a:t> – предузеће се </a:t>
            </a:r>
            <a:r>
              <a:rPr lang="sr-Cyrl-CS" altLang="sr-Latn-RS" sz="2800" b="1" smtClean="0">
                <a:latin typeface="Times New Roman" panose="02020603050405020304" pitchFamily="18" charset="0"/>
              </a:rPr>
              <a:t>види као целина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r-Cyrl-CS" altLang="sr-Latn-RS" sz="2800" b="1" smtClean="0">
                <a:latin typeface="Times New Roman" panose="02020603050405020304" pitchFamily="18" charset="0"/>
              </a:rPr>
              <a:t>	</a:t>
            </a:r>
            <a:endParaRPr lang="en-US" altLang="sr-Latn-RS" sz="2800" b="1" smtClean="0">
              <a:latin typeface="Times New Roman" panose="02020603050405020304" pitchFamily="18" charset="0"/>
            </a:endParaRPr>
          </a:p>
        </p:txBody>
      </p:sp>
      <p:pic>
        <p:nvPicPr>
          <p:cNvPr id="64516" name="Picture 5" descr="http://www.marksoft.rs/seminari/images/prodajne_vestine_naja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0"/>
            <a:ext cx="321468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7" descr="http://www.stranijezici.com/equilibrio/poslovne-vest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429000"/>
            <a:ext cx="32146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-76200"/>
            <a:ext cx="69484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r-Cyrl-CS" altLang="sr-Latn-RS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Лична (Personal) дилема</a:t>
            </a:r>
            <a:endParaRPr lang="sr-Cyrl-CS" altLang="sr-Latn-RS" sz="2800">
              <a:solidFill>
                <a:srgbClr val="FFFF00"/>
              </a:solidFill>
            </a:endParaRPr>
          </a:p>
        </p:txBody>
      </p:sp>
      <p:graphicFrame>
        <p:nvGraphicFramePr>
          <p:cNvPr id="109697" name="Group 129"/>
          <p:cNvGraphicFramePr>
            <a:graphicFrameLocks noGrp="1"/>
          </p:cNvGraphicFramePr>
          <p:nvPr/>
        </p:nvGraphicFramePr>
        <p:xfrm>
          <a:off x="0" y="620713"/>
          <a:ext cx="9144000" cy="1163637"/>
        </p:xfrm>
        <a:graphic>
          <a:graphicData uri="http://schemas.openxmlformats.org/drawingml/2006/table">
            <a:tbl>
              <a:tblPr/>
              <a:tblGrid>
                <a:gridCol w="4706965"/>
                <a:gridCol w="4437035"/>
              </a:tblGrid>
              <a:tr h="43211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Рана каријера (</a:t>
                      </a:r>
                      <a:r>
                        <a:rPr kumimoji="0" lang="sr-Cyrl-C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Early Career</a:t>
                      </a:r>
                      <a:r>
                        <a:rPr kumimoji="0" lang="sr-Cyrl-C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sr-Cyrl-C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89" marB="456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Јесам ли ја предузетник?</a:t>
                      </a:r>
                      <a:endParaRPr kumimoji="0" lang="sr-Cyrl-C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89" marB="456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Средња каријера (</a:t>
                      </a:r>
                      <a:r>
                        <a:rPr kumimoji="0" lang="sr-Cyrl-C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Mid Career</a:t>
                      </a:r>
                      <a:r>
                        <a:rPr kumimoji="0" lang="sr-Cyrl-C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sr-Cyrl-C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89" marB="456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Зашто је таква усамљеност на врху?</a:t>
                      </a:r>
                      <a:endParaRPr kumimoji="0" lang="sr-Cyrl-C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89" marB="456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Касна каријера (</a:t>
                      </a:r>
                      <a:r>
                        <a:rPr kumimoji="0" lang="sr-Cyrl-C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Late Career</a:t>
                      </a:r>
                      <a:r>
                        <a:rPr kumimoji="0" lang="sr-Cyrl-C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sr-Cyrl-C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89" marB="456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 ли да се повучем?</a:t>
                      </a:r>
                      <a:endParaRPr kumimoji="0" lang="sr-Cyrl-C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89" marB="456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5553" name="Rectangle 41"/>
          <p:cNvSpPr>
            <a:spLocks noChangeArrowheads="1"/>
          </p:cNvSpPr>
          <p:nvPr/>
        </p:nvSpPr>
        <p:spPr bwMode="auto">
          <a:xfrm>
            <a:off x="107950" y="1916113"/>
            <a:ext cx="7092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sr-Cyrl-CS" altLang="sr-Latn-R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altLang="sr-Latn-RS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Пословна (Businesss) дилема</a:t>
            </a:r>
            <a:endParaRPr lang="sr-Cyrl-CS" altLang="sr-Latn-RS" sz="2800">
              <a:solidFill>
                <a:srgbClr val="FFFF00"/>
              </a:solidFill>
            </a:endParaRPr>
          </a:p>
        </p:txBody>
      </p:sp>
      <p:graphicFrame>
        <p:nvGraphicFramePr>
          <p:cNvPr id="109696" name="Group 128"/>
          <p:cNvGraphicFramePr>
            <a:graphicFrameLocks noGrp="1"/>
          </p:cNvGraphicFramePr>
          <p:nvPr/>
        </p:nvGraphicFramePr>
        <p:xfrm>
          <a:off x="0" y="2495550"/>
          <a:ext cx="9144000" cy="1773238"/>
        </p:xfrm>
        <a:graphic>
          <a:graphicData uri="http://schemas.openxmlformats.org/drawingml/2006/table">
            <a:tbl>
              <a:tblPr/>
              <a:tblGrid>
                <a:gridCol w="4635941"/>
                <a:gridCol w="4508059"/>
              </a:tblGrid>
              <a:tr h="61505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Cyrl-C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Рана каријера (</a:t>
                      </a:r>
                      <a:r>
                        <a:rPr kumimoji="0" lang="sr-Cyrl-C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Early Career</a:t>
                      </a:r>
                      <a:r>
                        <a:rPr kumimoji="0" lang="sr-Cyrl-C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sr-Cyrl-C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Како да почнем?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Како да разрешавам проблеме са  околином?</a:t>
                      </a:r>
                      <a:endParaRPr kumimoji="0" lang="sr-Cyrl-C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4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Средња каријера (</a:t>
                      </a:r>
                      <a:r>
                        <a:rPr kumimoji="0" lang="sr-Cyrl-C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Mid Career</a:t>
                      </a:r>
                      <a:r>
                        <a:rPr kumimoji="0" lang="sr-Cyrl-C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sr-Cyrl-C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Како да задржим контролу мог посла?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 ли треба да ангажујем професионалног менаџера?</a:t>
                      </a:r>
                      <a:endParaRPr kumimoji="0" lang="sr-Cyrl-C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3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Касна каријера (</a:t>
                      </a:r>
                      <a:r>
                        <a:rPr kumimoji="0" lang="sr-Cyrl-C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Late Career</a:t>
                      </a:r>
                      <a:r>
                        <a:rPr kumimoji="0" lang="sr-Cyrl-C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sr-Cyrl-C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Како да припремим свој бизнис за будућност?</a:t>
                      </a:r>
                      <a:endParaRPr kumimoji="0" lang="sr-Cyrl-C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87" marB="456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5568" name="Rectangle 81"/>
          <p:cNvSpPr>
            <a:spLocks noChangeArrowheads="1"/>
          </p:cNvSpPr>
          <p:nvPr/>
        </p:nvSpPr>
        <p:spPr bwMode="auto">
          <a:xfrm>
            <a:off x="0" y="4352925"/>
            <a:ext cx="77771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sr-Cyrl-CS" altLang="sr-Latn-RS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Породична (Family)  дилема</a:t>
            </a:r>
            <a:endParaRPr lang="sr-Cyrl-CS" altLang="sr-Latn-RS" sz="2800">
              <a:solidFill>
                <a:srgbClr val="FFFF00"/>
              </a:solidFill>
            </a:endParaRPr>
          </a:p>
        </p:txBody>
      </p:sp>
      <p:graphicFrame>
        <p:nvGraphicFramePr>
          <p:cNvPr id="109698" name="Group 130"/>
          <p:cNvGraphicFramePr>
            <a:graphicFrameLocks noGrp="1"/>
          </p:cNvGraphicFramePr>
          <p:nvPr/>
        </p:nvGraphicFramePr>
        <p:xfrm>
          <a:off x="0" y="4889500"/>
          <a:ext cx="9144000" cy="1096963"/>
        </p:xfrm>
        <a:graphic>
          <a:graphicData uri="http://schemas.openxmlformats.org/drawingml/2006/table">
            <a:tbl>
              <a:tblPr/>
              <a:tblGrid>
                <a:gridCol w="4049380"/>
                <a:gridCol w="5094620"/>
              </a:tblGrid>
              <a:tr h="36565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Рана каријера (</a:t>
                      </a:r>
                      <a:r>
                        <a:rPr kumimoji="0" lang="sr-Cyrl-C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Early Career</a:t>
                      </a:r>
                      <a:r>
                        <a:rPr kumimoji="0" lang="sr-Cyrl-C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sr-Cyrl-C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Како да ускладим рад са породицом?</a:t>
                      </a:r>
                      <a:endParaRPr kumimoji="0" lang="sr-Cyrl-C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Средња каријера (</a:t>
                      </a:r>
                      <a:r>
                        <a:rPr kumimoji="0" lang="sr-Cyrl-C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Mid Career</a:t>
                      </a:r>
                      <a:r>
                        <a:rPr kumimoji="0" lang="sr-Cyrl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sr-Cyrl-C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 ли треба да запослим чаланове породице?</a:t>
                      </a:r>
                      <a:endParaRPr kumimoji="0" lang="sr-Cyrl-C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Касна каријера (</a:t>
                      </a:r>
                      <a:r>
                        <a:rPr kumimoji="0" lang="sr-Cyrl-C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Late Career</a:t>
                      </a:r>
                      <a:r>
                        <a:rPr kumimoji="0" lang="sr-Cyrl-C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sr-Cyrl-C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Шта би требало да оставим породици?</a:t>
                      </a:r>
                      <a:endParaRPr kumimoji="0" lang="sr-Cyrl-C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5583" name="Rectangle 121"/>
          <p:cNvSpPr>
            <a:spLocks noChangeArrowheads="1"/>
          </p:cNvSpPr>
          <p:nvPr/>
        </p:nvSpPr>
        <p:spPr bwMode="auto">
          <a:xfrm>
            <a:off x="0" y="5319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sr-Latn-RS" altLang="sr-Latn-RS"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4679950" cy="836613"/>
          </a:xfrm>
        </p:spPr>
        <p:txBody>
          <a:bodyPr/>
          <a:lstStyle/>
          <a:p>
            <a:pPr eaLnBrk="1" hangingPunct="1">
              <a:defRPr/>
            </a:pPr>
            <a:r>
              <a:rPr lang="sr-Cyrl-CS" sz="2800" b="1" dirty="0" smtClean="0">
                <a:latin typeface="Times New Roman" pitchFamily="18" charset="0"/>
              </a:rPr>
              <a:t>КАРАКТЕРИСТИКЕ ПРЕДУЗЕТНИКА</a:t>
            </a:r>
            <a:endParaRPr lang="en-US" sz="2800" b="1" dirty="0" smtClean="0">
              <a:latin typeface="Times New Roman" pitchFamily="18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4929188" cy="59499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sr-Cyrl-CS" altLang="sr-Latn-RS" sz="2400" b="1" smtClean="0">
                <a:solidFill>
                  <a:srgbClr val="FFFF00"/>
                </a:solidFill>
                <a:latin typeface="Times New Roman" panose="02020603050405020304" pitchFamily="18" charset="0"/>
              </a:rPr>
              <a:t>Визија</a:t>
            </a:r>
            <a:r>
              <a:rPr lang="sr-Cyrl-CS" altLang="sr-Latn-RS" sz="2400" b="1" i="1" smtClean="0">
                <a:latin typeface="Times New Roman" panose="02020603050405020304" pitchFamily="18" charset="0"/>
              </a:rPr>
              <a:t> </a:t>
            </a:r>
            <a:r>
              <a:rPr lang="sr-Cyrl-CS" altLang="sr-Latn-RS" sz="2400" i="1" smtClean="0">
                <a:latin typeface="Times New Roman" panose="02020603050405020304" pitchFamily="18" charset="0"/>
              </a:rPr>
              <a:t>где у свом бизнису жели да буде у следећем периоду</a:t>
            </a:r>
            <a:r>
              <a:rPr lang="sr-Cyrl-CS" altLang="sr-Latn-RS" sz="2400" smtClean="0">
                <a:latin typeface="Times New Roman" panose="02020603050405020304" pitchFamily="18" charset="0"/>
              </a:rPr>
              <a:t>.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sr-Cyrl-CS" altLang="sr-Latn-RS" sz="2400" b="1" i="1" smtClean="0">
                <a:solidFill>
                  <a:srgbClr val="00B050"/>
                </a:solidFill>
                <a:latin typeface="Times New Roman" panose="02020603050405020304" pitchFamily="18" charset="0"/>
              </a:rPr>
              <a:t>Потпуна посвећеност, одлучност </a:t>
            </a:r>
            <a:r>
              <a:rPr lang="sr-Cyrl-CS" altLang="sr-Latn-RS" sz="2400" i="1" smtClean="0">
                <a:latin typeface="Times New Roman" panose="02020603050405020304" pitchFamily="18" charset="0"/>
              </a:rPr>
              <a:t>да, када начини грешку и увиди је, крене изнова</a:t>
            </a:r>
            <a:r>
              <a:rPr lang="sr-Cyrl-CS" altLang="sr-Latn-RS" sz="2400" smtClean="0">
                <a:latin typeface="Times New Roman" panose="02020603050405020304" pitchFamily="18" charset="0"/>
              </a:rPr>
              <a:t>.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sr-Latn-RS" sz="2400" b="1" smtClean="0">
                <a:solidFill>
                  <a:srgbClr val="FFC000"/>
                </a:solidFill>
                <a:latin typeface="Times New Roman" panose="02020603050405020304" pitchFamily="18" charset="0"/>
              </a:rPr>
              <a:t>У</a:t>
            </a:r>
            <a:r>
              <a:rPr lang="sr-Cyrl-CS" altLang="sr-Latn-RS" sz="2400" b="1" smtClean="0">
                <a:solidFill>
                  <a:srgbClr val="FFC000"/>
                </a:solidFill>
                <a:latin typeface="Times New Roman" panose="02020603050405020304" pitchFamily="18" charset="0"/>
              </a:rPr>
              <a:t>порност. </a:t>
            </a:r>
            <a:r>
              <a:rPr lang="sr-Cyrl-CS" altLang="sr-Latn-RS" sz="2400" smtClean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sr-Cyrl-CS" altLang="sr-Latn-RS" sz="2400" i="1" smtClean="0">
                <a:latin typeface="Times New Roman" panose="02020603050405020304" pitchFamily="18" charset="0"/>
              </a:rPr>
              <a:t>Потражите и Ви своје лично светло... и не љутите се ако се не упали из првее...</a:t>
            </a:r>
            <a:endParaRPr lang="sr-Cyrl-CS" altLang="sr-Latn-RS" sz="2400" b="1" i="1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sr-Cyrl-CS" altLang="sr-Latn-RS" sz="2400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Самопоуздање</a:t>
            </a:r>
            <a:r>
              <a:rPr lang="sr-Cyrl-CS" altLang="sr-Latn-RS" sz="2400" b="1" i="1" smtClean="0">
                <a:latin typeface="Times New Roman" panose="02020603050405020304" pitchFamily="18" charset="0"/>
              </a:rPr>
              <a:t> </a:t>
            </a:r>
            <a:r>
              <a:rPr lang="sr-Cyrl-CS" altLang="sr-Latn-RS" sz="2400" i="1" smtClean="0">
                <a:latin typeface="Times New Roman" panose="02020603050405020304" pitchFamily="18" charset="0"/>
              </a:rPr>
              <a:t>као осећај о себи, о својим вредностима и способностима. </a:t>
            </a:r>
            <a:endParaRPr lang="sr-Cyrl-CS" altLang="sr-Latn-RS" sz="2400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sr-Cyrl-CS" altLang="sr-Latn-RS" sz="2400" b="1" i="1" smtClean="0">
                <a:latin typeface="Times New Roman" panose="02020603050405020304" pitchFamily="18" charset="0"/>
              </a:rPr>
              <a:t>Оптимизам.</a:t>
            </a:r>
            <a:r>
              <a:rPr lang="sr-Cyrl-CS" altLang="sr-Latn-RS" sz="2400" b="1" smtClean="0">
                <a:latin typeface="Times New Roman" panose="02020603050405020304" pitchFamily="18" charset="0"/>
              </a:rPr>
              <a:t> </a:t>
            </a:r>
            <a:endParaRPr lang="sr-Cyrl-CS" altLang="sr-Latn-RS" sz="2400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sr-Cyrl-CS" altLang="sr-Latn-RS" sz="2400" b="1" i="1" smtClean="0">
                <a:solidFill>
                  <a:srgbClr val="92D050"/>
                </a:solidFill>
                <a:latin typeface="Times New Roman" panose="02020603050405020304" pitchFamily="18" charset="0"/>
              </a:rPr>
              <a:t>Иновативност и креативност</a:t>
            </a:r>
            <a:endParaRPr lang="sr-Cyrl-CS" altLang="sr-Latn-RS" sz="2400" smtClean="0">
              <a:solidFill>
                <a:srgbClr val="92D050"/>
              </a:solidFill>
              <a:latin typeface="Times New Roman" panose="02020603050405020304" pitchFamily="18" charset="0"/>
            </a:endParaRPr>
          </a:p>
          <a:p>
            <a:pPr marL="609600" indent="-609600" eaLnBrk="1" hangingPunct="1"/>
            <a:r>
              <a:rPr lang="sr-Cyrl-CS" altLang="sr-Latn-RS" sz="2400" b="1" i="1" smtClean="0">
                <a:latin typeface="Times New Roman" panose="02020603050405020304" pitchFamily="18" charset="0"/>
              </a:rPr>
              <a:t>Оријентисаност ка резултатима</a:t>
            </a:r>
          </a:p>
          <a:p>
            <a:pPr marL="609600" indent="-609600" eaLnBrk="1" hangingPunct="1"/>
            <a:r>
              <a:rPr lang="sr-Cyrl-CS" altLang="sr-Latn-RS" sz="2400" b="1" i="1" smtClean="0">
                <a:latin typeface="Times New Roman" panose="02020603050405020304" pitchFamily="18" charset="0"/>
              </a:rPr>
              <a:t>Способност преузимања ризика </a:t>
            </a:r>
            <a:r>
              <a:rPr lang="sr-Cyrl-CS" altLang="sr-Latn-RS" sz="2000" b="1" smtClean="0">
                <a:latin typeface="Times New Roman" panose="02020603050405020304" pitchFamily="18" charset="0"/>
              </a:rPr>
              <a:t>– </a:t>
            </a:r>
            <a:endParaRPr lang="en-US" altLang="sr-Latn-RS" sz="2000" smtClean="0">
              <a:latin typeface="Times New Roman" panose="02020603050405020304" pitchFamily="18" charset="0"/>
            </a:endParaRPr>
          </a:p>
        </p:txBody>
      </p:sp>
      <p:pic>
        <p:nvPicPr>
          <p:cNvPr id="66564" name="Picture 5" descr="http://www.prostik.si/images/viz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28625"/>
            <a:ext cx="4214812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7" descr="http://www.demotivacije.com/media/demotivators/demotivacija.hr_Ne-osvaja-curu-lijep-nego-uporan_131402524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2143125"/>
            <a:ext cx="4214812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9" descr="http://www.vestinet.rs/wp-content/uploads/2012/05/Optimizam-smajl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857750"/>
            <a:ext cx="4214812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709" name="Group 93"/>
          <p:cNvGraphicFramePr>
            <a:graphicFrameLocks noGrp="1"/>
          </p:cNvGraphicFramePr>
          <p:nvPr/>
        </p:nvGraphicFramePr>
        <p:xfrm>
          <a:off x="0" y="1643063"/>
          <a:ext cx="9144000" cy="5214937"/>
        </p:xfrm>
        <a:graphic>
          <a:graphicData uri="http://schemas.openxmlformats.org/drawingml/2006/table">
            <a:tbl>
              <a:tblPr/>
              <a:tblGrid>
                <a:gridCol w="4572832"/>
                <a:gridCol w="4571168"/>
              </a:tblGrid>
              <a:tr h="465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АДАПТОР</a:t>
                      </a:r>
                      <a:endParaRPr kumimoji="0" lang="sr-Cyrl-C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ИНОВАТОР</a:t>
                      </a:r>
                      <a:endParaRPr kumimoji="0" lang="sr-Cyrl-C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749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Поступа дисциплиновано, прецизно, методолошки</a:t>
                      </a:r>
                      <a:endParaRPr kumimoji="0" lang="sr-Cyrl-C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Прилази задацима на сасвим нетипичан начин</a:t>
                      </a:r>
                      <a:endParaRPr kumimoji="0" lang="sr-Cyrl-C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Много је више забринут за решавање него за проналажење решења</a:t>
                      </a:r>
                      <a:endParaRPr kumimoji="0" lang="sr-Cyrl-C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Открива проблеме и дефинише начин за решавање</a:t>
                      </a:r>
                      <a:endParaRPr kumimoji="0" lang="sr-Cyrl-C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Усавршава постојеће</a:t>
                      </a:r>
                      <a:endParaRPr kumimoji="0" lang="sr-Cyrl-C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Анализира могућа решења у односу на постојећа</a:t>
                      </a:r>
                      <a:endParaRPr kumimoji="0" lang="sr-Cyrl-C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76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Оријентисан ка средствима за решавање проблема -постизање циља</a:t>
                      </a:r>
                      <a:endParaRPr kumimoji="0" lang="sr-Cyrl-C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посвећује велику пажњу средствима, већ је углавном оријентисан ка коначним решењима</a:t>
                      </a:r>
                      <a:endParaRPr kumimoji="0" lang="sr-Cyrl-C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28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Способан за детаљан рад</a:t>
                      </a:r>
                      <a:endParaRPr kumimoji="0" lang="sr-Cyrl-C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Није оријентисан ка рутинском раду</a:t>
                      </a:r>
                      <a:endParaRPr kumimoji="0" lang="sr-Cyrl-C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1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Наклоњен тимском раду и сарадњи</a:t>
                      </a:r>
                      <a:endParaRPr kumimoji="0" lang="sr-Cyrl-C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Није склон и посвећен тимском раду</a:t>
                      </a:r>
                      <a:endParaRPr kumimoji="0" lang="sr-Cyrl-C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612" name="Rectangle 90"/>
          <p:cNvSpPr>
            <a:spLocks noChangeArrowheads="1"/>
          </p:cNvSpPr>
          <p:nvPr/>
        </p:nvSpPr>
        <p:spPr bwMode="auto">
          <a:xfrm>
            <a:off x="0" y="4951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sr-Latn-RS" altLang="sr-Latn-RS" sz="1800"/>
          </a:p>
        </p:txBody>
      </p:sp>
      <p:pic>
        <p:nvPicPr>
          <p:cNvPr id="67613" name="Picture 31" descr="http://www.innovationcoach.com/wp-content/innova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0"/>
            <a:ext cx="47625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14" name="Picture 33" descr="http://inotek.org/wp-content/uploads/2011/10/INOTEK-at-BIC-FORUM-INOVATOR-METRO-T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768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357938" cy="1000125"/>
          </a:xfrm>
        </p:spPr>
        <p:txBody>
          <a:bodyPr/>
          <a:lstStyle/>
          <a:p>
            <a:pPr eaLnBrk="1" hangingPunct="1">
              <a:defRPr/>
            </a:pPr>
            <a:r>
              <a:rPr lang="sr-Cyrl-CS" sz="2800" b="1" dirty="0" smtClean="0">
                <a:latin typeface="Times New Roman" pitchFamily="18" charset="0"/>
              </a:rPr>
              <a:t>ОСНОВНЕ КАРАКТЕРИСТИКЕ ЛИДЕРА</a:t>
            </a:r>
            <a:endParaRPr lang="en-US" sz="2800" b="1" dirty="0" smtClean="0">
              <a:latin typeface="Times New Roman" pitchFamily="18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0125"/>
            <a:ext cx="6357938" cy="62150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sr-Latn-RS" sz="2400" b="1" smtClean="0">
                <a:solidFill>
                  <a:srgbClr val="92D050"/>
                </a:solidFill>
                <a:latin typeface="Times New Roman" panose="02020603050405020304" pitchFamily="18" charset="0"/>
              </a:rPr>
              <a:t>Лидерство</a:t>
            </a:r>
            <a:r>
              <a:rPr lang="sr-Cyrl-CS" altLang="sr-Latn-RS" sz="2400" b="1" smtClean="0">
                <a:latin typeface="Times New Roman" panose="02020603050405020304" pitchFamily="18" charset="0"/>
              </a:rPr>
              <a:t> је ретка стручност</a:t>
            </a:r>
          </a:p>
          <a:p>
            <a:pPr eaLnBrk="1" hangingPunct="1">
              <a:lnSpc>
                <a:spcPct val="80000"/>
              </a:lnSpc>
            </a:pPr>
            <a:r>
              <a:rPr lang="sr-Cyrl-CS" altLang="sr-Latn-RS" sz="2400" b="1" smtClean="0">
                <a:latin typeface="Times New Roman" panose="02020603050405020304" pitchFamily="18" charset="0"/>
              </a:rPr>
              <a:t>Лидер се рађа, а не ствара</a:t>
            </a:r>
          </a:p>
          <a:p>
            <a:pPr eaLnBrk="1" hangingPunct="1">
              <a:lnSpc>
                <a:spcPct val="80000"/>
              </a:lnSpc>
            </a:pPr>
            <a:r>
              <a:rPr lang="sr-Cyrl-CS" altLang="sr-Latn-RS" sz="2400" b="1" smtClean="0">
                <a:solidFill>
                  <a:srgbClr val="FFFF00"/>
                </a:solidFill>
                <a:latin typeface="Times New Roman" panose="02020603050405020304" pitchFamily="18" charset="0"/>
              </a:rPr>
              <a:t>Лидер</a:t>
            </a:r>
            <a:r>
              <a:rPr lang="sr-Cyrl-CS" altLang="sr-Latn-RS" sz="2400" b="1" smtClean="0">
                <a:latin typeface="Times New Roman" panose="02020603050405020304" pitchFamily="18" charset="0"/>
              </a:rPr>
              <a:t> је харизматична особа</a:t>
            </a:r>
          </a:p>
          <a:p>
            <a:pPr eaLnBrk="1" hangingPunct="1">
              <a:lnSpc>
                <a:spcPct val="80000"/>
              </a:lnSpc>
            </a:pPr>
            <a:r>
              <a:rPr lang="sr-Cyrl-CS" altLang="sr-Latn-RS" sz="2400" b="1" smtClean="0">
                <a:latin typeface="Times New Roman" panose="02020603050405020304" pitchFamily="18" charset="0"/>
              </a:rPr>
              <a:t>По правилу на врху менаџерске пирамиде</a:t>
            </a:r>
          </a:p>
          <a:p>
            <a:pPr eaLnBrk="1" hangingPunct="1">
              <a:lnSpc>
                <a:spcPct val="80000"/>
              </a:lnSpc>
            </a:pPr>
            <a:r>
              <a:rPr lang="sr-Cyrl-CS" altLang="sr-Latn-RS" sz="2400" b="1" smtClean="0">
                <a:latin typeface="Times New Roman" panose="02020603050405020304" pitchFamily="18" charset="0"/>
              </a:rPr>
              <a:t>Контролише и манипулише сарадницима</a:t>
            </a:r>
            <a:r>
              <a:rPr lang="sr-Cyrl-CS" altLang="sr-Latn-RS" sz="2400" smtClean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sr-Cyrl-CS" altLang="sr-Latn-RS" sz="2400" smtClean="0">
                <a:latin typeface="Times New Roman" panose="02020603050405020304" pitchFamily="18" charset="0"/>
              </a:rPr>
              <a:t>Разликујемо</a:t>
            </a:r>
            <a:endParaRPr lang="sr-Cyrl-CS" altLang="sr-Latn-RS" sz="2400" b="1" i="1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r-Cyrl-CS" altLang="sr-Latn-RS" sz="2400" b="1" i="1" smtClean="0">
                <a:solidFill>
                  <a:srgbClr val="FFFF00"/>
                </a:solidFill>
                <a:latin typeface="Times New Roman" panose="02020603050405020304" pitchFamily="18" charset="0"/>
              </a:rPr>
              <a:t>Аутократски лидер</a:t>
            </a:r>
            <a:r>
              <a:rPr lang="sr-Cyrl-CS" altLang="sr-Latn-RS" sz="2400" smtClean="0">
                <a:latin typeface="Times New Roman" panose="02020603050405020304" pitchFamily="18" charset="0"/>
              </a:rPr>
              <a:t> који каже: Ово су наши циљеви.</a:t>
            </a:r>
            <a:endParaRPr lang="sr-Cyrl-CS" altLang="sr-Latn-RS" sz="2400" b="1" i="1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r-Cyrl-CS" altLang="sr-Latn-RS" sz="2400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Лидер laissey/faire</a:t>
            </a:r>
            <a:r>
              <a:rPr lang="sr-Cyrl-CS" altLang="sr-Latn-RS" sz="240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sr-Cyrl-CS" altLang="sr-Latn-RS" sz="2400" smtClean="0">
                <a:latin typeface="Times New Roman" panose="02020603050405020304" pitchFamily="18" charset="0"/>
              </a:rPr>
              <a:t>каже: Хајде заједнички да дефинишемо наше циљеве, а ви онда утврдите како да их остваримо.</a:t>
            </a:r>
            <a:endParaRPr lang="sr-Cyrl-CS" altLang="sr-Latn-RS" sz="2400" b="1" i="1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r-Cyrl-CS" altLang="sr-Latn-RS" sz="2400" b="1" i="1" smtClean="0">
                <a:latin typeface="Times New Roman" panose="02020603050405020304" pitchFamily="18" charset="0"/>
              </a:rPr>
              <a:t>Директивни лидер</a:t>
            </a:r>
            <a:r>
              <a:rPr lang="sr-Cyrl-CS" altLang="sr-Latn-RS" sz="2400" smtClean="0">
                <a:latin typeface="Times New Roman" panose="02020603050405020304" pitchFamily="18" charset="0"/>
              </a:rPr>
              <a:t>: Немој то да радиш тако. Уради то овако!.</a:t>
            </a:r>
            <a:endParaRPr lang="sr-Cyrl-CS" altLang="sr-Latn-RS" sz="2400" b="1" i="1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r-Cyrl-CS" altLang="sr-Latn-RS" sz="2400" b="1" i="1" smtClean="0">
                <a:solidFill>
                  <a:srgbClr val="FFFF00"/>
                </a:solidFill>
                <a:latin typeface="Times New Roman" panose="02020603050405020304" pitchFamily="18" charset="0"/>
              </a:rPr>
              <a:t>Ефикасан лидер</a:t>
            </a:r>
            <a:r>
              <a:rPr lang="sr-Cyrl-CS" altLang="sr-Latn-RS" sz="240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sr-Cyrl-CS" altLang="sr-Latn-RS" sz="2400" smtClean="0">
                <a:latin typeface="Times New Roman" panose="02020603050405020304" pitchFamily="18" charset="0"/>
              </a:rPr>
              <a:t>омогућава људима да раде заједно, ефикасно и кооперативно. </a:t>
            </a:r>
            <a:endParaRPr lang="en-US" altLang="sr-Latn-RS" sz="2400" smtClean="0">
              <a:latin typeface="Times New Roman" panose="02020603050405020304" pitchFamily="18" charset="0"/>
            </a:endParaRPr>
          </a:p>
        </p:txBody>
      </p:sp>
      <p:pic>
        <p:nvPicPr>
          <p:cNvPr id="68612" name="Picture 5" descr="http://www.remax-consultores.pe/blogsremaxconsultores/wp-content/uploads/2012/07/lider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0"/>
            <a:ext cx="2786062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7" descr="http://storage0.dms.mpinteractiv.ro/media/2/2/7228/8104190/1/lider.jpg?width=4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3786188"/>
            <a:ext cx="2786062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000625" cy="714375"/>
          </a:xfrm>
        </p:spPr>
        <p:txBody>
          <a:bodyPr/>
          <a:lstStyle/>
          <a:p>
            <a:pPr eaLnBrk="1" hangingPunct="1">
              <a:defRPr/>
            </a:pPr>
            <a:r>
              <a:rPr lang="sr-Cyrl-CS" sz="2800" b="1" dirty="0" smtClean="0">
                <a:latin typeface="Times New Roman" pitchFamily="18" charset="0"/>
              </a:rPr>
              <a:t>ИНОВАЦИЈЕ И ПРЕДУЗЕТНИШТВО</a:t>
            </a:r>
            <a:endParaRPr lang="en-US" sz="2800" b="1" dirty="0" smtClean="0">
              <a:latin typeface="Times New Roman" pitchFamily="18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5286375" cy="62357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sr-Latn-RS" sz="2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Инвенција</a:t>
            </a:r>
            <a:r>
              <a:rPr lang="sr-Cyrl-CS" altLang="sr-Latn-R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altLang="sr-Latn-R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 активност креирања или производње применом имагинације</a:t>
            </a:r>
            <a:r>
              <a:rPr lang="sr-Cyrl-CS" altLang="sr-Latn-R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иновација </a:t>
            </a:r>
            <a:r>
              <a:rPr lang="sr-Cyrl-CS" altLang="sr-Latn-R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 комерцијална експлоатација инвенције.</a:t>
            </a:r>
          </a:p>
          <a:p>
            <a:pPr eaLnBrk="1" hangingPunct="1">
              <a:lnSpc>
                <a:spcPct val="80000"/>
              </a:lnSpc>
            </a:pPr>
            <a:r>
              <a:rPr lang="sr-Cyrl-CS" altLang="sr-Latn-R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Иновација може да буде</a:t>
            </a:r>
            <a:r>
              <a:rPr lang="sr-Cyrl-CS" altLang="sr-Latn-R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eaLnBrk="1" hangingPunct="1">
              <a:lnSpc>
                <a:spcPct val="80000"/>
              </a:lnSpc>
            </a:pPr>
            <a:r>
              <a:rPr lang="sr-Cyrl-CS" altLang="sr-Latn-RS" sz="2400" b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 производ </a:t>
            </a:r>
            <a:r>
              <a:rPr lang="sr-Cyrl-CS" altLang="sr-Latn-R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нови начин за производњу производа</a:t>
            </a:r>
            <a:r>
              <a:rPr lang="sr-Cyrl-CS" altLang="sr-Latn-R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(процес)</a:t>
            </a:r>
          </a:p>
          <a:p>
            <a:pPr eaLnBrk="1" hangingPunct="1">
              <a:lnSpc>
                <a:spcPct val="80000"/>
              </a:lnSpc>
            </a:pPr>
            <a:r>
              <a:rPr lang="sr-Cyrl-CS" altLang="sr-Latn-RS" sz="2400" b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 услуга</a:t>
            </a:r>
            <a:r>
              <a:rPr lang="sr-Cyrl-CS" altLang="sr-Latn-RS" sz="240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altLang="sr-Latn-R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(попут учења на даљину код високог образовања),</a:t>
            </a:r>
          </a:p>
          <a:p>
            <a:pPr eaLnBrk="1" hangingPunct="1">
              <a:lnSpc>
                <a:spcPct val="80000"/>
              </a:lnSpc>
            </a:pPr>
            <a:r>
              <a:rPr lang="sr-Cyrl-CS" altLang="sr-Latn-R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sr-Cyrl-CS" altLang="sr-Latn-RS" sz="2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 начин организовања</a:t>
            </a:r>
            <a:r>
              <a:rPr lang="sr-Cyrl-CS" altLang="sr-Latn-RS" sz="24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испоруке неке услуге </a:t>
            </a:r>
            <a:r>
              <a:rPr lang="sr-Cyrl-CS" altLang="sr-Latn-R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(нпр. коришћењем Интернета), </a:t>
            </a:r>
          </a:p>
          <a:p>
            <a:pPr eaLnBrk="1" hangingPunct="1">
              <a:lnSpc>
                <a:spcPct val="80000"/>
              </a:lnSpc>
            </a:pPr>
            <a:r>
              <a:rPr lang="sr-Cyrl-CS" altLang="sr-Latn-RS" sz="2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промена структуре организације или начина запошљавањa кадрова</a:t>
            </a:r>
            <a:r>
              <a:rPr lang="sr-Cyrl-CS" altLang="sr-Latn-R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sr-Latn-R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sr-Latn-R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sr-Latn-R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9636" name="Picture 5" descr="http://www.imamidejo.si/resources/images/invencija-min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0"/>
            <a:ext cx="3857625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7" descr="http://mok.hr/images/cms/INO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700213"/>
            <a:ext cx="38576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9" descr="http://www.abrasmedia.info/sites/default/files/field/image/inovacij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929188"/>
            <a:ext cx="385762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500813" cy="62071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latin typeface="Times New Roman" pitchFamily="18" charset="0"/>
              </a:rPr>
              <a:t>25</a:t>
            </a:r>
            <a:r>
              <a:rPr lang="sr-Cyrl-CS" sz="2000" b="1" dirty="0" smtClean="0">
                <a:latin typeface="Times New Roman" pitchFamily="18" charset="0"/>
              </a:rPr>
              <a:t> НАЈЗНАЧАЈНИЈИХ ИНОВАЦИЈА ОД 1985. ДО 2005</a:t>
            </a:r>
            <a:r>
              <a:rPr lang="sr-Cyrl-CS" sz="2400" dirty="0" smtClean="0">
                <a:latin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6732588" cy="68072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sr-Cyrl-CS" altLang="sr-Latn-RS" sz="1400" b="1" smtClean="0">
                <a:latin typeface="Times New Roman" panose="02020603050405020304" pitchFamily="18" charset="0"/>
              </a:rPr>
              <a:t>ИНТЕРНЕТ (WWW)</a:t>
            </a:r>
            <a:r>
              <a:rPr lang="sr-Cyrl-CS" altLang="sr-Latn-RS" sz="1400" smtClean="0">
                <a:latin typeface="Times New Roman" panose="02020603050405020304" pitchFamily="18" charset="0"/>
              </a:rPr>
              <a:t> –</a:t>
            </a:r>
            <a:endParaRPr lang="en-US" altLang="sr-Latn-RS" sz="1400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sr-Cyrl-CS" altLang="sr-Latn-RS" sz="1400" b="1" smtClean="0">
                <a:latin typeface="Times New Roman" panose="02020603050405020304" pitchFamily="18" charset="0"/>
              </a:rPr>
              <a:t>МОБИЛНИ ТЕЛЕФОН (Cell Phone) </a:t>
            </a:r>
            <a:endParaRPr lang="en-US" altLang="sr-Latn-RS" sz="1400" b="1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sr-Cyrl-CS" altLang="sr-Latn-RS" sz="1400" b="1" smtClean="0">
                <a:latin typeface="Times New Roman" panose="02020603050405020304" pitchFamily="18" charset="0"/>
              </a:rPr>
              <a:t>ПЕРСОНАЛНИ КОМПЈУТЕР (PS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sr-Cyrl-CS" altLang="sr-Latn-RS" sz="1400" b="1" smtClean="0">
                <a:latin typeface="Times New Roman" panose="02020603050405020304" pitchFamily="18" charset="0"/>
              </a:rPr>
              <a:t>ОПТИЧКА ВЛАКНА (FIBER OPTICS)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sr-Cyrl-CS" altLang="sr-Latn-RS" sz="1400" b="1" smtClean="0">
                <a:latin typeface="Times New Roman" panose="02020603050405020304" pitchFamily="18" charset="0"/>
              </a:rPr>
              <a:t>КОМЕРЦИЈАЛНИ СИСТЕМ ЗА ГЛОБАЛНО ПОЗИЦИОНИРАЊЕ (GPS)</a:t>
            </a:r>
            <a:r>
              <a:rPr lang="sr-Cyrl-CS" altLang="sr-Latn-RS" sz="1400" smtClean="0">
                <a:latin typeface="Times New Roman" panose="02020603050405020304" pitchFamily="18" charset="0"/>
              </a:rPr>
              <a:t> </a:t>
            </a:r>
            <a:endParaRPr lang="sr-Cyrl-CS" altLang="sr-Latn-RS" sz="1400" b="1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sr-Cyrl-CS" altLang="sr-Latn-RS" sz="1400" b="1" smtClean="0">
                <a:latin typeface="Times New Roman" panose="02020603050405020304" pitchFamily="18" charset="0"/>
              </a:rPr>
              <a:t>ЛАПТОП И ПЕРСОНАЛНИ ДИГИТАЛНИ АСИСТЕНТ (PDA) </a:t>
            </a:r>
            <a:endParaRPr lang="en-US" altLang="sr-Latn-RS" sz="1400" b="1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sr-Cyrl-CS" altLang="sr-Latn-RS" sz="1400" b="1" smtClean="0">
                <a:latin typeface="Times New Roman" panose="02020603050405020304" pitchFamily="18" charset="0"/>
              </a:rPr>
              <a:t>ЦД И ДВД МЕДИЈИ (MEMORY STORAGE DISCS)</a:t>
            </a:r>
            <a:r>
              <a:rPr lang="sr-Cyrl-CS" altLang="sr-Latn-RS" sz="1400" smtClean="0">
                <a:latin typeface="Times New Roman" panose="02020603050405020304" pitchFamily="18" charset="0"/>
              </a:rPr>
              <a:t> </a:t>
            </a:r>
            <a:endParaRPr lang="en-US" altLang="sr-Latn-RS" sz="1400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sr-Cyrl-CS" altLang="sr-Latn-RS" sz="1400" b="1" smtClean="0">
                <a:latin typeface="Times New Roman" panose="02020603050405020304" pitchFamily="18" charset="0"/>
              </a:rPr>
              <a:t>ДИГИТАЛНИ ФОТОАПАРАТИ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sr-Cyrl-CS" altLang="sr-Latn-RS" sz="1400" b="1" smtClean="0">
                <a:latin typeface="Times New Roman" panose="02020603050405020304" pitchFamily="18" charset="0"/>
              </a:rPr>
              <a:t>ИДЕНТИФИКАЦИОНА (ID) КАРТИЦА НА БАЗИ РАДИО-ФРЕКВЕНЦИЈЕ</a:t>
            </a:r>
            <a:endParaRPr lang="en-US" altLang="sr-Latn-RS" sz="1400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sr-Cyrl-CS" altLang="sr-Latn-RS" sz="1400" b="1" smtClean="0">
                <a:latin typeface="Times New Roman" panose="02020603050405020304" pitchFamily="18" charset="0"/>
              </a:rPr>
              <a:t>МИКРОЕЛЕКТРОМЕХАНИЧКИ СИСТЕМ (MEMS),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sr-Cyrl-CS" altLang="sr-Latn-RS" sz="1400" b="1" smtClean="0">
                <a:latin typeface="Times New Roman" panose="02020603050405020304" pitchFamily="18" charset="0"/>
              </a:rPr>
              <a:t>АНАЛИЗА ДНК</a:t>
            </a:r>
            <a:r>
              <a:rPr lang="sr-Cyrl-CS" altLang="sr-Latn-RS" sz="1400" smtClean="0">
                <a:latin typeface="Times New Roman" panose="02020603050405020304" pitchFamily="18" charset="0"/>
              </a:rPr>
              <a:t>;</a:t>
            </a:r>
            <a:endParaRPr lang="sr-Cyrl-CS" altLang="sr-Latn-RS" sz="1400" b="1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sr-Cyrl-CS" altLang="sr-Latn-RS" sz="1400" b="1" smtClean="0">
                <a:latin typeface="Times New Roman" panose="02020603050405020304" pitchFamily="18" charset="0"/>
              </a:rPr>
              <a:t>ЗАШТИТНИ ВАЗДУШНИ ЈАСТУЦИ У АУТОМОБИЛИМА (AIR-BAGS) </a:t>
            </a:r>
            <a:r>
              <a:rPr lang="sr-Cyrl-CS" altLang="sr-Latn-RS" sz="1400" smtClean="0">
                <a:latin typeface="Times New Roman" panose="02020603050405020304" pitchFamily="18" charset="0"/>
              </a:rPr>
              <a:t>,</a:t>
            </a:r>
            <a:endParaRPr lang="sr-Cyrl-CS" altLang="sr-Latn-RS" sz="1400" b="1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sr-Cyrl-CS" altLang="sr-Latn-RS" sz="1400" b="1" smtClean="0">
                <a:latin typeface="Times New Roman" panose="02020603050405020304" pitchFamily="18" charset="0"/>
              </a:rPr>
              <a:t>БАНКОМАТИ (ATM) ;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sr-Cyrl-CS" altLang="sr-Latn-RS" sz="1400" b="1" smtClean="0">
                <a:latin typeface="Times New Roman" panose="02020603050405020304" pitchFamily="18" charset="0"/>
              </a:rPr>
              <a:t>НАЈСАВРЕМЕНИЈЕ ЛИТИЈУМСКО-ЈОНСКЕ БАТЕРИЈЕ,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sr-Cyrl-CS" altLang="sr-Latn-RS" sz="1400" b="1" smtClean="0">
                <a:latin typeface="Times New Roman" panose="02020603050405020304" pitchFamily="18" charset="0"/>
              </a:rPr>
              <a:t>ХИБРИДНИ ЕКОЛОШКИ АУТОМОБИЛИ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sr-Cyrl-CS" altLang="sr-Latn-RS" sz="1400" b="1" smtClean="0">
                <a:latin typeface="Times New Roman" panose="02020603050405020304" pitchFamily="18" charset="0"/>
              </a:rPr>
              <a:t>ОРГАНСКЕ СВЕТЛОСНЕ ДИОДЕ ЗА РАЗНЕ МАЛЕ ДИСПЛЕЈЕ (OLEDs);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sr-Cyrl-CS" altLang="sr-Latn-RS" sz="1400" b="1" smtClean="0">
                <a:latin typeface="Times New Roman" panose="02020603050405020304" pitchFamily="18" charset="0"/>
              </a:rPr>
              <a:t>ПЛАЗМА И ДРУГИ САВРЕМЕНИ ЕКРАНИ;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sr-Cyrl-CS" altLang="sr-Latn-RS" sz="1400" b="1" smtClean="0">
                <a:latin typeface="Times New Roman" panose="02020603050405020304" pitchFamily="18" charset="0"/>
              </a:rPr>
              <a:t>ТВ УРЕЂАЈИ ВИСОКЕ РЕЗОЛУЦИЈЕ (HDTV);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sr-Cyrl-CS" altLang="sr-Latn-RS" sz="1400" b="1" smtClean="0">
                <a:latin typeface="Times New Roman" panose="02020603050405020304" pitchFamily="18" charset="0"/>
              </a:rPr>
              <a:t>ШАТЛ ЗА КОСМОНАУТЕ (SPACE SHUTTLE);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sr-Cyrl-CS" altLang="sr-Latn-RS" sz="1400" b="1" smtClean="0">
                <a:latin typeface="Times New Roman" panose="02020603050405020304" pitchFamily="18" charset="0"/>
              </a:rPr>
              <a:t>НАНОТЕХНОЛОГИЈА ЗА ИЗРАДУ МИНИЈАТУРНИХ ЧИПОВА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sr-Cyrl-CS" altLang="sr-Latn-RS" sz="1400" b="1" smtClean="0">
                <a:latin typeface="Times New Roman" panose="02020603050405020304" pitchFamily="18" charset="0"/>
              </a:rPr>
              <a:t>FLASH MEMORY;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sr-Cyrl-CS" altLang="sr-Latn-RS" sz="1400" b="1" smtClean="0">
                <a:latin typeface="Times New Roman" panose="02020603050405020304" pitchFamily="18" charset="0"/>
              </a:rPr>
              <a:t>ГЛАСОВНЕ ПОРУКЕ, ИЛИТИ ГОВОРНА ПОШТА (VOICE MAIL);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sr-Cyrl-CS" altLang="sr-Latn-RS" sz="1400" b="1" smtClean="0">
                <a:latin typeface="Times New Roman" panose="02020603050405020304" pitchFamily="18" charset="0"/>
              </a:rPr>
              <a:t>САВРЕМЕНИ СЛУШНИ АПАРАТИ (MODERN NEARING AIDS);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sr-Cyrl-CS" altLang="sr-Latn-RS" sz="1400" b="1" smtClean="0">
                <a:latin typeface="Times New Roman" panose="02020603050405020304" pitchFamily="18" charset="0"/>
              </a:rPr>
              <a:t>КРАТКОМЕТНИ, А ВИСОКОФЕРКВЕТНИ РАДИО-СИСТЕМИ.</a:t>
            </a:r>
            <a:endParaRPr lang="en-US" altLang="sr-Latn-RS" sz="1400" b="1" smtClean="0">
              <a:latin typeface="Times New Roman" panose="02020603050405020304" pitchFamily="18" charset="0"/>
            </a:endParaRPr>
          </a:p>
        </p:txBody>
      </p:sp>
      <p:pic>
        <p:nvPicPr>
          <p:cNvPr id="70660" name="Picture 5" descr="http://digitallearning.eletsonline.com/wp-content/uploads/2012/10/keen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0"/>
            <a:ext cx="233997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7" descr="http://www.advance.hr/bizadvance/image_dump/pise-ante-tomic-dnk-analiza-uoci_131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214563"/>
            <a:ext cx="233997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9" descr="http://1.bp.blogspot.com/-Ltk8LGzx9_s/UEOSvFXbBbI/AAAAAAAAAAw/Zx5TIfy7esI/s1600/USB_Flash_Memory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786188"/>
            <a:ext cx="233997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11" descr="http://ifanblogsword.files.wordpress.com/2011/08/41jj7mrcgj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429250"/>
            <a:ext cx="23399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eaLnBrk="1" hangingPunct="1">
              <a:defRPr/>
            </a:pPr>
            <a:r>
              <a:rPr lang="sr-Cyrl-CS" sz="2800" b="1" dirty="0" smtClean="0">
                <a:latin typeface="Times New Roman" pitchFamily="18" charset="0"/>
              </a:rPr>
              <a:t>ФАЗЕ СТРАТЕГИЈСКОГ ПЛАНИРАЊА</a:t>
            </a:r>
            <a:endParaRPr lang="en-US" sz="2800" b="1" dirty="0" smtClean="0">
              <a:latin typeface="Times New Roman" pitchFamily="18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57188" y="642938"/>
            <a:ext cx="7358063" cy="62150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sr-Latn-RS" sz="2000" b="1" i="1" smtClean="0">
                <a:latin typeface="Times New Roman" panose="02020603050405020304" pitchFamily="18" charset="0"/>
              </a:rPr>
              <a:t>Стратешке пословне анализе</a:t>
            </a:r>
            <a:r>
              <a:rPr lang="sr-Cyrl-CS" altLang="sr-Latn-RS" sz="2000" i="1" smtClean="0">
                <a:latin typeface="Times New Roman" panose="02020603050405020304" pitchFamily="18" charset="0"/>
              </a:rPr>
              <a:t>, </a:t>
            </a:r>
            <a:r>
              <a:rPr lang="sr-Cyrl-CS" altLang="sr-Latn-RS" sz="2000" smtClean="0">
                <a:latin typeface="Times New Roman" panose="02020603050405020304" pitchFamily="18" charset="0"/>
              </a:rPr>
              <a:t> је анализа ситуације у којој се предузетник и предузетничка фирма налази. Ситуациона анализа овог типа се у литератури назива SWОТ анализа.</a:t>
            </a:r>
            <a:endParaRPr lang="sr-Cyrl-CS" altLang="sr-Latn-RS" sz="2000" i="1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r-Cyrl-CS" altLang="sr-Latn-RS" sz="2000" b="1" i="1" smtClean="0">
                <a:latin typeface="Times New Roman" panose="02020603050405020304" pitchFamily="18" charset="0"/>
              </a:rPr>
              <a:t>Дефинисање различитих опционих (могућих) стратегија за постизање</a:t>
            </a:r>
            <a:r>
              <a:rPr lang="sr-Cyrl-CS" altLang="sr-Latn-RS" sz="2000" i="1" smtClean="0">
                <a:latin typeface="Times New Roman" panose="02020603050405020304" pitchFamily="18" charset="0"/>
              </a:rPr>
              <a:t> </a:t>
            </a:r>
            <a:r>
              <a:rPr lang="sr-Cyrl-CS" altLang="sr-Latn-RS" sz="2000" b="1" i="1" smtClean="0">
                <a:latin typeface="Times New Roman" panose="02020603050405020304" pitchFamily="18" charset="0"/>
              </a:rPr>
              <a:t>опредељених циљева. </a:t>
            </a:r>
          </a:p>
          <a:p>
            <a:pPr eaLnBrk="1" hangingPunct="1">
              <a:lnSpc>
                <a:spcPct val="80000"/>
              </a:lnSpc>
            </a:pPr>
            <a:r>
              <a:rPr lang="sr-Cyrl-CS" altLang="sr-Latn-RS" sz="2000" b="1" i="1" smtClean="0">
                <a:latin typeface="Times New Roman" panose="02020603050405020304" pitchFamily="18" charset="0"/>
              </a:rPr>
              <a:t>Евалуација (испитивање, проверавање) дефинисаних стратегија и тестирање стратешких алтернатива (опција).</a:t>
            </a:r>
            <a:r>
              <a:rPr lang="sr-Cyrl-CS" altLang="sr-Latn-RS" sz="2000" i="1" smtClean="0">
                <a:latin typeface="Times New Roman" panose="02020603050405020304" pitchFamily="18" charset="0"/>
              </a:rPr>
              <a:t> </a:t>
            </a:r>
            <a:r>
              <a:rPr lang="sr-Cyrl-CS" altLang="sr-Latn-RS" sz="2000" smtClean="0">
                <a:latin typeface="Times New Roman" panose="02020603050405020304" pitchFamily="18" charset="0"/>
              </a:rPr>
              <a:t>Проверавање и испитивање могућих стратегија за постизање конкурентске предности је стални задатак предузетника и менаџера МСП.</a:t>
            </a:r>
            <a:endParaRPr lang="sr-Cyrl-CS" altLang="sr-Latn-RS" sz="2000" i="1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r-Cyrl-CS" altLang="sr-Latn-RS" sz="2000" b="1" i="1" smtClean="0">
                <a:latin typeface="Times New Roman" panose="02020603050405020304" pitchFamily="18" charset="0"/>
              </a:rPr>
              <a:t>Креирање модела стратешког наступа, тј. избор опредељујуће стратегије.</a:t>
            </a:r>
          </a:p>
          <a:p>
            <a:pPr eaLnBrk="1" hangingPunct="1">
              <a:lnSpc>
                <a:spcPct val="80000"/>
              </a:lnSpc>
            </a:pPr>
            <a:r>
              <a:rPr lang="sr-Cyrl-CS" altLang="sr-Latn-RS" sz="2000" b="1" i="1" smtClean="0">
                <a:latin typeface="Times New Roman" panose="02020603050405020304" pitchFamily="18" charset="0"/>
              </a:rPr>
              <a:t>Интегрисање одабране стратегије са мисијом и циљевима опредељеног</a:t>
            </a:r>
            <a:r>
              <a:rPr lang="sr-Cyrl-CS" altLang="sr-Latn-RS" sz="2000" i="1" smtClean="0">
                <a:latin typeface="Times New Roman" panose="02020603050405020304" pitchFamily="18" charset="0"/>
              </a:rPr>
              <a:t> </a:t>
            </a:r>
            <a:r>
              <a:rPr lang="sr-Cyrl-CS" altLang="sr-Latn-RS" sz="2000" b="1" i="1" smtClean="0">
                <a:latin typeface="Times New Roman" panose="02020603050405020304" pitchFamily="18" charset="0"/>
              </a:rPr>
              <a:t>бизниса.</a:t>
            </a:r>
            <a:r>
              <a:rPr lang="sr-Cyrl-CS" altLang="sr-Latn-RS" sz="2000" smtClean="0">
                <a:latin typeface="Times New Roman" panose="02020603050405020304" pitchFamily="18" charset="0"/>
              </a:rPr>
              <a:t> Треба утврдити чврсту везу између онога што се жели постићи (мисија и циљеви МСП) и начина (стратегије МСП) како ће се то остварити. Увек трагајте за шансама, а не за сигурношћу. </a:t>
            </a:r>
          </a:p>
          <a:p>
            <a:pPr eaLnBrk="1" hangingPunct="1">
              <a:lnSpc>
                <a:spcPct val="80000"/>
              </a:lnSpc>
            </a:pPr>
            <a:r>
              <a:rPr lang="sr-Cyrl-CS" altLang="sr-Latn-RS" sz="2000" b="1" i="1" smtClean="0">
                <a:latin typeface="Times New Roman" panose="02020603050405020304" pitchFamily="18" charset="0"/>
              </a:rPr>
              <a:t>Комбиновање (миксирање) стратегија.</a:t>
            </a:r>
            <a:r>
              <a:rPr lang="sr-Cyrl-CS" altLang="sr-Latn-RS" sz="2000" i="1" smtClean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sr-Cyrl-CS" altLang="sr-Latn-RS" sz="2000" b="1" i="1" smtClean="0">
                <a:latin typeface="Times New Roman" panose="02020603050405020304" pitchFamily="18" charset="0"/>
              </a:rPr>
              <a:t>Процес имплментације стратешких одлука.</a:t>
            </a:r>
            <a:r>
              <a:rPr lang="sr-Cyrl-CS" altLang="sr-Latn-RS" sz="2000" b="1" smtClean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sr-Cyrl-CS" altLang="sr-Latn-RS" sz="2000" b="1" i="1" smtClean="0">
                <a:latin typeface="Times New Roman" panose="02020603050405020304" pitchFamily="18" charset="0"/>
              </a:rPr>
              <a:t>Контрола и ревизија предузетничке стратегије</a:t>
            </a:r>
            <a:r>
              <a:rPr lang="sr-Cyrl-CS" altLang="sr-Latn-RS" sz="2000" i="1" smtClean="0">
                <a:latin typeface="Times New Roman" panose="02020603050405020304" pitchFamily="18" charset="0"/>
              </a:rPr>
              <a:t>. </a:t>
            </a:r>
            <a:r>
              <a:rPr lang="sr-Cyrl-CS" altLang="sr-Latn-RS" sz="2000" smtClean="0">
                <a:latin typeface="Times New Roman" panose="02020603050405020304" pitchFamily="18" charset="0"/>
              </a:rPr>
              <a:t>Контрола и ревизија одређене стратегије остварује се и кроз контролу и ревизију одговарајућег бизнис плана, који је средство за остваривање сваке изабране стратегије у МСП.</a:t>
            </a:r>
            <a:endParaRPr lang="en-US" altLang="sr-Latn-RS" sz="2000" smtClean="0">
              <a:latin typeface="Times New Roman" panose="02020603050405020304" pitchFamily="18" charset="0"/>
            </a:endParaRPr>
          </a:p>
        </p:txBody>
      </p:sp>
      <p:pic>
        <p:nvPicPr>
          <p:cNvPr id="71684" name="Picture 5" descr="http://www.itsm.hr/slike/cobi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500063"/>
            <a:ext cx="2143125" cy="63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1649</TotalTime>
  <Words>957</Words>
  <Application>Microsoft Office PowerPoint</Application>
  <PresentationFormat>On-screen Show (4:3)</PresentationFormat>
  <Paragraphs>137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Mountain Top</vt:lpstr>
      <vt:lpstr>ЧИНИОЦИ ВАЖНИ ЗА ФОРМИРАЊЕ И РАЗВОЈ ПРЕДУЗЕТНИКА</vt:lpstr>
      <vt:lpstr>ПРЕДУЗЕТНИЧКЕ ВЕШТИНЕ</vt:lpstr>
      <vt:lpstr>PowerPoint Presentation</vt:lpstr>
      <vt:lpstr>КАРАКТЕРИСТИКЕ ПРЕДУЗЕТНИКА</vt:lpstr>
      <vt:lpstr>PowerPoint Presentation</vt:lpstr>
      <vt:lpstr>ОСНОВНЕ КАРАКТЕРИСТИКЕ ЛИДЕРА</vt:lpstr>
      <vt:lpstr>ИНОВАЦИЈЕ И ПРЕДУЗЕТНИШТВО</vt:lpstr>
      <vt:lpstr>25 НАЈЗНАЧАЈНИЈИХ ИНОВАЦИЈА ОД 1985. ДО 2005.</vt:lpstr>
      <vt:lpstr>ФАЗЕ СТРАТЕГИЈСКОГ ПЛАНИРАЊА</vt:lpstr>
      <vt:lpstr>ФАЗЕ У РАЗВОЈУ ПРЕДУЗЕЋА</vt:lpstr>
      <vt:lpstr>ФИНАНСИЈСКЕ СТРАТЕГИЈЕ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ПОЈАМ, ДЕФИНИЦИЈА И РЕЛЕВАНТНИ АСПЕКТИ МСП</dc:title>
  <dc:creator>z</dc:creator>
  <cp:lastModifiedBy>Zvezdan Djuric</cp:lastModifiedBy>
  <cp:revision>188</cp:revision>
  <dcterms:created xsi:type="dcterms:W3CDTF">2007-11-04T17:51:31Z</dcterms:created>
  <dcterms:modified xsi:type="dcterms:W3CDTF">2021-10-19T14:51:17Z</dcterms:modified>
</cp:coreProperties>
</file>