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84" r:id="rId9"/>
    <p:sldId id="264" r:id="rId10"/>
    <p:sldId id="265" r:id="rId11"/>
    <p:sldId id="267" r:id="rId12"/>
    <p:sldId id="277" r:id="rId13"/>
    <p:sldId id="278" r:id="rId14"/>
    <p:sldId id="285" r:id="rId15"/>
    <p:sldId id="270" r:id="rId16"/>
    <p:sldId id="271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35C5D-374B-4B54-937D-5C82F045F12D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42D2F-C0A2-480A-8FC7-1D79D08C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85D01-10C1-4C6A-A817-71FF1DAD096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 Slobodan </a:t>
            </a:r>
            <a:r>
              <a:rPr lang="en-US" dirty="0" err="1" smtClean="0"/>
              <a:t>Andžić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FB727-4ED4-4A07-B21D-D76EB2A00D3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10548-CE4E-4093-BDEB-245094468A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/>
              <a:t>Rezultati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poslovanja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54102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Dr Slobodan Andžić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Poslovni gubici - višak troškova nad poslovnim prihodima u određenom periodu.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Oni ne obuhvataju kapitalne gubitke od prodaje ili raspolaganja određenim sredstvima.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Gubitak treba pokriti iz sopstvenih sredstava preduzeća.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Dobit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ak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(profit) = UP - UR   , realizovani višak vrednosti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UR = Poslovni rashodi + Rashodi od finansiranja + 	   	   Vanredni rashodi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Poslovni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ras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hodi :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Materijalni troškovi (troškovi materijala, energije,...)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Amortizacija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Nematerijalni troškovi (naknada troškova 	    			         zaposlenima, poslodavcu, ...)</a:t>
            </a:r>
          </a:p>
          <a:p>
            <a:pPr lvl="1"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Ako je  </a:t>
            </a:r>
            <a:r>
              <a:rPr lang="sr-Latn-CS" sz="2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UP  &lt;  UR  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preduzeće posluje uz Gubitak, čime se smanjuje imovina preduzeća i ugrožava njegova likvidnost.</a:t>
            </a:r>
            <a:endParaRPr lang="en-US" sz="26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Odnos Dobiti i Akumulacije (investicija) :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Akumulacija je - rezultat raspodele dobiti preduzeća</a:t>
            </a: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Investicije su - kategorija upotrebe dobiti 				   preduzeća. 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Akumulacija je deo dobiti, koji se tokom raspodele namenjuje, a tokom finalne upotrebe dobiti - koristi za obnavljanje reprodukcionih ciklusa u preduzeću.  Dobit je osnovni izvor akumulacije.      ..........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Stopa akumulacije,   a = (A / D) x 100 , je pokazatelj relativnog učešća akumulacije u dobiti.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Marginalni kapitalni koeficijent (Km) je odnos investicija i rasta dobiti.                                                Povećanje udela investicija u dobiti vodi povećanju njihovog rasta, pri nepromenjenom  Km.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Kamate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pla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ćene iz dobiti - imaju karakter troška.      Preduzetnička dobit se raspoređuje na - akumulaciju, rezerve, stimulacione zarade i dividende.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Akumulacija je osnovni izvor ulaganja u reprodukciju. Iz Akumulacije se finansiraju Investicije. 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Rezervama se obezbeđuju - stabilno funkcionisanje preduzeća, materijalna i socijalna sigurnost zeposlenih. 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Uspešnost poslovanja preduzeća meri se na više načina (metoda, koncepata)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1.)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EVA koncept (Economic Value Added) ili koncept    Dodatne ekonomske vrednosti                                    									  EVA  =  Neto dobit posle oporezivanja  -  Troškovi 							          kapitala         								    Troškovi kapitala  =  Investirani Kapital  x  Cena     				             Investiranog kapitala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EVA  je rezultat poslovanja  =  Dobit (nastala nakon pokrića svih troškova)  -  Trošak kapitala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Preduzeća uzimaju kapital od investitora i uvećavaju njegovu vrednost.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Fokus je stavljen na ostvarivanje stope povraćaja iznad cene kapitala.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Lanac dodavanja vrednosti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Obračun troškova prema dodatnoj vrednosti (value added costing) - prvo se razloži ukupni robni tok na sastavne aktivnosti, a zatim se vrše kalkulacije troškova po aktivnostima u preduzeću (one koje dodaju i one koje ne dodaju vrednost).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Trošak koji dodaje vrednost - trošak onih aktivnosti čijom bi eliminacijom vrednost proizvoda za kupca značajno opala.</a:t>
            </a:r>
          </a:p>
          <a:p>
            <a:pPr lvl="1"/>
            <a:r>
              <a:rPr lang="sr-Latn-CS" b="1" dirty="0" smtClean="0">
                <a:latin typeface="Tahoma" pitchFamily="34" charset="0"/>
                <a:cs typeface="Tahoma" pitchFamily="34" charset="0"/>
              </a:rPr>
              <a:t>Trošak koji ne dodaje vrednost - (obrnuto), primer premeštanja zaliha.    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514350" indent="-514350">
              <a:buNone/>
            </a:pP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2.)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MVA (dodata tržišna vrednost) :</a:t>
            </a:r>
          </a:p>
          <a:p>
            <a:pPr marL="514350" indent="-514350"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 marL="880110" lvl="1" indent="-514350">
              <a:buFont typeface="Courier New" pitchFamily="49" charset="0"/>
              <a:buChar char="o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Pozitivna vrednost MVA - </a:t>
            </a:r>
            <a:r>
              <a:rPr lang="sr-Latn-CS" sz="2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kada je tržišna vrednost preduzeća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(vrednost svih akcija u opticaju i dugovanje preduzeća)  </a:t>
            </a:r>
            <a:r>
              <a:rPr lang="sr-Latn-CS" sz="2600" b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VEĆA</a:t>
            </a:r>
            <a:r>
              <a:rPr lang="sr-Latn-CS" sz="2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od celokupnog kapitala investiranog u njega</a:t>
            </a: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(od akcionara, vlasnika obveznica i zadržane zarade). </a:t>
            </a:r>
          </a:p>
          <a:p>
            <a:pPr marL="880110" lvl="1" indent="-514350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880110" lvl="1" indent="-514350">
              <a:buFont typeface="Courier New" pitchFamily="49" charset="0"/>
              <a:buChar char="o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Negativna vrednost MVA -  -II-  </a:t>
            </a:r>
            <a:r>
              <a:rPr lang="sr-Latn-CS" sz="2600" b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MANJA</a:t>
            </a:r>
            <a:r>
              <a:rPr lang="sr-Latn-CS" sz="2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880110" lvl="1" indent="-514350">
              <a:buFont typeface="Courier New" pitchFamily="49" charset="0"/>
              <a:buChar char="o"/>
            </a:pPr>
            <a:endParaRPr lang="sr-Latn-CS" sz="2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880110" lvl="1" indent="-514350">
              <a:buNone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sr-Latn-CS" sz="2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3.)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Balansirana lista rezultata (Balanced Scorecard -    						                      BSC) :</a:t>
            </a:r>
          </a:p>
          <a:p>
            <a:pPr lvl="1">
              <a:buFont typeface="Courier New" pitchFamily="49" charset="0"/>
              <a:buChar char="o"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Obuhvata 4 aspekta (procesa, oblasti, ...) :</a:t>
            </a:r>
          </a:p>
          <a:p>
            <a:pPr lvl="1"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lvl="3">
              <a:buFont typeface="Courier New" pitchFamily="49" charset="0"/>
              <a:buChar char="o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Finansijki aspekt  -  kako da zadovoljimo interese vlasnika kapitala i ostvarimo uspeh.</a:t>
            </a:r>
          </a:p>
          <a:p>
            <a:pPr lvl="3">
              <a:buNone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3">
              <a:buFont typeface="Courier New" pitchFamily="49" charset="0"/>
              <a:buChar char="o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Potrošački aspekt ili aspekt odnosa sa klijentima  -  kako da se ponašamo na tržištu da bi ostvarili svoju strategiju</a:t>
            </a:r>
          </a:p>
          <a:p>
            <a:pPr lvl="3">
              <a:buFont typeface="Courier New" pitchFamily="49" charset="0"/>
              <a:buChar char="o"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Re</a:t>
            </a:r>
            <a:r>
              <a:rPr lang="x-none" sz="3000" dirty="0" smtClean="0"/>
              <a:t>zultati poslovanja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x-none" dirty="0" smtClean="0"/>
              <a:t>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x-none" sz="26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Uspeh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preduzeća (poslovni, ekonomski) određuju :</a:t>
            </a:r>
          </a:p>
          <a:p>
            <a:pPr algn="l">
              <a:buNone/>
            </a:pPr>
            <a:endParaRPr lang="x-none" sz="2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x-none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Rezultati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</a:p>
          <a:p>
            <a:pPr lvl="1" algn="l"/>
            <a:endParaRPr lang="x-none" sz="2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algn="l">
              <a:buFont typeface="Arial" pitchFamily="34" charset="0"/>
              <a:buChar char="•"/>
            </a:pP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Proizvedena količina (Q),  </a:t>
            </a:r>
          </a:p>
          <a:p>
            <a:pPr lvl="2" algn="l">
              <a:buFont typeface="Arial" pitchFamily="34" charset="0"/>
              <a:buChar char="•"/>
            </a:pP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Prihodi (ostvarena vrednost proizvodnje : Q </a:t>
            </a:r>
            <a:r>
              <a:rPr lang="x-none" sz="2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Cq )</a:t>
            </a:r>
          </a:p>
          <a:p>
            <a:pPr lvl="2" algn="l">
              <a:buFont typeface="Arial" pitchFamily="34" charset="0"/>
              <a:buChar char="•"/>
            </a:pPr>
            <a:r>
              <a:rPr lang="x-none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Novostvorena vrednost ( D, Db i u suprotnom Gb)</a:t>
            </a:r>
          </a:p>
          <a:p>
            <a:pPr lvl="2" algn="l"/>
            <a:endParaRPr lang="x-none" sz="2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x-none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Ulaganja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</a:p>
          <a:p>
            <a:pPr lvl="1" algn="l"/>
            <a:endParaRPr lang="x-none" sz="26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algn="l">
              <a:buFont typeface="Arial" pitchFamily="34" charset="0"/>
              <a:buChar char="•"/>
            </a:pP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trošci i Troškovi (Rada, Sredstava za rad i 	  	                                       Predmeta rada)</a:t>
            </a:r>
          </a:p>
          <a:p>
            <a:pPr lvl="2" algn="l">
              <a:buFont typeface="Arial" pitchFamily="34" charset="0"/>
              <a:buChar char="•"/>
            </a:pPr>
            <a:r>
              <a:rPr lang="x-none" sz="2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Angažovana </a:t>
            </a:r>
            <a:r>
              <a:rPr lang="x-none" sz="2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sredstva (As)</a:t>
            </a:r>
            <a:endParaRPr lang="x-none" sz="26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algn="l">
              <a:buNone/>
            </a:pPr>
            <a:r>
              <a:rPr lang="x-none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</a:t>
            </a:r>
          </a:p>
          <a:p>
            <a:pPr lvl="2" algn="l">
              <a:buFont typeface="Arial" pitchFamily="34" charset="0"/>
              <a:buChar char="•"/>
            </a:pP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822960" lvl="5" indent="-274320">
              <a:buSzPct val="95000"/>
              <a:buFont typeface="Courier New" pitchFamily="49" charset="0"/>
              <a:buChar char="o"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Interni (interno - poslovni) aspekt - koje poslovne procese treba da unapredimo da bi zadovoljili kupce i vlasnike kapitala.</a:t>
            </a:r>
          </a:p>
          <a:p>
            <a:pPr marL="822960" lvl="5" indent="-274320">
              <a:buSzPct val="95000"/>
              <a:buFont typeface="Courier New" pitchFamily="49" charset="0"/>
              <a:buChar char="o"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 marL="822960" lvl="5" indent="-274320">
              <a:buSzPct val="95000"/>
              <a:buFont typeface="Courier New" pitchFamily="49" charset="0"/>
              <a:buChar char="o"/>
            </a:pPr>
            <a:r>
              <a:rPr lang="sr-Latn-CS" sz="2400" b="1" dirty="0" smtClean="0">
                <a:latin typeface="Tahoma" pitchFamily="34" charset="0"/>
                <a:cs typeface="Tahoma" pitchFamily="34" charset="0"/>
              </a:rPr>
              <a:t>Aspekt učenja i rasta - kako unaprediti sposobnosti u kolektivu da bi rasli i menjali se.</a:t>
            </a:r>
          </a:p>
          <a:p>
            <a:pPr marL="822960" lvl="5" indent="-274320">
              <a:buSzPct val="95000"/>
              <a:buFont typeface="Courier New" pitchFamily="49" charset="0"/>
              <a:buChar char="o"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Prvo se za svaku od ovih oblasti postavljaju ciljevi (usputni ciljevi, mere uspešnosti (parametri)) i merila za utvrđivanje da li su ciljevi realizovani.</a:t>
            </a:r>
          </a:p>
          <a:p>
            <a:pPr marL="274320" lvl="5" indent="-274320">
              <a:buClr>
                <a:schemeClr val="accent3"/>
              </a:buClr>
              <a:buSzPct val="95000"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822960" lvl="5" indent="-274320">
              <a:buSzPct val="95000"/>
              <a:buFont typeface="Courier New" pitchFamily="49" charset="0"/>
              <a:buChar char="o"/>
            </a:pPr>
            <a:endParaRPr lang="sr-Latn-CS" sz="2400" b="1" dirty="0" smtClean="0">
              <a:latin typeface="Tahoma" pitchFamily="34" charset="0"/>
              <a:cs typeface="Tahoma" pitchFamily="34" charset="0"/>
            </a:endParaRPr>
          </a:p>
          <a:p>
            <a:pPr marL="822960" lvl="5" indent="-274320">
              <a:buSzPct val="95000"/>
              <a:buFont typeface="Courier New" pitchFamily="49" charset="0"/>
              <a:buChar char="o"/>
            </a:pPr>
            <a:endParaRPr lang="en-US" sz="2400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sr-Latn-CS" sz="3000" dirty="0" smtClean="0"/>
              <a:t>Rezultati prodaje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Za Finansijski aspekt merila su - gotovinski tok, kvartalni rast prodaje, povraćaj na investiciju, ...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Za aspekt odnosa sa kupcima merilo može biti - procenat ostvarene prodaje novog proizvoda. </a:t>
            </a:r>
          </a:p>
          <a:p>
            <a:pPr marL="274320" lvl="5" indent="-274320">
              <a:buClr>
                <a:schemeClr val="accent3"/>
              </a:buClr>
              <a:buSzPct val="95000"/>
            </a:pPr>
            <a:endParaRPr lang="sr-Latn-CS" sz="2600" b="1" dirty="0" smtClean="0">
              <a:latin typeface="Tahoma" pitchFamily="34" charset="0"/>
              <a:cs typeface="Tahoma" pitchFamily="34" charset="0"/>
            </a:endParaRPr>
          </a:p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Vizija i strategija</a:t>
            </a:r>
          </a:p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Vizija (gde se želi biti)</a:t>
            </a:r>
          </a:p>
          <a:p>
            <a:pPr marL="274320" lvl="5" indent="-274320">
              <a:buClr>
                <a:schemeClr val="accent3"/>
              </a:buClr>
              <a:buSzPct val="95000"/>
            </a:pPr>
            <a:r>
              <a:rPr lang="sr-Latn-CS" sz="2600" b="1" dirty="0" smtClean="0">
                <a:latin typeface="Tahoma" pitchFamily="34" charset="0"/>
                <a:cs typeface="Tahoma" pitchFamily="34" charset="0"/>
              </a:rPr>
              <a:t>Strategija (kako tamo stići)  </a:t>
            </a:r>
          </a:p>
          <a:p>
            <a:pPr>
              <a:buNone/>
            </a:pP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x-none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Pojavni oblici rezultata poslovanja su :</a:t>
            </a:r>
          </a:p>
          <a:p>
            <a:pPr>
              <a:buNone/>
            </a:pPr>
            <a:endParaRPr lang="x-none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Fizički obim proizvodnje (Q)</a:t>
            </a:r>
          </a:p>
          <a:p>
            <a:pPr lvl="1">
              <a:buFont typeface="Arial" pitchFamily="34" charset="0"/>
              <a:buChar char="•"/>
            </a:pPr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Ukupan prihod (UP)</a:t>
            </a:r>
          </a:p>
          <a:p>
            <a:pPr lvl="1">
              <a:buFont typeface="Arial" pitchFamily="34" charset="0"/>
              <a:buChar char="•"/>
            </a:pPr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Dobit (D), Dobitak (Db), Gubitak (Gb)</a:t>
            </a:r>
          </a:p>
          <a:p>
            <a:pPr lvl="1">
              <a:buNone/>
            </a:pPr>
            <a:endParaRPr lang="x-none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x-none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Fizički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obim proizvodnje - je količina proizvoda koji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imaju </a:t>
            </a:r>
            <a:r>
              <a:rPr lang="sr-Latn-C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svojstva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robe (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upotrebnu vrednost</a:t>
            </a: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služe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svrsi tj. zadovoljenju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potreba potrošača i </a:t>
            </a:r>
            <a:r>
              <a:rPr lang="sr-Latn-C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određenu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vrednost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(prodaju se po odgovarajućoj ceni u cilju ostvarenja prihoda).                                                     Ostvarena proizvodnja sagledava se kroz - veličinu, asortiman i kvalitet.  </a:t>
            </a:r>
            <a:endParaRPr lang="x-none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x-none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x-none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ctr"/>
            <a:r>
              <a:rPr lang="x-none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Jedinice mere : 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Naturalne (količinske) : komadi, kilogrami, metri 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Uslovno naturalne mere 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Vrednosni pokazatelji (n.j.)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Radni izraz (norma časovi)</a:t>
            </a:r>
          </a:p>
          <a:p>
            <a:pPr lvl="2"/>
            <a:endParaRPr lang="x-none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2" indent="-342900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Ukupan prihod posmatra se vrenosno i strukturalno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Vrednosno (cenovno) : UP je vrenosni izraz na tržištu realizovanog fizičkog proizvoda.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avisi od - Obima proizvodnje, Obima prodaje (realizacije) i od Tržišta.</a:t>
            </a:r>
          </a:p>
          <a:p>
            <a:pPr lvl="2"/>
            <a:r>
              <a:rPr lang="x-none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Strukturalno (prema bilansu uspeha) : UP čine </a:t>
            </a:r>
            <a:r>
              <a:rPr lang="x-none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Poslovni prihodi; Finansijski i Vanredni prihodi.</a:t>
            </a:r>
            <a:endParaRPr lang="x-none" sz="24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endParaRPr lang="x-none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endParaRPr lang="x-none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endParaRPr lang="x-none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x-none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Prosečan prihod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:                                                       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	  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up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UP / Q = Q x Cq / Q = Cq                   </a:t>
            </a:r>
          </a:p>
          <a:p>
            <a:pPr>
              <a:buNone/>
            </a:pPr>
            <a:r>
              <a:rPr lang="x-none" sz="2600" b="1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	   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cenovna komponenta ukupnog prihoda.</a:t>
            </a:r>
          </a:p>
          <a:p>
            <a:pPr>
              <a:buNone/>
            </a:pPr>
            <a:endParaRPr lang="x-none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Granični (marginalni) poslovni prihod - je prodajna cena marginalne jedinice proizvoda, počev od nekog dostignutog obima proizvodnje i prodaje</a:t>
            </a: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x-none" sz="2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   Primer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za postignuti obim od 100 jedinica, to je 101. ili 100-ta jedinica (Cq), zavisno od toga da li se dodaje ili oduzima jedna jedinica.  </a:t>
            </a:r>
          </a:p>
          <a:p>
            <a:pPr>
              <a:buNone/>
            </a:pPr>
            <a:endParaRPr lang="x-none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x-none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Re</a:t>
            </a:r>
            <a:r>
              <a:rPr lang="sr-Latn-CS" sz="3000" dirty="0" smtClean="0"/>
              <a:t>z</a:t>
            </a:r>
            <a:r>
              <a:rPr lang="en-US" sz="3000" dirty="0" err="1" smtClean="0"/>
              <a:t>ultati</a:t>
            </a:r>
            <a:r>
              <a:rPr lang="en-US" sz="3000" dirty="0" smtClean="0"/>
              <a:t> </a:t>
            </a:r>
            <a:r>
              <a:rPr lang="en-US" sz="3000" dirty="0" err="1" smtClean="0"/>
              <a:t>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UP = Vrednost realizovane proizvodnje (usluga)  +     	   +  Vanredni prihodi     (</a:t>
            </a:r>
            <a:r>
              <a:rPr lang="sr-Latn-CS" b="1" i="1" dirty="0" smtClean="0">
                <a:latin typeface="Tahoma" pitchFamily="34" charset="0"/>
                <a:cs typeface="Tahoma" pitchFamily="34" charset="0"/>
              </a:rPr>
              <a:t>aspekt formiranja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)  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UP = Utrošci elemenata proizvodnje (troškovi)  +      	   +  Dobitak                      (</a:t>
            </a:r>
            <a:r>
              <a:rPr lang="sr-Latn-CS" b="1" i="1" dirty="0" smtClean="0">
                <a:latin typeface="Tahoma" pitchFamily="34" charset="0"/>
                <a:cs typeface="Tahoma" pitchFamily="34" charset="0"/>
              </a:rPr>
              <a:t>aspekt raspodele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Na elemente UP (Q i pc) deluju interni i eksterni faktori.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Dobit = UP - UT,  je saldirani iznos prihoda i troškova poslovanja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DOBIT = DOBITAK + TROŠKOVI RADA </a:t>
            </a: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Pojam  UP  vezuje se pored nivoa preduzeća i za fabriku, grupu proizvoda ili za neki proizvod.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Prosečan dobitak, db = Db / Q</a:t>
            </a:r>
            <a:r>
              <a:rPr lang="sr-Latn-CS" dirty="0" smtClean="0">
                <a:latin typeface="Tahoma" pitchFamily="34" charset="0"/>
                <a:cs typeface="Tahoma" pitchFamily="34" charset="0"/>
              </a:rPr>
              <a:t>p</a:t>
            </a:r>
          </a:p>
          <a:p>
            <a:pPr>
              <a:buNone/>
            </a:pPr>
            <a:r>
              <a:rPr lang="sr-Latn-CS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db = prosečna pc - prosečni t. proizvodnje i prodaje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Granični (marginalni) dobitak - dobitak poslednje jedinice proizvoda za koju se povećava (smanjuje) dostignuti obim aktivnosti. 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FT - const. i ne ulaze u marginalne T.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                   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Zato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e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G</a:t>
            </a:r>
            <a:r>
              <a:rPr lang="sr-Latn-CS" b="1" i="1" dirty="0" smtClean="0">
                <a:latin typeface="Tahoma" pitchFamily="34" charset="0"/>
                <a:cs typeface="Tahoma" pitchFamily="34" charset="0"/>
              </a:rPr>
              <a:t>ranični Dobitak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razli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kuje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 od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sr-Latn-CS" b="1" i="1" dirty="0" smtClean="0">
                <a:latin typeface="Tahoma" pitchFamily="34" charset="0"/>
                <a:cs typeface="Tahoma" pitchFamily="34" charset="0"/>
              </a:rPr>
              <a:t>rosečnog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sr-Latn-CS" b="1" i="1" dirty="0" smtClean="0">
                <a:latin typeface="Tahoma" pitchFamily="34" charset="0"/>
                <a:cs typeface="Tahoma" pitchFamily="34" charset="0"/>
              </a:rPr>
              <a:t>obitka</a:t>
            </a:r>
            <a:r>
              <a:rPr lang="sr-Latn-CS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ft - ulaze u obračun prosečnog dobitka, ne i graničnog dobitka.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Granični dobitak = Granični Prihod - Granični Troškovi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000" dirty="0" smtClean="0"/>
              <a:t>Rezultati poslovanja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Kapitalni dobitak - uvećanje vrednosti različitih oblika imovine preduzeća.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Dobar poslovni ugled (goodwill) - materijalizuje se natprosečnim profitom, neto dobiti.                 Faktori uticaja su : superioran upravljački tim, poslovna tajna proizvodnog procesa, strateška lokacija, ...</a:t>
            </a:r>
          </a:p>
          <a:p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r>
              <a:rPr lang="sr-Latn-CS" b="1" dirty="0" smtClean="0">
                <a:latin typeface="Tahoma" pitchFamily="34" charset="0"/>
                <a:cs typeface="Tahoma" pitchFamily="34" charset="0"/>
              </a:rPr>
              <a:t>Kapitalni gubici - negativna razlika između prodajne  i nabavne cene OS.</a:t>
            </a:r>
          </a:p>
          <a:p>
            <a:pPr>
              <a:buNone/>
            </a:pPr>
            <a:endParaRPr lang="sr-Latn-CS" b="1" dirty="0" smtClean="0">
              <a:latin typeface="Tahoma" pitchFamily="34" charset="0"/>
              <a:cs typeface="Tahoma" pitchFamily="34" charset="0"/>
            </a:endParaRPr>
          </a:p>
          <a:p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1166</TotalTime>
  <Words>914</Words>
  <Application>Microsoft Office PowerPoint</Application>
  <PresentationFormat>On-screen Show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poslovanja</vt:lpstr>
      <vt:lpstr>Rezultati prodaje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</dc:title>
  <dc:creator>pc739</dc:creator>
  <cp:lastModifiedBy>slobodan.andzic</cp:lastModifiedBy>
  <cp:revision>112</cp:revision>
  <dcterms:created xsi:type="dcterms:W3CDTF">2012-10-21T16:32:48Z</dcterms:created>
  <dcterms:modified xsi:type="dcterms:W3CDTF">2020-12-23T13:36:29Z</dcterms:modified>
</cp:coreProperties>
</file>